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5" r:id="rId4"/>
    <p:sldId id="266" r:id="rId5"/>
    <p:sldId id="263" r:id="rId6"/>
    <p:sldId id="261" r:id="rId7"/>
    <p:sldId id="267" r:id="rId8"/>
    <p:sldId id="268" r:id="rId9"/>
    <p:sldId id="269"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60"/>
    <p:restoredTop sz="94707"/>
  </p:normalViewPr>
  <p:slideViewPr>
    <p:cSldViewPr snapToGrid="0" snapToObjects="1">
      <p:cViewPr varScale="1">
        <p:scale>
          <a:sx n="148" d="100"/>
          <a:sy n="148" d="100"/>
        </p:scale>
        <p:origin x="2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3FE0-2D28-EA4C-BCB7-56E6270DC5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D26A14-E80B-604C-9A57-61885866B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B50BAE-EF47-D140-B181-B0C7BED106B2}"/>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EEB97EE6-01CF-8B48-B8ED-CF2B59FC6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7BB56-42F6-D24D-8D66-CC9E80F63487}"/>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258840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A332-6BB4-5D45-AA7A-110A62003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B26B3-1B98-1B43-B41F-53FF0571CF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B0ECD-0A80-8A40-ADB1-70D57132140B}"/>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B1D40FA0-98B1-6B4F-A0F5-83CE59032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9FBA6-855A-304F-A34D-0110A111803E}"/>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399541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E963C-AF9F-7F41-95F8-87CD6A3C80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5FBC1D-F6C6-CC45-890A-91ED49DC8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D47F0-A521-824F-B212-E818B9FD21EA}"/>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D6C42D95-F9C0-6342-8582-C7F925C3F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5F876-A2A0-374A-A08E-4185B280FFCC}"/>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380148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3EFC-8AA9-E343-876E-65543AA21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DFB236-BB63-B54B-A3D9-BA67F4BC10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B22FD-2729-554F-AAD8-C77A1CB583EC}"/>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14500DDB-D1D3-814E-8BAB-7F7E7D463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E371D-6B21-CF4A-B32E-C1055F9C309D}"/>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426057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DFEE-85C0-C644-96FC-94714CA329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8A4C88-2F82-C84E-85DB-45B0B4BB2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EA51F-4BC3-8147-8118-B9931C18BA46}"/>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5C610F6C-DBEE-B040-8ADC-68ADC9756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D34F3-C7E3-8046-AA98-12E3D2E04C8A}"/>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356036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BBDF-AE2F-9F4B-B738-D4EA004D3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900A23-7F21-E643-BE53-B93C3F4077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366922-E495-D445-925A-258FCE5014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5E6EB-BD5F-D140-BAD0-0B9A519BF0F2}"/>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6" name="Footer Placeholder 5">
            <a:extLst>
              <a:ext uri="{FF2B5EF4-FFF2-40B4-BE49-F238E27FC236}">
                <a16:creationId xmlns:a16="http://schemas.microsoft.com/office/drawing/2014/main" id="{3C6E2D87-C807-6140-BA61-8539124378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E9B11-7596-C240-A11B-3B53A88B5FBB}"/>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303578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88C1-DCC2-1D4F-B486-166BA958F1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281CF-9811-3949-99D2-D7E68A243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BAAE55-D32C-1E4F-88FF-9259C7EA0D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5FBB0-85C5-A248-B1C3-C1CA2D6C3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E9611-28EA-654F-869F-B517571483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9BFB6-838E-4248-A65F-FFB3C1D03ECC}"/>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8" name="Footer Placeholder 7">
            <a:extLst>
              <a:ext uri="{FF2B5EF4-FFF2-40B4-BE49-F238E27FC236}">
                <a16:creationId xmlns:a16="http://schemas.microsoft.com/office/drawing/2014/main" id="{245064FE-EB90-8C4F-957B-96FC282CD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B75FB8-1D92-074C-8072-AAAF3C3E5938}"/>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2005292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9006-D611-154E-8FAE-11E6AC1DF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79B456-ACA4-6448-82A3-C78E1556CE28}"/>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4" name="Footer Placeholder 3">
            <a:extLst>
              <a:ext uri="{FF2B5EF4-FFF2-40B4-BE49-F238E27FC236}">
                <a16:creationId xmlns:a16="http://schemas.microsoft.com/office/drawing/2014/main" id="{B3690F40-8318-8741-B86F-DCE835508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E65032-3A94-E040-A44D-180AC4E3BDBB}"/>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348753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00134-391B-C944-A6FE-8B198E154FAE}"/>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3" name="Footer Placeholder 2">
            <a:extLst>
              <a:ext uri="{FF2B5EF4-FFF2-40B4-BE49-F238E27FC236}">
                <a16:creationId xmlns:a16="http://schemas.microsoft.com/office/drawing/2014/main" id="{BE312AB7-3913-BD44-AF73-20ABF445E0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DD76E4-2FD6-4348-9339-26EB287C536A}"/>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198828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3BA-6592-7D4E-AC09-393771C3B5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3751D-C6D5-7F46-8A86-697166A0F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CF0D40-CD92-7644-B13C-EE45BBEF2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4E8F0-C680-8F4E-8518-ABD4A03B7734}"/>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6" name="Footer Placeholder 5">
            <a:extLst>
              <a:ext uri="{FF2B5EF4-FFF2-40B4-BE49-F238E27FC236}">
                <a16:creationId xmlns:a16="http://schemas.microsoft.com/office/drawing/2014/main" id="{21F24175-D3DD-9B4B-92EC-FA04EFC37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0CFC8-69A9-6244-B663-1260D9AF4761}"/>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25153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C607F-C025-5C4E-968B-C243A845A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CFA1F3-5B31-2E4A-8F02-8F372B5BF8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AD20BE-1836-0340-8E20-0E3A27AF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E0F52-66C3-7648-8A42-E65B77213AFA}"/>
              </a:ext>
            </a:extLst>
          </p:cNvPr>
          <p:cNvSpPr>
            <a:spLocks noGrp="1"/>
          </p:cNvSpPr>
          <p:nvPr>
            <p:ph type="dt" sz="half" idx="10"/>
          </p:nvPr>
        </p:nvSpPr>
        <p:spPr/>
        <p:txBody>
          <a:bodyPr/>
          <a:lstStyle/>
          <a:p>
            <a:fld id="{006584DB-5753-1749-92DF-A73D33D6649F}" type="datetimeFigureOut">
              <a:rPr lang="en-US" smtClean="0"/>
              <a:t>5/10/19</a:t>
            </a:fld>
            <a:endParaRPr lang="en-US"/>
          </a:p>
        </p:txBody>
      </p:sp>
      <p:sp>
        <p:nvSpPr>
          <p:cNvPr id="6" name="Footer Placeholder 5">
            <a:extLst>
              <a:ext uri="{FF2B5EF4-FFF2-40B4-BE49-F238E27FC236}">
                <a16:creationId xmlns:a16="http://schemas.microsoft.com/office/drawing/2014/main" id="{9AED6F5D-7C12-7046-A944-B62026B06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BE216-130A-CB4A-8012-97C41B19ADE2}"/>
              </a:ext>
            </a:extLst>
          </p:cNvPr>
          <p:cNvSpPr>
            <a:spLocks noGrp="1"/>
          </p:cNvSpPr>
          <p:nvPr>
            <p:ph type="sldNum" sz="quarter" idx="12"/>
          </p:nvPr>
        </p:nvSpPr>
        <p:spPr/>
        <p:txBody>
          <a:bodyPr/>
          <a:lstStyle/>
          <a:p>
            <a:fld id="{E674CFDB-11F0-EB48-BD5E-8D34562C1958}" type="slidenum">
              <a:rPr lang="en-US" smtClean="0"/>
              <a:t>‹#›</a:t>
            </a:fld>
            <a:endParaRPr lang="en-US"/>
          </a:p>
        </p:txBody>
      </p:sp>
    </p:spTree>
    <p:extLst>
      <p:ext uri="{BB962C8B-B14F-4D97-AF65-F5344CB8AC3E}">
        <p14:creationId xmlns:p14="http://schemas.microsoft.com/office/powerpoint/2010/main" val="254982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58716-4502-964A-8ACF-7BC039C28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245BE-A4EC-E147-AED6-45BA0ADB4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7E81-8066-4B4D-8DE6-2AC5C98ABF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584DB-5753-1749-92DF-A73D33D6649F}" type="datetimeFigureOut">
              <a:rPr lang="en-US" smtClean="0"/>
              <a:t>5/10/19</a:t>
            </a:fld>
            <a:endParaRPr lang="en-US"/>
          </a:p>
        </p:txBody>
      </p:sp>
      <p:sp>
        <p:nvSpPr>
          <p:cNvPr id="5" name="Footer Placeholder 4">
            <a:extLst>
              <a:ext uri="{FF2B5EF4-FFF2-40B4-BE49-F238E27FC236}">
                <a16:creationId xmlns:a16="http://schemas.microsoft.com/office/drawing/2014/main" id="{4FAA9DC8-F74C-EC43-85B8-41FF9088FD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C743C-E2E9-3640-843C-1DA9190BAC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4CFDB-11F0-EB48-BD5E-8D34562C1958}" type="slidenum">
              <a:rPr lang="en-US" smtClean="0"/>
              <a:t>‹#›</a:t>
            </a:fld>
            <a:endParaRPr lang="en-US"/>
          </a:p>
        </p:txBody>
      </p:sp>
    </p:spTree>
    <p:extLst>
      <p:ext uri="{BB962C8B-B14F-4D97-AF65-F5344CB8AC3E}">
        <p14:creationId xmlns:p14="http://schemas.microsoft.com/office/powerpoint/2010/main" val="3332429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lag flying on a clear blue sky&#10;&#10;Description automatically generated">
            <a:extLst>
              <a:ext uri="{FF2B5EF4-FFF2-40B4-BE49-F238E27FC236}">
                <a16:creationId xmlns:a16="http://schemas.microsoft.com/office/drawing/2014/main" id="{76F543CA-8233-ED49-B6FB-2AD36AFB95F6}"/>
              </a:ext>
            </a:extLst>
          </p:cNvPr>
          <p:cNvPicPr>
            <a:picLocks noChangeAspect="1"/>
          </p:cNvPicPr>
          <p:nvPr/>
        </p:nvPicPr>
        <p:blipFill rotWithShape="1">
          <a:blip r:embed="rId2">
            <a:alphaModFix amt="35000"/>
            <a:extLst/>
          </a:blip>
          <a:srcRect t="16382"/>
          <a:stretch/>
        </p:blipFill>
        <p:spPr>
          <a:xfrm>
            <a:off x="-3" y="-28"/>
            <a:ext cx="12192000" cy="6855958"/>
          </a:xfrm>
          <a:prstGeom prst="rect">
            <a:avLst/>
          </a:prstGeom>
        </p:spPr>
      </p:pic>
      <p:sp>
        <p:nvSpPr>
          <p:cNvPr id="2" name="Title 1">
            <a:extLst>
              <a:ext uri="{FF2B5EF4-FFF2-40B4-BE49-F238E27FC236}">
                <a16:creationId xmlns:a16="http://schemas.microsoft.com/office/drawing/2014/main" id="{8E7FBCC6-997E-9949-A040-FA4A6D9F8C51}"/>
              </a:ext>
            </a:extLst>
          </p:cNvPr>
          <p:cNvSpPr>
            <a:spLocks noGrp="1"/>
          </p:cNvSpPr>
          <p:nvPr>
            <p:ph type="ctrTitle"/>
          </p:nvPr>
        </p:nvSpPr>
        <p:spPr>
          <a:xfrm>
            <a:off x="5082448" y="4538899"/>
            <a:ext cx="6661533" cy="2076333"/>
          </a:xfrm>
        </p:spPr>
        <p:txBody>
          <a:bodyPr anchor="t">
            <a:normAutofit/>
          </a:bodyPr>
          <a:lstStyle/>
          <a:p>
            <a:r>
              <a:rPr lang="en-US" sz="4800" b="1" dirty="0"/>
              <a:t>Greece Summer Program </a:t>
            </a:r>
            <a:br>
              <a:rPr lang="en-US" sz="4800" b="1" dirty="0"/>
            </a:br>
            <a:r>
              <a:rPr lang="en-US" sz="4800" b="1" dirty="0"/>
              <a:t>Week 2</a:t>
            </a:r>
          </a:p>
        </p:txBody>
      </p:sp>
      <p:sp>
        <p:nvSpPr>
          <p:cNvPr id="12" name="Freeform: Shape 11">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ign on the side of the street&#10;&#10;Description automatically generated">
            <a:extLst>
              <a:ext uri="{FF2B5EF4-FFF2-40B4-BE49-F238E27FC236}">
                <a16:creationId xmlns:a16="http://schemas.microsoft.com/office/drawing/2014/main" id="{71A493AB-EF8E-4141-93CC-A6501F65E568}"/>
              </a:ext>
            </a:extLst>
          </p:cNvPr>
          <p:cNvPicPr>
            <a:picLocks noChangeAspect="1"/>
          </p:cNvPicPr>
          <p:nvPr/>
        </p:nvPicPr>
        <p:blipFill rotWithShape="1">
          <a:blip r:embed="rId3"/>
          <a:srcRect t="7952" b="13445"/>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0112661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8D3DA-3A76-7A47-827E-4264B9C21780}"/>
              </a:ext>
            </a:extLst>
          </p:cNvPr>
          <p:cNvPicPr>
            <a:picLocks noChangeAspect="1"/>
          </p:cNvPicPr>
          <p:nvPr/>
        </p:nvPicPr>
        <p:blipFill>
          <a:blip r:embed="rId2"/>
          <a:stretch>
            <a:fillRect/>
          </a:stretch>
        </p:blipFill>
        <p:spPr>
          <a:xfrm>
            <a:off x="4997450" y="1470124"/>
            <a:ext cx="5505450" cy="3657600"/>
          </a:xfrm>
          <a:prstGeom prst="rect">
            <a:avLst/>
          </a:prstGeom>
        </p:spPr>
      </p:pic>
      <p:sp>
        <p:nvSpPr>
          <p:cNvPr id="3" name="Rectangle 2">
            <a:extLst>
              <a:ext uri="{FF2B5EF4-FFF2-40B4-BE49-F238E27FC236}">
                <a16:creationId xmlns:a16="http://schemas.microsoft.com/office/drawing/2014/main" id="{9CFB3ACD-4571-6440-BA9E-4C93F2D6FD3B}"/>
              </a:ext>
            </a:extLst>
          </p:cNvPr>
          <p:cNvSpPr/>
          <p:nvPr/>
        </p:nvSpPr>
        <p:spPr>
          <a:xfrm>
            <a:off x="165100" y="1470124"/>
            <a:ext cx="4127500" cy="2308324"/>
          </a:xfrm>
          <a:prstGeom prst="rect">
            <a:avLst/>
          </a:prstGeom>
        </p:spPr>
        <p:txBody>
          <a:bodyPr wrap="square">
            <a:spAutoFit/>
          </a:bodyPr>
          <a:lstStyle/>
          <a:p>
            <a:r>
              <a:rPr lang="en-US" dirty="0">
                <a:solidFill>
                  <a:srgbClr val="000000"/>
                </a:solidFill>
                <a:latin typeface="Helvetica" pitchFamily="2" charset="0"/>
              </a:rPr>
              <a:t>Greece has always been in interaction with other nations and people nearby throughout her history. How this interaction has influenced its culture, people's lifestyle and the way of dealing with important issues?</a:t>
            </a:r>
          </a:p>
          <a:p>
            <a:br>
              <a:rPr lang="en-US" dirty="0"/>
            </a:br>
            <a:endParaRPr lang="en-US" dirty="0"/>
          </a:p>
        </p:txBody>
      </p:sp>
      <p:sp>
        <p:nvSpPr>
          <p:cNvPr id="4" name="Rectangle 3">
            <a:extLst>
              <a:ext uri="{FF2B5EF4-FFF2-40B4-BE49-F238E27FC236}">
                <a16:creationId xmlns:a16="http://schemas.microsoft.com/office/drawing/2014/main" id="{F1780400-608F-E549-916B-688E07F05EA9}"/>
              </a:ext>
            </a:extLst>
          </p:cNvPr>
          <p:cNvSpPr/>
          <p:nvPr/>
        </p:nvSpPr>
        <p:spPr>
          <a:xfrm>
            <a:off x="165100" y="3429000"/>
            <a:ext cx="4127500" cy="1754326"/>
          </a:xfrm>
          <a:prstGeom prst="rect">
            <a:avLst/>
          </a:prstGeom>
        </p:spPr>
        <p:txBody>
          <a:bodyPr wrap="square">
            <a:spAutoFit/>
          </a:bodyPr>
          <a:lstStyle/>
          <a:p>
            <a:r>
              <a:rPr lang="en-US" dirty="0">
                <a:solidFill>
                  <a:srgbClr val="000000"/>
                </a:solidFill>
                <a:latin typeface="Helvetica" pitchFamily="2" charset="0"/>
              </a:rPr>
              <a:t>What are the main structures of the Greek education system? How does it compare to the education system in the United States?</a:t>
            </a:r>
          </a:p>
          <a:p>
            <a:br>
              <a:rPr lang="en-US" dirty="0"/>
            </a:br>
            <a:endParaRPr lang="en-US" dirty="0"/>
          </a:p>
        </p:txBody>
      </p:sp>
    </p:spTree>
    <p:extLst>
      <p:ext uri="{BB962C8B-B14F-4D97-AF65-F5344CB8AC3E}">
        <p14:creationId xmlns:p14="http://schemas.microsoft.com/office/powerpoint/2010/main" val="200573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8A2E-FB1F-1C4D-9E4E-0635B5657162}"/>
              </a:ext>
            </a:extLst>
          </p:cNvPr>
          <p:cNvSpPr>
            <a:spLocks noGrp="1"/>
          </p:cNvSpPr>
          <p:nvPr>
            <p:ph type="title"/>
          </p:nvPr>
        </p:nvSpPr>
        <p:spPr/>
        <p:txBody>
          <a:bodyPr/>
          <a:lstStyle/>
          <a:p>
            <a:r>
              <a:rPr lang="en-US" dirty="0"/>
              <a:t>Today’s Class</a:t>
            </a:r>
          </a:p>
        </p:txBody>
      </p:sp>
      <p:sp>
        <p:nvSpPr>
          <p:cNvPr id="3" name="Content Placeholder 2">
            <a:extLst>
              <a:ext uri="{FF2B5EF4-FFF2-40B4-BE49-F238E27FC236}">
                <a16:creationId xmlns:a16="http://schemas.microsoft.com/office/drawing/2014/main" id="{E8ECAA2A-05FD-C041-9359-8C5CB575EA78}"/>
              </a:ext>
            </a:extLst>
          </p:cNvPr>
          <p:cNvSpPr>
            <a:spLocks noGrp="1"/>
          </p:cNvSpPr>
          <p:nvPr>
            <p:ph idx="1"/>
          </p:nvPr>
        </p:nvSpPr>
        <p:spPr>
          <a:xfrm>
            <a:off x="838200" y="1825625"/>
            <a:ext cx="10515600" cy="4016375"/>
          </a:xfrm>
        </p:spPr>
        <p:txBody>
          <a:bodyPr>
            <a:normAutofit/>
          </a:bodyPr>
          <a:lstStyle/>
          <a:p>
            <a:r>
              <a:rPr lang="en-US" dirty="0"/>
              <a:t>Checklist</a:t>
            </a:r>
          </a:p>
          <a:p>
            <a:pPr lvl="1"/>
            <a:r>
              <a:rPr lang="en-US" dirty="0"/>
              <a:t>Passport</a:t>
            </a:r>
          </a:p>
          <a:p>
            <a:pPr lvl="1"/>
            <a:r>
              <a:rPr lang="en-US" dirty="0"/>
              <a:t>Health and Safety Quiz</a:t>
            </a:r>
          </a:p>
          <a:p>
            <a:pPr lvl="1"/>
            <a:r>
              <a:rPr lang="en-US" dirty="0"/>
              <a:t>How were your finals?</a:t>
            </a:r>
          </a:p>
          <a:p>
            <a:r>
              <a:rPr lang="en-US" dirty="0"/>
              <a:t>Class Assignments Due Midnight</a:t>
            </a:r>
          </a:p>
          <a:p>
            <a:r>
              <a:rPr lang="en-US" dirty="0"/>
              <a:t>Introduce Kathy Ryan</a:t>
            </a:r>
          </a:p>
          <a:p>
            <a:r>
              <a:rPr lang="en-US" dirty="0"/>
              <a:t>My flight leaves to Thessaloniki (8am) June 13</a:t>
            </a:r>
            <a:r>
              <a:rPr lang="en-US" baseline="30000" dirty="0"/>
              <a:t>th</a:t>
            </a:r>
            <a:r>
              <a:rPr lang="en-US" dirty="0"/>
              <a:t> </a:t>
            </a:r>
          </a:p>
          <a:p>
            <a:r>
              <a:rPr lang="en-US" dirty="0"/>
              <a:t>Airport Taxi Pick up 1:30pm &amp; 6:30pm </a:t>
            </a:r>
          </a:p>
        </p:txBody>
      </p:sp>
    </p:spTree>
    <p:extLst>
      <p:ext uri="{BB962C8B-B14F-4D97-AF65-F5344CB8AC3E}">
        <p14:creationId xmlns:p14="http://schemas.microsoft.com/office/powerpoint/2010/main" val="169922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C261-A7C6-0344-853D-3142F78A62AE}"/>
              </a:ext>
            </a:extLst>
          </p:cNvPr>
          <p:cNvSpPr>
            <a:spLocks noGrp="1"/>
          </p:cNvSpPr>
          <p:nvPr>
            <p:ph type="title"/>
          </p:nvPr>
        </p:nvSpPr>
        <p:spPr>
          <a:xfrm>
            <a:off x="804672" y="723578"/>
            <a:ext cx="3387106" cy="1645501"/>
          </a:xfrm>
        </p:spPr>
        <p:txBody>
          <a:bodyPr>
            <a:normAutofit/>
          </a:bodyPr>
          <a:lstStyle/>
          <a:p>
            <a:r>
              <a:rPr lang="en-US" sz="3700" dirty="0"/>
              <a:t>Hotels are Booked…Check them out!</a:t>
            </a:r>
          </a:p>
        </p:txBody>
      </p:sp>
      <p:sp>
        <p:nvSpPr>
          <p:cNvPr id="3" name="Content Placeholder 2">
            <a:extLst>
              <a:ext uri="{FF2B5EF4-FFF2-40B4-BE49-F238E27FC236}">
                <a16:creationId xmlns:a16="http://schemas.microsoft.com/office/drawing/2014/main" id="{DC1A0C24-0748-8F45-9067-DB4FB51FCF8C}"/>
              </a:ext>
            </a:extLst>
          </p:cNvPr>
          <p:cNvSpPr>
            <a:spLocks noGrp="1"/>
          </p:cNvSpPr>
          <p:nvPr>
            <p:ph idx="1"/>
          </p:nvPr>
        </p:nvSpPr>
        <p:spPr>
          <a:xfrm>
            <a:off x="804672" y="2548467"/>
            <a:ext cx="3387105" cy="3628495"/>
          </a:xfrm>
        </p:spPr>
        <p:txBody>
          <a:bodyPr>
            <a:normAutofit/>
          </a:bodyPr>
          <a:lstStyle/>
          <a:p>
            <a:r>
              <a:rPr lang="en-US" sz="1800" dirty="0"/>
              <a:t>June 1</a:t>
            </a:r>
            <a:r>
              <a:rPr lang="en-US" sz="1800" baseline="30000" dirty="0"/>
              <a:t>st</a:t>
            </a:r>
            <a:r>
              <a:rPr lang="en-US" sz="1800" dirty="0"/>
              <a:t> -3</a:t>
            </a:r>
            <a:r>
              <a:rPr lang="en-US" sz="1800" baseline="30000" dirty="0"/>
              <a:t>rd</a:t>
            </a:r>
            <a:r>
              <a:rPr lang="en-US" sz="1800" dirty="0"/>
              <a:t> : Astor Athens Central Hotel</a:t>
            </a:r>
          </a:p>
          <a:p>
            <a:r>
              <a:rPr lang="en-US" sz="1800" dirty="0"/>
              <a:t>June 3</a:t>
            </a:r>
            <a:r>
              <a:rPr lang="en-US" sz="1800" baseline="30000" dirty="0"/>
              <a:t>rd</a:t>
            </a:r>
            <a:r>
              <a:rPr lang="en-US" sz="1800" dirty="0"/>
              <a:t> -8</a:t>
            </a:r>
            <a:r>
              <a:rPr lang="en-US" sz="1800" baseline="30000" dirty="0"/>
              <a:t>th</a:t>
            </a:r>
            <a:r>
              <a:rPr lang="en-US" sz="1800" dirty="0"/>
              <a:t> : Alexia’s Apartments </a:t>
            </a:r>
          </a:p>
          <a:p>
            <a:r>
              <a:rPr lang="en-US" sz="1800" dirty="0"/>
              <a:t>June 8</a:t>
            </a:r>
            <a:r>
              <a:rPr lang="en-US" sz="1800" baseline="30000" dirty="0"/>
              <a:t>th</a:t>
            </a:r>
            <a:r>
              <a:rPr lang="en-US" sz="1800" dirty="0"/>
              <a:t> – 10</a:t>
            </a:r>
            <a:r>
              <a:rPr lang="en-US" sz="1800" baseline="30000" dirty="0"/>
              <a:t>th</a:t>
            </a:r>
            <a:r>
              <a:rPr lang="en-US" sz="1800" dirty="0"/>
              <a:t> : Antonio's Hotel Rooms</a:t>
            </a:r>
          </a:p>
          <a:p>
            <a:r>
              <a:rPr lang="en-US" sz="1800" dirty="0"/>
              <a:t>June 10</a:t>
            </a:r>
            <a:r>
              <a:rPr lang="en-US" sz="1800" baseline="30000" dirty="0"/>
              <a:t>th</a:t>
            </a:r>
            <a:r>
              <a:rPr lang="en-US" sz="1800" dirty="0"/>
              <a:t>- 13</a:t>
            </a:r>
            <a:r>
              <a:rPr lang="en-US" sz="1800" baseline="30000" dirty="0"/>
              <a:t>th</a:t>
            </a:r>
            <a:r>
              <a:rPr lang="en-US" sz="1800" dirty="0"/>
              <a:t> : Hostel </a:t>
            </a:r>
            <a:r>
              <a:rPr lang="en-US" sz="1800" dirty="0" err="1"/>
              <a:t>Dioskouros</a:t>
            </a:r>
            <a:endParaRPr lang="en-US" sz="1800" dirty="0"/>
          </a:p>
          <a:p>
            <a:endParaRPr lang="en-US" sz="1800" dirty="0"/>
          </a:p>
        </p:txBody>
      </p:sp>
      <p:sp>
        <p:nvSpPr>
          <p:cNvPr id="1030" name="Rectangle 72">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7BB4EB-F043-0241-9099-105F9D75A900}"/>
              </a:ext>
            </a:extLst>
          </p:cNvPr>
          <p:cNvPicPr>
            <a:picLocks noChangeAspect="1"/>
          </p:cNvPicPr>
          <p:nvPr/>
        </p:nvPicPr>
        <p:blipFill>
          <a:blip r:embed="rId2"/>
          <a:stretch>
            <a:fillRect/>
          </a:stretch>
        </p:blipFill>
        <p:spPr>
          <a:xfrm>
            <a:off x="5009463" y="1173190"/>
            <a:ext cx="3775899" cy="1963467"/>
          </a:xfrm>
          <a:prstGeom prst="rect">
            <a:avLst/>
          </a:prstGeom>
        </p:spPr>
      </p:pic>
      <p:sp>
        <p:nvSpPr>
          <p:cNvPr id="77" name="Rectangle 76">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lh4.googleusercontent.com/vfX8LTsAq78cNKHNFsq7TSfMsnJTbNVwQPQ4Sl0RfVvV8Bmn2naNdgoWD3xrPgX2_-atpkWyGbcL42GWimG5Ornp4uDiHIE5r4ZTqKp5hOKh8YdlddjvD3GLEMK1wz8kiENnoudn">
            <a:extLst>
              <a:ext uri="{FF2B5EF4-FFF2-40B4-BE49-F238E27FC236}">
                <a16:creationId xmlns:a16="http://schemas.microsoft.com/office/drawing/2014/main" id="{903E40F6-3098-6044-BFAB-4DAE35F805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79639" y="1086241"/>
            <a:ext cx="2438503" cy="149358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ttps://lh4.googleusercontent.com/9wUnhwVTMbidUQjoqbqBaJbcqLMjHGPnO4kvZ10TXSfLMbxF4GV3Wbtz97mnjZUOIsAyxfo0voT-yp4EcEYwMfEGXuJybTrs1RaruEiGc5wLpYOh1KmeJYXSntZx3iPrTQ9C7mGC">
            <a:extLst>
              <a:ext uri="{FF2B5EF4-FFF2-40B4-BE49-F238E27FC236}">
                <a16:creationId xmlns:a16="http://schemas.microsoft.com/office/drawing/2014/main" id="{BA77B9E5-FD5B-FD40-ADF4-507AB8FEA4D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9463" y="4591189"/>
            <a:ext cx="3775899" cy="1519799"/>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EB4671B-3C32-C74B-AAA4-52694B2BF141}"/>
              </a:ext>
            </a:extLst>
          </p:cNvPr>
          <p:cNvPicPr>
            <a:picLocks noChangeAspect="1"/>
          </p:cNvPicPr>
          <p:nvPr/>
        </p:nvPicPr>
        <p:blipFill>
          <a:blip r:embed="rId5"/>
          <a:stretch>
            <a:fillRect/>
          </a:stretch>
        </p:blipFill>
        <p:spPr>
          <a:xfrm>
            <a:off x="9279639" y="4359540"/>
            <a:ext cx="2438503" cy="1335080"/>
          </a:xfrm>
          <a:prstGeom prst="rect">
            <a:avLst/>
          </a:prstGeom>
        </p:spPr>
      </p:pic>
    </p:spTree>
    <p:extLst>
      <p:ext uri="{BB962C8B-B14F-4D97-AF65-F5344CB8AC3E}">
        <p14:creationId xmlns:p14="http://schemas.microsoft.com/office/powerpoint/2010/main" val="12823131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111B-624E-EA4F-9663-EDC1694AE0D2}"/>
              </a:ext>
            </a:extLst>
          </p:cNvPr>
          <p:cNvSpPr>
            <a:spLocks noGrp="1"/>
          </p:cNvSpPr>
          <p:nvPr>
            <p:ph type="title"/>
          </p:nvPr>
        </p:nvSpPr>
        <p:spPr>
          <a:xfrm>
            <a:off x="648929" y="629266"/>
            <a:ext cx="6586491" cy="1676603"/>
          </a:xfrm>
        </p:spPr>
        <p:txBody>
          <a:bodyPr>
            <a:normAutofit/>
          </a:bodyPr>
          <a:lstStyle/>
          <a:p>
            <a:r>
              <a:rPr lang="en-US" dirty="0"/>
              <a:t>Covered by UIUC OIP:</a:t>
            </a:r>
          </a:p>
        </p:txBody>
      </p:sp>
      <p:sp>
        <p:nvSpPr>
          <p:cNvPr id="3" name="Content Placeholder 2">
            <a:extLst>
              <a:ext uri="{FF2B5EF4-FFF2-40B4-BE49-F238E27FC236}">
                <a16:creationId xmlns:a16="http://schemas.microsoft.com/office/drawing/2014/main" id="{3075DB66-5ECC-BF46-8914-DA5A06DEC33B}"/>
              </a:ext>
            </a:extLst>
          </p:cNvPr>
          <p:cNvSpPr>
            <a:spLocks noGrp="1"/>
          </p:cNvSpPr>
          <p:nvPr>
            <p:ph idx="1"/>
          </p:nvPr>
        </p:nvSpPr>
        <p:spPr>
          <a:xfrm>
            <a:off x="648929" y="1841500"/>
            <a:ext cx="6586489" cy="3988619"/>
          </a:xfrm>
        </p:spPr>
        <p:txBody>
          <a:bodyPr>
            <a:normAutofit lnSpcReduction="10000"/>
          </a:bodyPr>
          <a:lstStyle/>
          <a:p>
            <a:pPr lvl="1" fontAlgn="base"/>
            <a:r>
              <a:rPr lang="en-US" sz="1800" dirty="0"/>
              <a:t>4 group dinner, 1 group brunch</a:t>
            </a:r>
          </a:p>
          <a:p>
            <a:pPr lvl="2" fontAlgn="base"/>
            <a:r>
              <a:rPr lang="en-US" sz="1800" dirty="0"/>
              <a:t>2 in Athens</a:t>
            </a:r>
          </a:p>
          <a:p>
            <a:pPr lvl="2" fontAlgn="base"/>
            <a:r>
              <a:rPr lang="en-US" sz="1800" dirty="0"/>
              <a:t>2 in Patras</a:t>
            </a:r>
          </a:p>
          <a:p>
            <a:pPr lvl="2" fontAlgn="base"/>
            <a:r>
              <a:rPr lang="en-US" sz="1800" dirty="0"/>
              <a:t>1 in </a:t>
            </a:r>
            <a:r>
              <a:rPr lang="en-US" sz="1800" dirty="0" err="1"/>
              <a:t>Akrata</a:t>
            </a:r>
            <a:endParaRPr lang="en-US" sz="1800" dirty="0"/>
          </a:p>
          <a:p>
            <a:pPr lvl="1" fontAlgn="base"/>
            <a:r>
              <a:rPr lang="en-US" sz="1800" dirty="0"/>
              <a:t>Lodging + breakfast (all hotels haven’t confirmed with Alexia’s Apartments)</a:t>
            </a:r>
          </a:p>
          <a:p>
            <a:pPr lvl="1" fontAlgn="base"/>
            <a:r>
              <a:rPr lang="en-US" sz="1800" dirty="0"/>
              <a:t>Shuttle transportation between Athens, Patras, </a:t>
            </a:r>
            <a:r>
              <a:rPr lang="en-US" sz="1800" dirty="0" err="1"/>
              <a:t>Akrata</a:t>
            </a:r>
            <a:r>
              <a:rPr lang="en-US" sz="1800" dirty="0"/>
              <a:t> </a:t>
            </a:r>
          </a:p>
          <a:p>
            <a:pPr lvl="1" fontAlgn="base"/>
            <a:r>
              <a:rPr lang="en-US" sz="1800" dirty="0"/>
              <a:t>Bus tickets (for Patras)</a:t>
            </a:r>
          </a:p>
          <a:p>
            <a:pPr lvl="1" fontAlgn="base"/>
            <a:r>
              <a:rPr lang="en-US" sz="1800" dirty="0"/>
              <a:t>Some excursions </a:t>
            </a:r>
          </a:p>
          <a:p>
            <a:pPr lvl="2" fontAlgn="base"/>
            <a:r>
              <a:rPr lang="en-US" sz="1800" dirty="0"/>
              <a:t>Archaeology and national museum</a:t>
            </a:r>
          </a:p>
          <a:p>
            <a:pPr lvl="2" fontAlgn="base"/>
            <a:r>
              <a:rPr lang="en-US" sz="1800" dirty="0"/>
              <a:t>Possible tours in the small towns</a:t>
            </a:r>
          </a:p>
          <a:p>
            <a:pPr lvl="2" fontAlgn="base"/>
            <a:r>
              <a:rPr lang="en-US" sz="1800" dirty="0"/>
              <a:t>Preconference</a:t>
            </a:r>
          </a:p>
          <a:p>
            <a:pPr lvl="1" fontAlgn="base"/>
            <a:r>
              <a:rPr lang="en-US" sz="1800" dirty="0"/>
              <a:t>Snacks &amp; water during domestic traveling</a:t>
            </a:r>
          </a:p>
          <a:p>
            <a:endParaRPr lang="en-US" sz="1500" dirty="0"/>
          </a:p>
        </p:txBody>
      </p:sp>
      <p:pic>
        <p:nvPicPr>
          <p:cNvPr id="4" name="Picture 3" descr="A picture containing person, indoor&#10;&#10;Description automatically generated">
            <a:extLst>
              <a:ext uri="{FF2B5EF4-FFF2-40B4-BE49-F238E27FC236}">
                <a16:creationId xmlns:a16="http://schemas.microsoft.com/office/drawing/2014/main" id="{BD415A10-ADBB-7B42-8E2B-AF34CBD245DA}"/>
              </a:ext>
            </a:extLst>
          </p:cNvPr>
          <p:cNvPicPr>
            <a:picLocks noChangeAspect="1"/>
          </p:cNvPicPr>
          <p:nvPr/>
        </p:nvPicPr>
        <p:blipFill rotWithShape="1">
          <a:blip r:embed="rId2"/>
          <a:srcRect t="1249" r="1" b="1"/>
          <a:stretch/>
        </p:blipFill>
        <p:spPr>
          <a:xfrm>
            <a:off x="7556408" y="10"/>
            <a:ext cx="4635591" cy="6857990"/>
          </a:xfrm>
          <a:prstGeom prst="rect">
            <a:avLst/>
          </a:prstGeom>
          <a:effectLst/>
        </p:spPr>
      </p:pic>
    </p:spTree>
    <p:extLst>
      <p:ext uri="{BB962C8B-B14F-4D97-AF65-F5344CB8AC3E}">
        <p14:creationId xmlns:p14="http://schemas.microsoft.com/office/powerpoint/2010/main" val="308581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1E7DF4-D643-6248-9A9B-361B9FA884B6}"/>
              </a:ext>
            </a:extLst>
          </p:cNvPr>
          <p:cNvSpPr>
            <a:spLocks noGrp="1"/>
          </p:cNvSpPr>
          <p:nvPr>
            <p:ph idx="1"/>
          </p:nvPr>
        </p:nvSpPr>
        <p:spPr>
          <a:xfrm>
            <a:off x="838200" y="1589087"/>
            <a:ext cx="4610100" cy="4351338"/>
          </a:xfrm>
        </p:spPr>
        <p:txBody>
          <a:bodyPr>
            <a:normAutofit fontScale="92500" lnSpcReduction="10000"/>
          </a:bodyPr>
          <a:lstStyle/>
          <a:p>
            <a:r>
              <a:rPr lang="en-US" dirty="0"/>
              <a:t>Museums tours in Athens (June 2</a:t>
            </a:r>
            <a:r>
              <a:rPr lang="en-US" baseline="30000" dirty="0"/>
              <a:t>nd</a:t>
            </a:r>
            <a:r>
              <a:rPr lang="en-US" dirty="0"/>
              <a:t>) </a:t>
            </a:r>
          </a:p>
          <a:p>
            <a:r>
              <a:rPr lang="en-US" dirty="0"/>
              <a:t>American College of Greece Visit (June 3</a:t>
            </a:r>
            <a:r>
              <a:rPr lang="en-US" baseline="30000" dirty="0"/>
              <a:t>rd</a:t>
            </a:r>
            <a:r>
              <a:rPr lang="en-US" dirty="0"/>
              <a:t>)</a:t>
            </a:r>
          </a:p>
          <a:p>
            <a:r>
              <a:rPr lang="en-US" dirty="0"/>
              <a:t>Pre-conference (June 4</a:t>
            </a:r>
            <a:r>
              <a:rPr lang="en-US" baseline="30000" dirty="0"/>
              <a:t>th</a:t>
            </a:r>
            <a:r>
              <a:rPr lang="en-US" dirty="0"/>
              <a:t> )</a:t>
            </a:r>
          </a:p>
          <a:p>
            <a:r>
              <a:rPr lang="en-US" dirty="0"/>
              <a:t>Two School Observations in Patras</a:t>
            </a:r>
          </a:p>
          <a:p>
            <a:r>
              <a:rPr lang="en-US" dirty="0"/>
              <a:t>Conference Presentations </a:t>
            </a:r>
          </a:p>
          <a:p>
            <a:r>
              <a:rPr lang="en-US" dirty="0"/>
              <a:t>Going to </a:t>
            </a:r>
            <a:r>
              <a:rPr lang="en-US" dirty="0" err="1"/>
              <a:t>Akrata</a:t>
            </a:r>
            <a:endParaRPr lang="en-US" dirty="0"/>
          </a:p>
          <a:p>
            <a:pPr lvl="1"/>
            <a:r>
              <a:rPr lang="en-US" dirty="0"/>
              <a:t>Visiting Delphi (</a:t>
            </a:r>
            <a:r>
              <a:rPr lang="en-US" dirty="0" err="1"/>
              <a:t>Nafpaktos</a:t>
            </a:r>
            <a:r>
              <a:rPr lang="en-US" dirty="0"/>
              <a:t>, Arachova, Galaxidi) on the way</a:t>
            </a:r>
          </a:p>
          <a:p>
            <a:pPr marL="457200" lvl="1" indent="0">
              <a:buNone/>
            </a:pPr>
            <a:endParaRPr lang="en-US" dirty="0"/>
          </a:p>
        </p:txBody>
      </p:sp>
      <p:sp>
        <p:nvSpPr>
          <p:cNvPr id="8" name="Title 7">
            <a:extLst>
              <a:ext uri="{FF2B5EF4-FFF2-40B4-BE49-F238E27FC236}">
                <a16:creationId xmlns:a16="http://schemas.microsoft.com/office/drawing/2014/main" id="{CB09AD0A-1B0C-1940-A555-33205E0B41E5}"/>
              </a:ext>
            </a:extLst>
          </p:cNvPr>
          <p:cNvSpPr>
            <a:spLocks noGrp="1"/>
          </p:cNvSpPr>
          <p:nvPr>
            <p:ph type="title"/>
          </p:nvPr>
        </p:nvSpPr>
        <p:spPr/>
        <p:txBody>
          <a:bodyPr/>
          <a:lstStyle/>
          <a:p>
            <a:r>
              <a:rPr lang="en-US" dirty="0"/>
              <a:t>Activities and Excursions:</a:t>
            </a:r>
          </a:p>
        </p:txBody>
      </p:sp>
      <p:pic>
        <p:nvPicPr>
          <p:cNvPr id="2050" name="Picture 2" descr="https://lh4.googleusercontent.com/Auk5Ygg97h9SaLhlI0GN3BkxjVQLIW2z7avf3GIG6qehKU4bPxYcFzU1go9oLizhziDJiSaih0yulHOpRbAh4kGqef444w18rRkZrlqmJ234igUZ7yVFnpCikJJpiwLhGCfEYPpi">
            <a:extLst>
              <a:ext uri="{FF2B5EF4-FFF2-40B4-BE49-F238E27FC236}">
                <a16:creationId xmlns:a16="http://schemas.microsoft.com/office/drawing/2014/main" id="{2B3C3245-D95E-AE4C-8A55-07BC8CE53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1448349"/>
            <a:ext cx="6638716"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0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8B67F-97CE-1E4D-A99C-7258975B6DAD}"/>
              </a:ext>
            </a:extLst>
          </p:cNvPr>
          <p:cNvPicPr>
            <a:picLocks noChangeAspect="1"/>
          </p:cNvPicPr>
          <p:nvPr/>
        </p:nvPicPr>
        <p:blipFill>
          <a:blip r:embed="rId2"/>
          <a:stretch>
            <a:fillRect/>
          </a:stretch>
        </p:blipFill>
        <p:spPr>
          <a:xfrm>
            <a:off x="1194110" y="0"/>
            <a:ext cx="9803780" cy="6858000"/>
          </a:xfrm>
          <a:prstGeom prst="rect">
            <a:avLst/>
          </a:prstGeom>
        </p:spPr>
      </p:pic>
    </p:spTree>
    <p:extLst>
      <p:ext uri="{BB962C8B-B14F-4D97-AF65-F5344CB8AC3E}">
        <p14:creationId xmlns:p14="http://schemas.microsoft.com/office/powerpoint/2010/main" val="226858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62FD71-9B90-D548-901A-DB2A06115A65}"/>
              </a:ext>
            </a:extLst>
          </p:cNvPr>
          <p:cNvPicPr>
            <a:picLocks noChangeAspect="1"/>
          </p:cNvPicPr>
          <p:nvPr/>
        </p:nvPicPr>
        <p:blipFill rotWithShape="1">
          <a:blip r:embed="rId2">
            <a:alphaModFix amt="35000"/>
            <a:extLst/>
          </a:blip>
          <a:srcRect l="24000"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B388AB5E-E09A-6F42-97EC-D445B1C71B14}"/>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Room Arrangements: Astor Hotel</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50D865-6F87-5347-89AB-5E459389BE52}"/>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Family Rooms X3  (4 people to a Room)</a:t>
            </a:r>
          </a:p>
          <a:p>
            <a:r>
              <a:rPr lang="en-US" sz="2000" dirty="0">
                <a:solidFill>
                  <a:srgbClr val="FFFFFF"/>
                </a:solidFill>
              </a:rPr>
              <a:t>One Classic Double (2 people)</a:t>
            </a:r>
          </a:p>
        </p:txBody>
      </p:sp>
    </p:spTree>
    <p:extLst>
      <p:ext uri="{BB962C8B-B14F-4D97-AF65-F5344CB8AC3E}">
        <p14:creationId xmlns:p14="http://schemas.microsoft.com/office/powerpoint/2010/main" val="233175803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EE26E3-66D4-9246-BC6A-033ABCBCB2E7}"/>
              </a:ext>
            </a:extLst>
          </p:cNvPr>
          <p:cNvPicPr>
            <a:picLocks noChangeAspect="1"/>
          </p:cNvPicPr>
          <p:nvPr/>
        </p:nvPicPr>
        <p:blipFill rotWithShape="1">
          <a:blip r:embed="rId2">
            <a:alphaModFix amt="35000"/>
            <a:extLst/>
          </a:blip>
          <a:srcRect t="13848" b="2197"/>
          <a:stretch/>
        </p:blipFill>
        <p:spPr>
          <a:xfrm>
            <a:off x="20" y="1"/>
            <a:ext cx="12191980" cy="6857999"/>
          </a:xfrm>
          <a:prstGeom prst="rect">
            <a:avLst/>
          </a:prstGeom>
        </p:spPr>
      </p:pic>
      <p:sp>
        <p:nvSpPr>
          <p:cNvPr id="2" name="Title 1">
            <a:extLst>
              <a:ext uri="{FF2B5EF4-FFF2-40B4-BE49-F238E27FC236}">
                <a16:creationId xmlns:a16="http://schemas.microsoft.com/office/drawing/2014/main" id="{93E29557-AB41-DA45-B0D3-19C2601FDCD4}"/>
              </a:ext>
            </a:extLst>
          </p:cNvPr>
          <p:cNvSpPr>
            <a:spLocks noGrp="1"/>
          </p:cNvSpPr>
          <p:nvPr>
            <p:ph type="title"/>
          </p:nvPr>
        </p:nvSpPr>
        <p:spPr>
          <a:xfrm>
            <a:off x="5138928" y="988741"/>
            <a:ext cx="6248416" cy="4880518"/>
          </a:xfrm>
          <a:noFill/>
          <a:ln>
            <a:noFill/>
          </a:ln>
        </p:spPr>
        <p:txBody>
          <a:bodyPr vert="horz" wrap="square" lIns="91440" tIns="45720" rIns="91440" bIns="45720" rtlCol="0" anchor="ctr">
            <a:normAutofit/>
          </a:bodyPr>
          <a:lstStyle/>
          <a:p>
            <a:r>
              <a:rPr lang="en-US" sz="4800" dirty="0"/>
              <a:t>Room Arrangement </a:t>
            </a:r>
            <a:r>
              <a:rPr lang="en-US" sz="4800" dirty="0" err="1"/>
              <a:t>Akrata</a:t>
            </a:r>
            <a:r>
              <a:rPr lang="en-US" sz="4800" dirty="0"/>
              <a:t>: Antonio's Hotel  7 Rm/2ppl</a:t>
            </a:r>
            <a:br>
              <a:rPr lang="en-US" sz="4800" dirty="0"/>
            </a:br>
            <a:r>
              <a:rPr lang="en-US" sz="4800" dirty="0"/>
              <a:t>Complementary Coffee/Tea Croissant</a:t>
            </a:r>
          </a:p>
        </p:txBody>
      </p:sp>
    </p:spTree>
    <p:extLst>
      <p:ext uri="{BB962C8B-B14F-4D97-AF65-F5344CB8AC3E}">
        <p14:creationId xmlns:p14="http://schemas.microsoft.com/office/powerpoint/2010/main" val="277176540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62D4-DA1C-7146-957A-9ABB908BCAE5}"/>
              </a:ext>
            </a:extLst>
          </p:cNvPr>
          <p:cNvSpPr>
            <a:spLocks noGrp="1"/>
          </p:cNvSpPr>
          <p:nvPr>
            <p:ph type="title"/>
          </p:nvPr>
        </p:nvSpPr>
        <p:spPr>
          <a:xfrm>
            <a:off x="481013" y="3752849"/>
            <a:ext cx="3290887" cy="2452687"/>
          </a:xfrm>
        </p:spPr>
        <p:txBody>
          <a:bodyPr anchor="ctr">
            <a:normAutofit/>
          </a:bodyPr>
          <a:lstStyle/>
          <a:p>
            <a:r>
              <a:rPr lang="en-US" sz="3600"/>
              <a:t>Dioskouros</a:t>
            </a:r>
          </a:p>
        </p:txBody>
      </p:sp>
      <p:pic>
        <p:nvPicPr>
          <p:cNvPr id="4" name="Picture 3">
            <a:extLst>
              <a:ext uri="{FF2B5EF4-FFF2-40B4-BE49-F238E27FC236}">
                <a16:creationId xmlns:a16="http://schemas.microsoft.com/office/drawing/2014/main" id="{D9B1FB38-BC6D-8744-969E-429DD17FDD22}"/>
              </a:ext>
            </a:extLst>
          </p:cNvPr>
          <p:cNvPicPr>
            <a:picLocks noChangeAspect="1"/>
          </p:cNvPicPr>
          <p:nvPr/>
        </p:nvPicPr>
        <p:blipFill rotWithShape="1">
          <a:blip r:embed="rId2"/>
          <a:srcRect r="7999" b="-1"/>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0B678A8-DE81-9D49-B2F1-085B53EA76DB}"/>
              </a:ext>
            </a:extLst>
          </p:cNvPr>
          <p:cNvSpPr>
            <a:spLocks noGrp="1"/>
          </p:cNvSpPr>
          <p:nvPr>
            <p:ph idx="1"/>
          </p:nvPr>
        </p:nvSpPr>
        <p:spPr>
          <a:xfrm>
            <a:off x="4223982" y="3752850"/>
            <a:ext cx="7485413" cy="2452687"/>
          </a:xfrm>
        </p:spPr>
        <p:txBody>
          <a:bodyPr anchor="ctr">
            <a:normAutofit/>
          </a:bodyPr>
          <a:lstStyle/>
          <a:p>
            <a:r>
              <a:rPr lang="en-US" sz="1800"/>
              <a:t>1 Basic Twin= 2people</a:t>
            </a:r>
          </a:p>
          <a:p>
            <a:r>
              <a:rPr lang="en-US" sz="1800"/>
              <a:t>3 x 4 Basic Bed</a:t>
            </a:r>
          </a:p>
        </p:txBody>
      </p:sp>
    </p:spTree>
    <p:extLst>
      <p:ext uri="{BB962C8B-B14F-4D97-AF65-F5344CB8AC3E}">
        <p14:creationId xmlns:p14="http://schemas.microsoft.com/office/powerpoint/2010/main" val="341673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279</Words>
  <Application>Microsoft Macintosh PowerPoint</Application>
  <PresentationFormat>Widescreen</PresentationFormat>
  <Paragraphs>47</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vt:lpstr>
      <vt:lpstr>Office Theme</vt:lpstr>
      <vt:lpstr>Greece Summer Program  Week 2</vt:lpstr>
      <vt:lpstr>Today’s Class</vt:lpstr>
      <vt:lpstr>Hotels are Booked…Check them out!</vt:lpstr>
      <vt:lpstr>Covered by UIUC OIP:</vt:lpstr>
      <vt:lpstr>Activities and Excursions:</vt:lpstr>
      <vt:lpstr>PowerPoint Presentation</vt:lpstr>
      <vt:lpstr>Room Arrangements: Astor Hotel</vt:lpstr>
      <vt:lpstr>Room Arrangement Akrata: Antonio's Hotel  7 Rm/2ppl Complementary Coffee/Tea Croissant</vt:lpstr>
      <vt:lpstr>Dioskouros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Greece Summer Program  Week 2</dc:title>
  <dc:creator>Garner, Ana Esther</dc:creator>
  <cp:lastModifiedBy>Garner, Ana Esther</cp:lastModifiedBy>
  <cp:revision>4</cp:revision>
  <dcterms:created xsi:type="dcterms:W3CDTF">2019-05-10T19:19:32Z</dcterms:created>
  <dcterms:modified xsi:type="dcterms:W3CDTF">2019-05-10T22:32:40Z</dcterms:modified>
</cp:coreProperties>
</file>