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248F0-1BC8-4360-B68B-C8AFAA2342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Η Νοηματοδότηση του οικείου χώρου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2B1C75-3149-4C48-96BE-93F7C2FB04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899393"/>
          </a:xfrm>
        </p:spPr>
        <p:txBody>
          <a:bodyPr>
            <a:normAutofit lnSpcReduction="10000"/>
          </a:bodyPr>
          <a:lstStyle/>
          <a:p>
            <a:r>
              <a:rPr lang="el-GR" dirty="0">
                <a:solidFill>
                  <a:srgbClr val="00B050"/>
                </a:solidFill>
              </a:rPr>
              <a:t>Στους πρόσφυγες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l-GR" b="1" dirty="0"/>
              <a:t>Αναστασία Κατσουλιέρη  </a:t>
            </a:r>
          </a:p>
        </p:txBody>
      </p:sp>
    </p:spTree>
    <p:extLst>
      <p:ext uri="{BB962C8B-B14F-4D97-AF65-F5344CB8AC3E}">
        <p14:creationId xmlns:p14="http://schemas.microsoft.com/office/powerpoint/2010/main" val="837402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83398-FB6B-4D0C-883C-C50DC60992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6582" y="2404534"/>
            <a:ext cx="8567421" cy="1646302"/>
          </a:xfrm>
        </p:spPr>
        <p:txBody>
          <a:bodyPr/>
          <a:lstStyle/>
          <a:p>
            <a:pPr algn="ctr"/>
            <a:r>
              <a:rPr lang="el-GR" b="1" dirty="0"/>
              <a:t>ΕΥΧΑΡΙΣΤΩ!</a:t>
            </a: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34780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5BB01-638D-4FBC-8A4C-3CEAEEB99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79443"/>
            <a:ext cx="8596668" cy="48619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Σύμφωνα με τον </a:t>
            </a:r>
            <a:r>
              <a:rPr lang="en-US" sz="2400" dirty="0"/>
              <a:t>Taylor </a:t>
            </a:r>
            <a:r>
              <a:rPr lang="el-GR" dirty="0"/>
              <a:t>(στο</a:t>
            </a:r>
            <a:r>
              <a:rPr lang="en-US" dirty="0"/>
              <a:t>: Arvanitis E.&amp; al.,2019)</a:t>
            </a:r>
          </a:p>
          <a:p>
            <a:pPr marL="0" indent="0">
              <a:buNone/>
            </a:pPr>
            <a:r>
              <a:rPr lang="el-GR" sz="2400" dirty="0"/>
              <a:t>Ο οικείος χώρος έχει 4 διαστάσεις: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/>
              <a:t>Material / </a:t>
            </a:r>
            <a:r>
              <a:rPr lang="el-GR" sz="2400" dirty="0"/>
              <a:t>Υλική</a:t>
            </a:r>
            <a:endParaRPr lang="en-US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/>
              <a:t>Spatial</a:t>
            </a:r>
            <a:r>
              <a:rPr lang="el-GR" sz="2400" dirty="0"/>
              <a:t> / Χωρική</a:t>
            </a:r>
            <a:endParaRPr lang="en-US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/>
              <a:t>Temporal</a:t>
            </a:r>
            <a:r>
              <a:rPr lang="el-GR" sz="2400" dirty="0"/>
              <a:t> / Χρονική</a:t>
            </a:r>
            <a:endParaRPr lang="en-US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/>
              <a:t>Relational</a:t>
            </a:r>
            <a:r>
              <a:rPr lang="el-GR" sz="2400" dirty="0"/>
              <a:t> / Σχεσιακή</a:t>
            </a:r>
          </a:p>
          <a:p>
            <a:pPr marL="0" indent="0"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362936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2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93A95F-9DA3-4211-B4CB-3CA095FDC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Material</a:t>
            </a:r>
            <a:r>
              <a:rPr lang="el-GR" dirty="0"/>
              <a:t> / Υλική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09839-75D4-40D6-BB70-0A00FF545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2597" y="1588264"/>
            <a:ext cx="9728421" cy="484987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SzPct val="84000"/>
              <a:buFont typeface="Wingdings" panose="05000000000000000000" pitchFamily="2" charset="2"/>
              <a:buChar char="§"/>
            </a:pPr>
            <a:r>
              <a:rPr lang="el-GR" dirty="0"/>
              <a:t>Συνδέεται με το περιβάλλον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l-GR" dirty="0"/>
              <a:t>Πραγματοποιείται  μέσω των αισθήσεων (γεύση-οσμή-όποιο βίωμα που σχετίζεται με το περιβάλλον).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l-GR" dirty="0"/>
              <a:t>Στις </a:t>
            </a:r>
            <a:r>
              <a:rPr lang="el-GR" dirty="0">
                <a:solidFill>
                  <a:srgbClr val="00B050"/>
                </a:solidFill>
              </a:rPr>
              <a:t>αναμνήσεις</a:t>
            </a:r>
            <a:r>
              <a:rPr lang="el-GR" dirty="0"/>
              <a:t>: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l-GR" dirty="0"/>
              <a:t>      συνδέεται  με    το έδαφος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l-GR" dirty="0"/>
              <a:t>                              το φαγητό (γεύση, μυρωδιά)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l-GR" dirty="0"/>
              <a:t>                               τα φυτά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l-GR" dirty="0"/>
              <a:t>      συμβολίζει την επιθυμία για επιστροφή.</a:t>
            </a:r>
          </a:p>
          <a:p>
            <a:pPr marL="0" indent="0">
              <a:lnSpc>
                <a:spcPct val="90000"/>
              </a:lnSpc>
              <a:buNone/>
            </a:pPr>
            <a:endParaRPr lang="el-GR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l-GR" dirty="0"/>
              <a:t>Στις </a:t>
            </a:r>
            <a:r>
              <a:rPr lang="el-GR" dirty="0">
                <a:solidFill>
                  <a:srgbClr val="00B050"/>
                </a:solidFill>
              </a:rPr>
              <a:t>αφηγήσεις</a:t>
            </a:r>
            <a:r>
              <a:rPr lang="el-GR" dirty="0"/>
              <a:t> περιλαμβάνεται με: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l-GR" dirty="0"/>
              <a:t>     -τις περιγραφές της προετοιμασίας του φαγητού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l-GR" dirty="0"/>
              <a:t>     -την επιθυμία της καλλιέργειας φυτών</a:t>
            </a:r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16352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3782E4-BAAE-44EC-A760-2F7758877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Spatial</a:t>
            </a:r>
            <a:r>
              <a:rPr lang="el-GR" dirty="0"/>
              <a:t> / Χωρική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559D6-802B-4C16-9EDB-0C88931D97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1413164"/>
            <a:ext cx="8596668" cy="49460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Αναφέρεται ως: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Φυσικός χώρος (κτήρια) ή τα μέρη που έχω μείνει (χωριά, πόλεις)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Σταθερή ή μόνιμη γεωγραφική θέση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Καταγωγή και οι άνθρωποι ως ρίζες.    </a:t>
            </a:r>
          </a:p>
          <a:p>
            <a:pPr marL="0" indent="0">
              <a:buNone/>
            </a:pPr>
            <a:r>
              <a:rPr lang="el-GR" dirty="0"/>
              <a:t>Ο οικείος χώρος θεωρείται ως σταθερή ή μόνιμη ολότητα συνδεδεμένη με τη γεωφυσική της θέση. Όποια βιαία μετακίνηση, είναι τραυματική και παίρνει τη μορφή του ξεριζωμού και της εξορίας.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Πολιτισμική οντότητα και ενότητα η οποία εμπεριέχει πολυπλοκότητα  αλλά και ιστορικότητα.</a:t>
            </a:r>
          </a:p>
          <a:p>
            <a:pPr marL="0" indent="0">
              <a:buNone/>
            </a:pPr>
            <a:r>
              <a:rPr lang="el-GR" dirty="0"/>
              <a:t>Απομάκρυνση / μετακίνηση απο το οικείο χώρο σημαίνει αποξένωση απο τον πολιτισμό μου και αλλοίωση ή απώλεια των αξιών μου.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«Μυθικό μέρος της επιθυμίας» ή η αδυναμία της επιστροφής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5851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21DC37-4371-4014-AA49-CCE83010A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Temporal</a:t>
            </a:r>
            <a:r>
              <a:rPr lang="el-GR" dirty="0"/>
              <a:t> / Χρονική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AAF44-31E6-40FA-B705-7F788C051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3055" y="1343891"/>
            <a:ext cx="9476509" cy="4697471"/>
          </a:xfrm>
        </p:spPr>
        <p:txBody>
          <a:bodyPr>
            <a:normAutofit/>
          </a:bodyPr>
          <a:lstStyle/>
          <a:p>
            <a:r>
              <a:rPr lang="el-GR" dirty="0"/>
              <a:t>Συνδέεται με τους συνειρμούς στο παρελθόν-παρόν και μέλλον</a:t>
            </a:r>
          </a:p>
          <a:p>
            <a:r>
              <a:rPr lang="el-GR" dirty="0"/>
              <a:t>Αναφέρεται στις ανθρώπινες δραστηριότητες οι οποίες χαρακτηρίζονται απο την επανάληψη και την κυκλικότητα. Η διάσπαση αυτών των δυο δημιουργεί αισθήματα αμφιβολίας, ανασφάλειας και απώλειας.</a:t>
            </a:r>
          </a:p>
          <a:p>
            <a:r>
              <a:rPr lang="el-GR" dirty="0">
                <a:solidFill>
                  <a:srgbClr val="00B050"/>
                </a:solidFill>
              </a:rPr>
              <a:t>Ως παρελθόν :</a:t>
            </a:r>
          </a:p>
          <a:p>
            <a:pPr marL="0" indent="0">
              <a:buNone/>
            </a:pPr>
            <a:r>
              <a:rPr lang="el-GR" dirty="0"/>
              <a:t>    η απομακρυσμένη / χαμένη πατρίδα αντιπροσωπεύει το παρελθόν  (αναμνήσεις, νοσταλγία)</a:t>
            </a:r>
          </a:p>
          <a:p>
            <a:pPr marL="0" indent="0">
              <a:buNone/>
            </a:pPr>
            <a:r>
              <a:rPr lang="el-GR" dirty="0"/>
              <a:t>   Λειτουργεί ως μηχανισμός για τη διαχείριση του παρόντος </a:t>
            </a:r>
          </a:p>
          <a:p>
            <a:pPr marL="0" indent="0">
              <a:buNone/>
            </a:pPr>
            <a:r>
              <a:rPr lang="el-GR" dirty="0"/>
              <a:t>                                                 την ανασυγκρότηση του παρόντος</a:t>
            </a:r>
          </a:p>
          <a:p>
            <a:pPr marL="0" indent="0">
              <a:buNone/>
            </a:pPr>
            <a:r>
              <a:rPr lang="el-GR" dirty="0"/>
              <a:t>                                                 τη διατήρηση της ιστορικότητας</a:t>
            </a:r>
          </a:p>
          <a:p>
            <a:pPr marL="0" indent="0">
              <a:buNone/>
            </a:pPr>
            <a:r>
              <a:rPr lang="el-GR" dirty="0"/>
              <a:t>                                                  τη δημιουργία μέλλοντος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53627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A75D3-8715-47DA-8B69-628BF6EAC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1" y="914400"/>
            <a:ext cx="9087573" cy="5666153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00B050"/>
                </a:solidFill>
              </a:rPr>
              <a:t>Ως παρόν :</a:t>
            </a:r>
          </a:p>
          <a:p>
            <a:pPr marL="0" indent="0">
              <a:buNone/>
            </a:pPr>
            <a:r>
              <a:rPr lang="el-GR" dirty="0"/>
              <a:t>      συνδέεται με τα  συναισθήματα αμφιβολίας, σύγχυσης λόγω της μετάβα</a:t>
            </a:r>
          </a:p>
          <a:p>
            <a:pPr marL="0" indent="0">
              <a:buNone/>
            </a:pPr>
            <a:r>
              <a:rPr lang="el-GR" dirty="0"/>
              <a:t>       σης τους σε πολλά μέρη διαφορετικά, με άλλα πλαίσια και πολιτισμούς 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>
                <a:solidFill>
                  <a:srgbClr val="00B050"/>
                </a:solidFill>
              </a:rPr>
              <a:t> Ως μέλλον :</a:t>
            </a:r>
          </a:p>
          <a:p>
            <a:pPr marL="0" indent="0">
              <a:buNone/>
            </a:pPr>
            <a:r>
              <a:rPr lang="el-GR" dirty="0"/>
              <a:t>      συνδέεται με την πεποίθηση της επιστροφής</a:t>
            </a:r>
          </a:p>
          <a:p>
            <a:pPr marL="0" indent="0">
              <a:buNone/>
            </a:pPr>
            <a:r>
              <a:rPr lang="el-GR" dirty="0"/>
              <a:t>      αν και </a:t>
            </a:r>
          </a:p>
          <a:p>
            <a:pPr marL="0" indent="0">
              <a:buNone/>
            </a:pPr>
            <a:r>
              <a:rPr lang="el-GR" dirty="0"/>
              <a:t>      υπάρχει η επίγνωση ότι μια τέτοια πιθανότητα σε παροντικό χρόνο είναι </a:t>
            </a:r>
          </a:p>
          <a:p>
            <a:pPr marL="0" indent="0">
              <a:buNone/>
            </a:pPr>
            <a:r>
              <a:rPr lang="el-GR" dirty="0"/>
              <a:t>      αδύνατη.</a:t>
            </a:r>
          </a:p>
          <a:p>
            <a:pPr marL="0" indent="0">
              <a:buNone/>
            </a:pPr>
            <a:r>
              <a:rPr lang="el-GR" dirty="0"/>
              <a:t>     </a:t>
            </a:r>
            <a:r>
              <a:rPr lang="el-GR" i="1" dirty="0"/>
              <a:t>«Ο μύθος της επιστροφής» λειτουργεί ως συνδετικός κρίκος με </a:t>
            </a:r>
          </a:p>
          <a:p>
            <a:pPr marL="0" indent="0">
              <a:buNone/>
            </a:pPr>
            <a:r>
              <a:rPr lang="el-GR" i="1" dirty="0"/>
              <a:t>       το παρελθόν και με την αντιμετώπιση του συναισθήματος του αποχωρισμού. 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48823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73F053-1F17-4AFF-985F-23D4BBE1F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637309"/>
          </a:xfrm>
        </p:spPr>
        <p:txBody>
          <a:bodyPr>
            <a:normAutofit fontScale="90000"/>
          </a:bodyPr>
          <a:lstStyle/>
          <a:p>
            <a:r>
              <a:rPr lang="en-US" dirty="0"/>
              <a:t>Relational</a:t>
            </a:r>
            <a:r>
              <a:rPr lang="el-GR" dirty="0"/>
              <a:t> / Σχεσιακή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EAB22-EFB2-42B2-8B09-2133566FC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1" y="1246909"/>
            <a:ext cx="9930243" cy="4794453"/>
          </a:xfrm>
        </p:spPr>
        <p:txBody>
          <a:bodyPr>
            <a:normAutofit/>
          </a:bodyPr>
          <a:lstStyle/>
          <a:p>
            <a:r>
              <a:rPr lang="el-GR" dirty="0"/>
              <a:t>Συνδέεται με    τα κοινωνικά δίκτυα</a:t>
            </a:r>
          </a:p>
          <a:p>
            <a:pPr marL="0" indent="0">
              <a:buNone/>
            </a:pPr>
            <a:r>
              <a:rPr lang="el-GR" dirty="0"/>
              <a:t>                            τις διαπροσωπικές σχέσεις</a:t>
            </a:r>
          </a:p>
          <a:p>
            <a:pPr marL="0" indent="0">
              <a:buNone/>
            </a:pPr>
            <a:r>
              <a:rPr lang="el-GR" dirty="0"/>
              <a:t>                            τα οικογενειακά/οικονομικά δίκτυα.</a:t>
            </a:r>
          </a:p>
          <a:p>
            <a:pPr marL="0" indent="0">
              <a:buNone/>
            </a:pPr>
            <a:r>
              <a:rPr lang="el-GR" u="sng" dirty="0"/>
              <a:t>Απώλεια</a:t>
            </a:r>
            <a:r>
              <a:rPr lang="el-GR" dirty="0"/>
              <a:t> των άνωθεν οδηγεί στην κοινωνική αποδόμηση</a:t>
            </a:r>
          </a:p>
          <a:p>
            <a:pPr marL="0" indent="0">
              <a:buNone/>
            </a:pPr>
            <a:r>
              <a:rPr lang="el-GR" dirty="0"/>
              <a:t>                                                                    απομόνωση.</a:t>
            </a:r>
          </a:p>
          <a:p>
            <a:pPr marL="0" indent="0">
              <a:buNone/>
            </a:pPr>
            <a:r>
              <a:rPr lang="el-GR" dirty="0"/>
              <a:t>Η </a:t>
            </a:r>
            <a:r>
              <a:rPr lang="el-GR" u="sng" dirty="0"/>
              <a:t>δημιουργία νέων</a:t>
            </a:r>
            <a:r>
              <a:rPr lang="el-GR" dirty="0"/>
              <a:t> στις χώρες μετάβασης (και ως φυσικές οντότητες,π.χ μαγαζιά)</a:t>
            </a:r>
          </a:p>
          <a:p>
            <a:pPr marL="0" indent="0">
              <a:buNone/>
            </a:pPr>
            <a:r>
              <a:rPr lang="el-GR" dirty="0"/>
              <a:t> βασίζεται στις κοινωνικές πρακτικές του παρελθόντος και </a:t>
            </a:r>
          </a:p>
          <a:p>
            <a:pPr marL="0" indent="0">
              <a:buNone/>
            </a:pPr>
            <a:r>
              <a:rPr lang="el-GR" dirty="0"/>
              <a:t> στοχεύει  στην ανα-κατασκευή του οικείου χώρου ο οποίος δημιουργεί</a:t>
            </a:r>
          </a:p>
          <a:p>
            <a:pPr marL="0" indent="0">
              <a:buNone/>
            </a:pPr>
            <a:r>
              <a:rPr lang="el-GR" dirty="0"/>
              <a:t>                                                                                          αισθήματα ασφάλειας</a:t>
            </a:r>
          </a:p>
          <a:p>
            <a:pPr marL="0" indent="0">
              <a:buNone/>
            </a:pPr>
            <a:r>
              <a:rPr lang="el-GR" dirty="0"/>
              <a:t>                                                                                           και το «ανήκειν».</a:t>
            </a:r>
          </a:p>
          <a:p>
            <a:pPr marL="0" indent="0">
              <a:buNone/>
            </a:pPr>
            <a:r>
              <a:rPr lang="el-GR" dirty="0"/>
              <a:t>                           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22203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1A006-BDCC-47C0-8330-D4F7BF1EC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055" y="997527"/>
            <a:ext cx="8802947" cy="504383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2800" dirty="0"/>
          </a:p>
          <a:p>
            <a:pPr marL="0" indent="0">
              <a:buNone/>
            </a:pPr>
            <a:endParaRPr lang="el-GR" sz="2800" dirty="0"/>
          </a:p>
          <a:p>
            <a:pPr marL="0" indent="0">
              <a:buNone/>
            </a:pPr>
            <a:r>
              <a:rPr lang="el-GR" sz="2800" dirty="0"/>
              <a:t> Ας  δούμε τις διαστάσεις του οικείου χώρου </a:t>
            </a:r>
          </a:p>
          <a:p>
            <a:pPr marL="0" indent="0">
              <a:buNone/>
            </a:pPr>
            <a:r>
              <a:rPr lang="el-GR" sz="2800" dirty="0"/>
              <a:t> στις αφηγήσεις των Συρίων προσφύγων.</a:t>
            </a:r>
          </a:p>
        </p:txBody>
      </p:sp>
    </p:spTree>
    <p:extLst>
      <p:ext uri="{BB962C8B-B14F-4D97-AF65-F5344CB8AC3E}">
        <p14:creationId xmlns:p14="http://schemas.microsoft.com/office/powerpoint/2010/main" val="3765395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F5FE97-FDB1-430D-AEB1-8069C0B3D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271194"/>
            <a:ext cx="8596668" cy="649458"/>
          </a:xfrm>
        </p:spPr>
        <p:txBody>
          <a:bodyPr>
            <a:normAutofit/>
          </a:bodyPr>
          <a:lstStyle/>
          <a:p>
            <a:r>
              <a:rPr lang="en-US" dirty="0"/>
              <a:t>Home Narratives</a:t>
            </a:r>
            <a:endParaRPr lang="el-GR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949DE838-84EB-4CC1-8C31-2524082D4E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4758075"/>
              </p:ext>
            </p:extLst>
          </p:nvPr>
        </p:nvGraphicFramePr>
        <p:xfrm>
          <a:off x="842595" y="920652"/>
          <a:ext cx="10753660" cy="5666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8415">
                  <a:extLst>
                    <a:ext uri="{9D8B030D-6E8A-4147-A177-3AD203B41FA5}">
                      <a16:colId xmlns:a16="http://schemas.microsoft.com/office/drawing/2014/main" val="3952510378"/>
                    </a:ext>
                  </a:extLst>
                </a:gridCol>
                <a:gridCol w="2688415">
                  <a:extLst>
                    <a:ext uri="{9D8B030D-6E8A-4147-A177-3AD203B41FA5}">
                      <a16:colId xmlns:a16="http://schemas.microsoft.com/office/drawing/2014/main" val="2056337530"/>
                    </a:ext>
                  </a:extLst>
                </a:gridCol>
                <a:gridCol w="2688415">
                  <a:extLst>
                    <a:ext uri="{9D8B030D-6E8A-4147-A177-3AD203B41FA5}">
                      <a16:colId xmlns:a16="http://schemas.microsoft.com/office/drawing/2014/main" val="3898590881"/>
                    </a:ext>
                  </a:extLst>
                </a:gridCol>
                <a:gridCol w="2688415">
                  <a:extLst>
                    <a:ext uri="{9D8B030D-6E8A-4147-A177-3AD203B41FA5}">
                      <a16:colId xmlns:a16="http://schemas.microsoft.com/office/drawing/2014/main" val="345871864"/>
                    </a:ext>
                  </a:extLst>
                </a:gridCol>
              </a:tblGrid>
              <a:tr h="384146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Rima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Farid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Yara</a:t>
                      </a:r>
                      <a:r>
                        <a:rPr lang="el-GR" dirty="0"/>
                        <a:t> </a:t>
                      </a:r>
                      <a:r>
                        <a:rPr lang="en-US" dirty="0"/>
                        <a:t>/ Jamal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636817"/>
                  </a:ext>
                </a:extLst>
              </a:tr>
              <a:tr h="960365">
                <a:tc>
                  <a:txBody>
                    <a:bodyPr/>
                    <a:lstStyle/>
                    <a:p>
                      <a:r>
                        <a:rPr lang="en-US" dirty="0"/>
                        <a:t>Spatial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Αναφέρεται διάσπαρτα στις αφηγήσεις της.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Αναφέρεται διάσπαρτα στις αφηγήσεις του.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002280"/>
                  </a:ext>
                </a:extLst>
              </a:tr>
              <a:tr h="1536584">
                <a:tc>
                  <a:txBody>
                    <a:bodyPr/>
                    <a:lstStyle/>
                    <a:p>
                      <a:r>
                        <a:rPr lang="en-US" dirty="0"/>
                        <a:t>Temporal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Νοσταλγία.Εντονες αναμνήσεις από Συρία.Έχει όνειρα για το μέλλον για την ίδια και την οικογένεια της.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Νοσταλγεί αλλά είναι ρεαλιστής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Αναμνήσεις έντονες αλλά επίγνωση ότι η επιστροφή είναι σχεδόν ανέφικτη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844350"/>
                  </a:ext>
                </a:extLst>
              </a:tr>
              <a:tr h="2400913">
                <a:tc>
                  <a:txBody>
                    <a:bodyPr/>
                    <a:lstStyle/>
                    <a:p>
                      <a:r>
                        <a:rPr lang="en-US" dirty="0"/>
                        <a:t>Relational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Το συναίσθημα του ανήκειν, του μοιράσματος. Πηγαίνει σχολείο. Εχει μια κανονικότητα. Αναπτύσσει κοινωνικές επαφές και με άλλους εκτός από Συρίους.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Έχει δεθεί με το χώρο όπου είναι τώρα (χώρα μετάβασης). Αισθάνεται τους εθελοντές οικείους. Αναπτύσσει κοινωνικά δίκτυα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Ασφάλεια για την </a:t>
                      </a:r>
                      <a:r>
                        <a:rPr lang="en-US" dirty="0"/>
                        <a:t>Yara</a:t>
                      </a:r>
                      <a:r>
                        <a:rPr lang="el-GR" dirty="0"/>
                        <a:t> σημαίνει επανένωση με την οικογένεια.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640873"/>
                  </a:ext>
                </a:extLst>
              </a:tr>
              <a:tr h="384146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6923091"/>
                  </a:ext>
                </a:extLst>
              </a:tr>
            </a:tbl>
          </a:graphicData>
        </a:graphic>
      </p:graphicFrame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523581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580</Words>
  <Application>Microsoft Office PowerPoint</Application>
  <PresentationFormat>Widescreen</PresentationFormat>
  <Paragraphs>85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Trebuchet MS</vt:lpstr>
      <vt:lpstr>Wingdings</vt:lpstr>
      <vt:lpstr>Wingdings 3</vt:lpstr>
      <vt:lpstr>Facet</vt:lpstr>
      <vt:lpstr>Η Νοηματοδότηση του οικείου χώρου</vt:lpstr>
      <vt:lpstr>PowerPoint Presentation</vt:lpstr>
      <vt:lpstr>Material / Υλική</vt:lpstr>
      <vt:lpstr>Spatial / Χωρική</vt:lpstr>
      <vt:lpstr>Temporal / Χρονική</vt:lpstr>
      <vt:lpstr>PowerPoint Presentation</vt:lpstr>
      <vt:lpstr>Relational / Σχεσιακή</vt:lpstr>
      <vt:lpstr>PowerPoint Presentation</vt:lpstr>
      <vt:lpstr>Home Narratives</vt:lpstr>
      <vt:lpstr>ΕΥΧΑΡΙΣΤΩ!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Νοηματοδότηση του οικείου χώρου</dc:title>
  <dc:creator>User</dc:creator>
  <cp:lastModifiedBy>User</cp:lastModifiedBy>
  <cp:revision>27</cp:revision>
  <dcterms:created xsi:type="dcterms:W3CDTF">2020-03-19T10:58:06Z</dcterms:created>
  <dcterms:modified xsi:type="dcterms:W3CDTF">2020-03-20T13:00:27Z</dcterms:modified>
</cp:coreProperties>
</file>