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58" r:id="rId9"/>
    <p:sldId id="259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60" y="-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341889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34177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4427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84544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4365706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0846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235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33783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59720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530937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0373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00DB3B7-048D-4EC6-88C0-658C2275E350}" type="datetimeFigureOut">
              <a:rPr lang="el-GR" smtClean="0"/>
              <a:pPr/>
              <a:t>22/3/2020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8F63B10-740B-442C-8F12-816AFC81C23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7394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600200" y="1593669"/>
            <a:ext cx="8991600" cy="2438995"/>
          </a:xfrm>
        </p:spPr>
        <p:txBody>
          <a:bodyPr>
            <a:normAutofit fontScale="90000"/>
          </a:bodyPr>
          <a:lstStyle/>
          <a:p>
            <a:pPr lvl="0" defTabSz="457200">
              <a:lnSpc>
                <a:spcPct val="100000"/>
              </a:lnSpc>
              <a:spcBef>
                <a:spcPts val="1000"/>
              </a:spcBef>
            </a:pPr>
            <a:r>
              <a:rPr lang="el-GR" sz="2200" b="1" cap="none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  <a:t>Ετερότητα </a:t>
            </a:r>
            <a:r>
              <a:rPr lang="el-GR" sz="2200" b="1" cap="none" spc="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  <a:t>και Εκπαίδευση : Ζητήματα Διαπολιτισμικής Εκπαίδευσης</a:t>
            </a:r>
            <a:br>
              <a:rPr lang="el-GR" sz="2200" b="1" cap="none" spc="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</a:br>
            <a:r>
              <a:rPr lang="el-GR" sz="2200" b="1" cap="none" spc="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  <a:t/>
            </a:r>
            <a:br>
              <a:rPr lang="el-GR" sz="2200" b="1" cap="none" spc="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</a:br>
            <a:r>
              <a:rPr lang="el-GR" sz="2000" b="1" cap="none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  <a:t/>
            </a:r>
            <a:br>
              <a:rPr lang="el-GR" sz="2000" b="1" cap="none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</a:br>
            <a:r>
              <a:rPr lang="en-US" sz="2000" b="1" i="1" cap="none" spc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  <a:t>“</a:t>
            </a:r>
            <a:r>
              <a:rPr lang="en-US" sz="2000" b="1" i="1" cap="none" spc="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  <a:t>Home means everything to me…: A Study of Young Syrian Refugees’ Narratives Constructing Home in Greece”</a:t>
            </a:r>
            <a:br>
              <a:rPr lang="en-US" sz="2000" b="1" i="1" cap="none" spc="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</a:br>
            <a:r>
              <a:rPr lang="en-US" sz="2000" b="1" i="1" cap="none" spc="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  <a:t>(Eugenia </a:t>
            </a:r>
            <a:r>
              <a:rPr lang="en-US" sz="2000" b="1" i="1" cap="none" spc="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  <a:t>Arvanitis</a:t>
            </a:r>
            <a:r>
              <a:rPr lang="en-US" sz="2000" b="1" i="1" cap="none" spc="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  <a:t>, Nicola </a:t>
            </a:r>
            <a:r>
              <a:rPr lang="en-US" sz="2000" b="1" i="1" cap="none" spc="0" dirty="0" err="1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  <a:t>Yelland</a:t>
            </a:r>
            <a:r>
              <a:rPr lang="en-US" sz="2000" b="1" i="1" cap="none" spc="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  <a:t>)</a:t>
            </a:r>
            <a:br>
              <a:rPr lang="en-US" sz="2000" b="1" i="1" cap="none" spc="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n-ea"/>
                <a:cs typeface="+mn-cs"/>
              </a:rPr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/>
                <a:ea typeface="+mj-ea"/>
                <a:cs typeface="+mj-cs"/>
              </a:rPr>
              <a:t>Γκίκα Ελένη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43585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 smtClean="0"/>
              <a:t>ερωτηματα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318619"/>
          </a:xfrm>
        </p:spPr>
        <p:txBody>
          <a:bodyPr>
            <a:normAutofit lnSpcReduction="10000"/>
          </a:bodyPr>
          <a:lstStyle/>
          <a:p>
            <a:pPr lvl="0" algn="just" defTabSz="457200">
              <a:buClr>
                <a:srgbClr val="A53010"/>
              </a:buClr>
            </a:pPr>
            <a:r>
              <a:rPr lang="el-G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sym typeface="Wingdings" panose="05000000000000000000" pitchFamily="2" charset="2"/>
              </a:rPr>
              <a:t>Πώς μοιράζονται τις ιστορίες </a:t>
            </a: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sym typeface="Wingdings" panose="05000000000000000000" pitchFamily="2" charset="2"/>
              </a:rPr>
              <a:t>των πραγματικών σπιτιών τους;</a:t>
            </a:r>
            <a:endParaRPr lang="el-GR" sz="3200" dirty="0">
              <a:solidFill>
                <a:prstClr val="black">
                  <a:lumMod val="75000"/>
                  <a:lumOff val="25000"/>
                </a:prstClr>
              </a:solidFill>
              <a:latin typeface="+mj-lt"/>
              <a:sym typeface="Wingdings" panose="05000000000000000000" pitchFamily="2" charset="2"/>
            </a:endParaRPr>
          </a:p>
          <a:p>
            <a:pPr lvl="0" algn="just" defTabSz="457200">
              <a:buClr>
                <a:srgbClr val="A53010"/>
              </a:buClr>
            </a:pPr>
            <a:r>
              <a:rPr lang="el-G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sym typeface="Wingdings" panose="05000000000000000000" pitchFamily="2" charset="2"/>
              </a:rPr>
              <a:t>Πώς είναι η ζωή τους </a:t>
            </a: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sym typeface="Wingdings" panose="05000000000000000000" pitchFamily="2" charset="2"/>
              </a:rPr>
              <a:t>στους αφιλόξενους αυτούς τόπους και πώς το βιώνουν;</a:t>
            </a:r>
            <a:endParaRPr lang="el-GR" sz="3200" dirty="0">
              <a:solidFill>
                <a:prstClr val="black">
                  <a:lumMod val="75000"/>
                  <a:lumOff val="25000"/>
                </a:prstClr>
              </a:solidFill>
              <a:latin typeface="+mj-lt"/>
              <a:sym typeface="Wingdings" panose="05000000000000000000" pitchFamily="2" charset="2"/>
            </a:endParaRPr>
          </a:p>
          <a:p>
            <a:pPr lvl="0" algn="just" defTabSz="457200">
              <a:buClr>
                <a:srgbClr val="A53010"/>
              </a:buClr>
            </a:pPr>
            <a:r>
              <a:rPr lang="el-G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sym typeface="Wingdings" panose="05000000000000000000" pitchFamily="2" charset="2"/>
              </a:rPr>
              <a:t>Τι κάνουν στα «νέα τους σπίτια» ;</a:t>
            </a:r>
          </a:p>
          <a:p>
            <a:pPr lvl="0" algn="just" defTabSz="457200">
              <a:buClr>
                <a:srgbClr val="A53010"/>
              </a:buClr>
            </a:pPr>
            <a:r>
              <a:rPr lang="el-GR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sym typeface="Wingdings" panose="05000000000000000000" pitchFamily="2" charset="2"/>
              </a:rPr>
              <a:t>Τι προκλήσεις </a:t>
            </a: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sym typeface="Wingdings" panose="05000000000000000000" pitchFamily="2" charset="2"/>
              </a:rPr>
              <a:t>αντιμετωπίζουν;</a:t>
            </a:r>
            <a:endParaRPr lang="el-GR" sz="3200" dirty="0">
              <a:solidFill>
                <a:prstClr val="black">
                  <a:lumMod val="75000"/>
                  <a:lumOff val="25000"/>
                </a:prstClr>
              </a:solidFill>
              <a:latin typeface="+mj-lt"/>
              <a:sym typeface="Wingdings" panose="05000000000000000000" pitchFamily="2" charset="2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002613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31136" y="233172"/>
            <a:ext cx="7729728" cy="1188720"/>
          </a:xfrm>
        </p:spPr>
        <p:txBody>
          <a:bodyPr/>
          <a:lstStyle/>
          <a:p>
            <a:r>
              <a:rPr lang="el-GR" b="1" dirty="0" smtClean="0"/>
              <a:t>ΣΥΜΠΕΡΑΣΜΑΤΑ (1/2)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31136" y="1515292"/>
            <a:ext cx="7729728" cy="4976948"/>
          </a:xfrm>
        </p:spPr>
        <p:txBody>
          <a:bodyPr>
            <a:normAutofit fontScale="25000" lnSpcReduction="20000"/>
          </a:bodyPr>
          <a:lstStyle/>
          <a:p>
            <a:pPr lvl="0" algn="just" defTabSz="457200">
              <a:lnSpc>
                <a:spcPct val="107000"/>
              </a:lnSpc>
              <a:buClr>
                <a:srgbClr val="A53010"/>
              </a:buClr>
              <a:buFont typeface="Wingdings" panose="05000000000000000000" pitchFamily="2" charset="2"/>
              <a:buChar char="q"/>
            </a:pPr>
            <a:r>
              <a:rPr lang="el-GR" sz="11200" b="1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Χώρος</a:t>
            </a:r>
            <a:r>
              <a:rPr lang="el-GR" sz="112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742950" lvl="1" indent="-285750" algn="just" defTabSz="457200">
              <a:lnSpc>
                <a:spcPct val="107000"/>
              </a:lnSpc>
              <a:buClr>
                <a:srgbClr val="A53010"/>
              </a:buClr>
            </a:pPr>
            <a:r>
              <a:rPr lang="el-GR" sz="112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Νοσταλγία για τον τόπο καταγωγής και τον τόπο </a:t>
            </a:r>
            <a:r>
              <a:rPr lang="el-GR" sz="1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προορισμού</a:t>
            </a:r>
            <a:endParaRPr lang="en-US" sz="11200" dirty="0">
              <a:solidFill>
                <a:prstClr val="black">
                  <a:lumMod val="75000"/>
                  <a:lumOff val="25000"/>
                </a:prstClr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742950" lvl="1" indent="-285750" algn="just" defTabSz="457200">
              <a:lnSpc>
                <a:spcPct val="107000"/>
              </a:lnSpc>
              <a:buClr>
                <a:srgbClr val="A53010"/>
              </a:buClr>
            </a:pPr>
            <a:r>
              <a:rPr lang="el-GR" sz="1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Παραγωγή </a:t>
            </a:r>
            <a:r>
              <a:rPr lang="el-GR" sz="112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νέων ονείρων </a:t>
            </a:r>
            <a:endParaRPr lang="en-US" sz="11200" dirty="0">
              <a:solidFill>
                <a:prstClr val="black">
                  <a:lumMod val="75000"/>
                  <a:lumOff val="25000"/>
                </a:prstClr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742950" lvl="1" indent="-285750" algn="just" defTabSz="457200">
              <a:lnSpc>
                <a:spcPct val="107000"/>
              </a:lnSpc>
              <a:buClr>
                <a:srgbClr val="A53010"/>
              </a:buClr>
            </a:pPr>
            <a:r>
              <a:rPr lang="el-GR" sz="112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θεωρούν την Ελλάδα σπίτι </a:t>
            </a:r>
            <a:r>
              <a:rPr lang="el-GR" sz="1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τους, είναι </a:t>
            </a:r>
            <a:r>
              <a:rPr lang="el-GR" sz="112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κάτι </a:t>
            </a:r>
            <a:r>
              <a:rPr lang="el-GR" sz="1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προσωρινό</a:t>
            </a:r>
            <a:endParaRPr lang="el-GR" sz="11200" dirty="0" smtClean="0">
              <a:latin typeface="+mj-lt"/>
              <a:sym typeface="Wingdings" panose="05000000000000000000" pitchFamily="2" charset="2"/>
            </a:endParaRPr>
          </a:p>
          <a:p>
            <a:pPr lvl="0" algn="just" defTabSz="457200">
              <a:lnSpc>
                <a:spcPct val="107000"/>
              </a:lnSpc>
              <a:buClr>
                <a:srgbClr val="A53010"/>
              </a:buClr>
              <a:buFont typeface="Wingdings" panose="05000000000000000000" pitchFamily="2" charset="2"/>
              <a:buChar char="q"/>
            </a:pPr>
            <a:r>
              <a:rPr lang="el-GR" sz="11200" b="1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Χρόνος</a:t>
            </a:r>
          </a:p>
          <a:p>
            <a:pPr marL="742950" lvl="1" indent="-285750" algn="just" defTabSz="457200">
              <a:lnSpc>
                <a:spcPct val="107000"/>
              </a:lnSpc>
              <a:buClr>
                <a:srgbClr val="A53010"/>
              </a:buClr>
            </a:pPr>
            <a:r>
              <a:rPr lang="el-GR" sz="1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Εγκατάλειψη της Συρίας - Ταξίδι μέχρι την </a:t>
            </a:r>
          </a:p>
          <a:p>
            <a:pPr marL="742950" lvl="1" indent="-285750" algn="just" defTabSz="457200">
              <a:lnSpc>
                <a:spcPct val="107000"/>
              </a:lnSpc>
              <a:buClr>
                <a:srgbClr val="A53010"/>
              </a:buClr>
            </a:pPr>
            <a:r>
              <a:rPr lang="el-GR" sz="11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Ελπίδες </a:t>
            </a:r>
            <a:r>
              <a:rPr lang="el-GR" sz="112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για εγκατάσταση στην Γερμανία που έχουν εγκατασταθεί ήδη άτομα του οικογενειακού τους περιβάλλοντος.</a:t>
            </a:r>
            <a:endParaRPr lang="en-US" sz="11200" dirty="0">
              <a:solidFill>
                <a:prstClr val="black">
                  <a:lumMod val="75000"/>
                  <a:lumOff val="25000"/>
                </a:prstClr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0" algn="just" defTabSz="457200">
              <a:lnSpc>
                <a:spcPct val="107000"/>
              </a:lnSpc>
              <a:buClr>
                <a:srgbClr val="A53010"/>
              </a:buClr>
              <a:buNone/>
            </a:pPr>
            <a:endParaRPr lang="el-GR" sz="3200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2053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ΣΥΜΠΕΡΑΣΜΑΤΑ (2/2)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31136" y="2363724"/>
            <a:ext cx="7918704" cy="4128515"/>
          </a:xfrm>
        </p:spPr>
        <p:txBody>
          <a:bodyPr>
            <a:normAutofit/>
          </a:bodyPr>
          <a:lstStyle/>
          <a:p>
            <a:pPr lvl="0" algn="just" defTabSz="457200">
              <a:lnSpc>
                <a:spcPct val="107000"/>
              </a:lnSpc>
              <a:buClr>
                <a:srgbClr val="A53010"/>
              </a:buClr>
              <a:buFont typeface="Wingdings" panose="05000000000000000000" pitchFamily="2" charset="2"/>
              <a:buChar char="q"/>
            </a:pPr>
            <a:r>
              <a:rPr lang="el-GR" sz="3200" b="1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Σχέσεις </a:t>
            </a:r>
            <a:endParaRPr lang="el-GR" sz="3200" b="1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 defTabSz="457200">
              <a:lnSpc>
                <a:spcPct val="107000"/>
              </a:lnSpc>
              <a:buClr>
                <a:srgbClr val="A53010"/>
              </a:buClr>
            </a:pP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Δημιουργία κοινωνικών σχέσεων με τα μέλη της κοινότητας (συμμετοχή στη ρουτίνα)</a:t>
            </a:r>
          </a:p>
          <a:p>
            <a:pPr marL="742950" lvl="1" indent="-285750" algn="just" defTabSz="457200">
              <a:lnSpc>
                <a:spcPct val="107000"/>
              </a:lnSpc>
              <a:buClr>
                <a:srgbClr val="A53010"/>
              </a:buClr>
            </a:pP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Αισθάνονται «</a:t>
            </a:r>
            <a:r>
              <a:rPr lang="el-GR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ξένοι» </a:t>
            </a:r>
            <a:r>
              <a:rPr lang="el-GR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διαφορετικό πολιτιστικό, κοινωνικό και οικονομικό υπόβαθρο</a:t>
            </a:r>
            <a:endParaRPr lang="en-US" sz="3200" dirty="0" smtClean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0" algn="just" defTabSz="457200">
              <a:lnSpc>
                <a:spcPct val="107000"/>
              </a:lnSpc>
              <a:buClr>
                <a:srgbClr val="A53010"/>
              </a:buClr>
              <a:buNone/>
            </a:pPr>
            <a:endParaRPr lang="el-GR" sz="3200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9627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57262" y="2362418"/>
            <a:ext cx="7729728" cy="1188720"/>
          </a:xfrm>
        </p:spPr>
        <p:txBody>
          <a:bodyPr/>
          <a:lstStyle/>
          <a:p>
            <a:r>
              <a:rPr lang="el-GR" b="1" dirty="0" smtClean="0"/>
              <a:t>Σας </a:t>
            </a:r>
            <a:r>
              <a:rPr lang="el-GR" b="1" dirty="0" err="1" smtClean="0"/>
              <a:t>ευχαριστω</a:t>
            </a:r>
            <a:r>
              <a:rPr lang="el-GR" b="1" dirty="0" smtClean="0"/>
              <a:t> </a:t>
            </a:r>
            <a:r>
              <a:rPr lang="el-GR" b="1" dirty="0" err="1" smtClean="0"/>
              <a:t>πολυ</a:t>
            </a:r>
            <a:r>
              <a:rPr lang="el-GR" b="1" dirty="0" smtClean="0"/>
              <a:t>!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xmlns="" val="4260358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ΣΚΟΠΟΣ ΤΗΣ ΕΡΕΥΝΑΣ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pPr algn="just"/>
            <a:r>
              <a:rPr lang="el-GR" sz="3600" dirty="0" smtClean="0"/>
              <a:t>Σκιαγράφηση της έννοιας του οικείου χώρου </a:t>
            </a:r>
            <a:r>
              <a:rPr lang="en-US" sz="3600" dirty="0" smtClean="0"/>
              <a:t>(home) </a:t>
            </a:r>
            <a:r>
              <a:rPr lang="el-GR" sz="3600" dirty="0" smtClean="0"/>
              <a:t>για τους πρόσφυγες κατά την εγκατάσταση τους στον μεθοριακό χώρο</a:t>
            </a:r>
            <a:endParaRPr lang="el-GR" sz="3600" dirty="0"/>
          </a:p>
        </p:txBody>
      </p:sp>
    </p:spTree>
    <p:extLst>
      <p:ext uri="{BB962C8B-B14F-4D97-AF65-F5344CB8AC3E}">
        <p14:creationId xmlns:p14="http://schemas.microsoft.com/office/powerpoint/2010/main" xmlns="" val="4097662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60873" y="794875"/>
            <a:ext cx="7729728" cy="1188720"/>
          </a:xfrm>
        </p:spPr>
        <p:txBody>
          <a:bodyPr/>
          <a:lstStyle/>
          <a:p>
            <a:r>
              <a:rPr lang="el-GR" b="1" dirty="0" err="1" smtClean="0"/>
              <a:t>Διαστασεισ</a:t>
            </a:r>
            <a:r>
              <a:rPr lang="el-GR" b="1" dirty="0" smtClean="0"/>
              <a:t> του «</a:t>
            </a:r>
            <a:r>
              <a:rPr lang="el-GR" b="1" dirty="0" err="1" smtClean="0"/>
              <a:t>σπιτιου</a:t>
            </a:r>
            <a:r>
              <a:rPr lang="el-GR" b="1" dirty="0" smtClean="0"/>
              <a:t>» (</a:t>
            </a:r>
            <a:r>
              <a:rPr lang="en-US" b="1" dirty="0" smtClean="0"/>
              <a:t>HOME)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 algn="just" defTabSz="457200">
              <a:buClr>
                <a:srgbClr val="A53010"/>
              </a:buClr>
              <a:buFont typeface="+mj-lt"/>
              <a:buAutoNum type="arabicPeriod"/>
            </a:pPr>
            <a:r>
              <a:rPr lang="el-GR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Χωρική (</a:t>
            </a:r>
            <a: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special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)</a:t>
            </a:r>
            <a:r>
              <a:rPr lang="el-GR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 </a:t>
            </a:r>
            <a:endParaRPr lang="en-US" sz="3200" b="1" dirty="0" smtClean="0">
              <a:solidFill>
                <a:schemeClr val="accent5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pPr marL="514350" lvl="0" indent="-514350" algn="just" defTabSz="457200">
              <a:buClr>
                <a:srgbClr val="A53010"/>
              </a:buClr>
              <a:buFont typeface="+mj-lt"/>
              <a:buAutoNum type="arabicPeriod"/>
            </a:pPr>
            <a:r>
              <a:rPr lang="el-GR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Χρονική (</a:t>
            </a:r>
            <a: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temporal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)</a:t>
            </a:r>
            <a:r>
              <a:rPr lang="el-GR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 </a:t>
            </a:r>
            <a:endParaRPr lang="en-US" sz="3200" b="1" dirty="0" smtClean="0">
              <a:solidFill>
                <a:schemeClr val="accent5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pPr marL="514350" lvl="0" indent="-514350" algn="just" defTabSz="457200">
              <a:buClr>
                <a:srgbClr val="A53010"/>
              </a:buClr>
              <a:buFont typeface="+mj-lt"/>
              <a:buAutoNum type="arabicPeriod"/>
            </a:pPr>
            <a:r>
              <a:rPr lang="el-GR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Υλική (</a:t>
            </a:r>
            <a: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material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)</a:t>
            </a:r>
          </a:p>
          <a:p>
            <a:pPr marL="514350" lvl="0" indent="-514350" algn="just" defTabSz="457200">
              <a:buClr>
                <a:srgbClr val="A53010"/>
              </a:buClr>
              <a:buFont typeface="+mj-lt"/>
              <a:buAutoNum type="arabicPeriod"/>
            </a:pPr>
            <a:r>
              <a:rPr lang="el-GR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Σχεσιακή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 </a:t>
            </a:r>
            <a:r>
              <a:rPr lang="el-GR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(</a:t>
            </a:r>
            <a:r>
              <a:rPr lang="en-US" sz="3200" b="1" i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relational</a:t>
            </a:r>
            <a:r>
              <a:rPr lang="el-GR" sz="3200" b="1" dirty="0" smtClean="0">
                <a:solidFill>
                  <a:schemeClr val="accent5">
                    <a:lumMod val="50000"/>
                  </a:schemeClr>
                </a:solidFill>
                <a:latin typeface="Corbel" panose="020B0503020204020204" pitchFamily="34" charset="0"/>
              </a:rPr>
              <a:t>)</a:t>
            </a:r>
            <a:endParaRPr lang="en-US" sz="3200" b="1" dirty="0" smtClean="0">
              <a:solidFill>
                <a:schemeClr val="accent5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pPr marL="0" lvl="0" indent="0" algn="r" defTabSz="457200">
              <a:buClr>
                <a:srgbClr val="A53010"/>
              </a:buClr>
              <a:buNone/>
            </a:pPr>
            <a:r>
              <a:rPr lang="en-US" sz="3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orbel" panose="020B0503020204020204" pitchFamily="34" charset="0"/>
              </a:rPr>
              <a:t>Taylor </a:t>
            </a:r>
            <a:r>
              <a:rPr lang="en-US" sz="3000" dirty="0">
                <a:solidFill>
                  <a:prstClr val="black">
                    <a:lumMod val="75000"/>
                    <a:lumOff val="25000"/>
                  </a:prstClr>
                </a:solidFill>
                <a:latin typeface="Corbel" panose="020B0503020204020204" pitchFamily="34" charset="0"/>
              </a:rPr>
              <a:t>(2009)</a:t>
            </a:r>
            <a:endParaRPr lang="el-GR" sz="3000" dirty="0">
              <a:solidFill>
                <a:prstClr val="black">
                  <a:lumMod val="75000"/>
                  <a:lumOff val="25000"/>
                </a:prstClr>
              </a:solidFill>
              <a:latin typeface="Corbel" panose="020B0503020204020204" pitchFamily="34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158808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ΧΩΡΙΚΗ ΔΙΑΣΤΑΣΗ (</a:t>
            </a:r>
            <a:r>
              <a:rPr lang="en-US" b="1" dirty="0" smtClean="0"/>
              <a:t>SPECIAL HOME)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31136" y="2572729"/>
            <a:ext cx="7729728" cy="3240242"/>
          </a:xfrm>
        </p:spPr>
        <p:txBody>
          <a:bodyPr>
            <a:normAutofit fontScale="92500" lnSpcReduction="10000"/>
          </a:bodyPr>
          <a:lstStyle/>
          <a:p>
            <a:pPr defTabSz="457200">
              <a:buClr>
                <a:srgbClr val="C00000"/>
              </a:buClr>
              <a:buSzPct val="80000"/>
            </a:pPr>
            <a:r>
              <a:rPr lang="el-GR" sz="36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Φυσικός χώρος (</a:t>
            </a:r>
            <a:r>
              <a:rPr lang="el-GR" sz="36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κτ</a:t>
            </a:r>
            <a:r>
              <a:rPr lang="el-GR" sz="36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ί</a:t>
            </a:r>
            <a:r>
              <a:rPr lang="el-GR" sz="36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ρια</a:t>
            </a:r>
            <a:r>
              <a:rPr lang="el-GR" sz="3600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) </a:t>
            </a:r>
          </a:p>
          <a:p>
            <a:pPr defTabSz="457200">
              <a:buClr>
                <a:srgbClr val="C00000"/>
              </a:buClr>
              <a:buSzPct val="80000"/>
            </a:pPr>
            <a:r>
              <a:rPr lang="el-GR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Μέρη </a:t>
            </a:r>
            <a:r>
              <a:rPr lang="el-G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που </a:t>
            </a:r>
            <a:r>
              <a:rPr lang="el-GR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έχουν </a:t>
            </a:r>
            <a:r>
              <a:rPr lang="el-G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μείνει </a:t>
            </a:r>
            <a:endParaRPr lang="el-GR" sz="3600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defTabSz="457200">
              <a:buClr>
                <a:srgbClr val="C00000"/>
              </a:buClr>
              <a:buSzPct val="80000"/>
            </a:pPr>
            <a:r>
              <a:rPr lang="el-GR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Σταθερή </a:t>
            </a:r>
            <a:r>
              <a:rPr lang="el-GR" sz="36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ή μόνιμη γεωγραφική </a:t>
            </a:r>
            <a:r>
              <a:rPr lang="el-GR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θέση</a:t>
            </a:r>
          </a:p>
          <a:p>
            <a:pPr defTabSz="457200">
              <a:buClr>
                <a:srgbClr val="C00000"/>
              </a:buClr>
              <a:buSzPct val="80000"/>
            </a:pPr>
            <a:r>
              <a:rPr lang="el-GR" sz="3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Συναισθηματικοί δεσμοί με το σπίτι</a:t>
            </a:r>
          </a:p>
          <a:p>
            <a:pPr marL="0" indent="0">
              <a:buNone/>
            </a:pPr>
            <a:r>
              <a:rPr lang="en-US" sz="32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59659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31136" y="1003881"/>
            <a:ext cx="7729728" cy="1188720"/>
          </a:xfrm>
        </p:spPr>
        <p:txBody>
          <a:bodyPr>
            <a:normAutofit/>
          </a:bodyPr>
          <a:lstStyle/>
          <a:p>
            <a:r>
              <a:rPr lang="el-GR" sz="2600" b="1" dirty="0" smtClean="0"/>
              <a:t>ΧΡΟΝΙΚΗ ΔΙΑΣΤΑΣΗ (</a:t>
            </a:r>
            <a:r>
              <a:rPr lang="en-US" sz="2600" b="1" dirty="0" smtClean="0"/>
              <a:t>TEMPORAL HOME)</a:t>
            </a:r>
            <a:endParaRPr lang="el-GR" sz="2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31136" y="2585792"/>
            <a:ext cx="7729728" cy="3331682"/>
          </a:xfrm>
        </p:spPr>
        <p:txBody>
          <a:bodyPr>
            <a:normAutofit fontScale="25000" lnSpcReduction="20000"/>
          </a:bodyPr>
          <a:lstStyle/>
          <a:p>
            <a:pPr lvl="0" defTabSz="457200">
              <a:buClr>
                <a:srgbClr val="C00000"/>
              </a:buClr>
              <a:buSzPct val="80000"/>
            </a:pPr>
            <a:r>
              <a:rPr lang="el-GR" sz="10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Σύνδεση Παρελθόν – Παρόν – Μέλλον</a:t>
            </a:r>
          </a:p>
          <a:p>
            <a:pPr lvl="1" defTabSz="457200">
              <a:buClr>
                <a:srgbClr val="C00000"/>
              </a:buClr>
              <a:buSzPct val="80000"/>
              <a:buFont typeface="Wingdings" panose="05000000000000000000" pitchFamily="2" charset="2"/>
              <a:buChar char="ü"/>
            </a:pPr>
            <a:r>
              <a:rPr lang="el-GR" sz="10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Παρελθόν : Οι αναμνήσεις και η νοσταλγία για την χαμένη πατρίδα</a:t>
            </a:r>
          </a:p>
          <a:p>
            <a:pPr lvl="1" defTabSz="457200">
              <a:buClr>
                <a:srgbClr val="C00000"/>
              </a:buClr>
              <a:buSzPct val="80000"/>
              <a:buFont typeface="Wingdings" panose="05000000000000000000" pitchFamily="2" charset="2"/>
              <a:buChar char="ü"/>
            </a:pPr>
            <a:r>
              <a:rPr lang="el-GR" sz="10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Παρόν : Αμφιβολία, δυσπιστία </a:t>
            </a:r>
          </a:p>
          <a:p>
            <a:pPr lvl="1" defTabSz="457200">
              <a:buClr>
                <a:srgbClr val="C00000"/>
              </a:buClr>
              <a:buSzPct val="80000"/>
              <a:buFont typeface="Wingdings" panose="05000000000000000000" pitchFamily="2" charset="2"/>
              <a:buChar char="ü"/>
            </a:pPr>
            <a:r>
              <a:rPr lang="el-GR" sz="10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Μέλλον : «Μύθος της επιστροφής» - συνδετικός κρίκος με το παρελθόν</a:t>
            </a:r>
            <a:endParaRPr lang="el-GR" sz="10400" dirty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lvl="1" defTabSz="457200">
              <a:buClr>
                <a:srgbClr val="90C226"/>
              </a:buClr>
              <a:buSzPct val="80000"/>
              <a:buFont typeface="Wingdings" panose="05000000000000000000" pitchFamily="2" charset="2"/>
              <a:buChar char="ü"/>
            </a:pPr>
            <a:endParaRPr lang="el-GR" sz="10400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lvl="0" defTabSz="457200">
              <a:buClr>
                <a:srgbClr val="C00000"/>
              </a:buClr>
              <a:buSzPct val="80000"/>
            </a:pPr>
            <a:r>
              <a:rPr lang="el-GR" sz="10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Κυκλική και επαναλαμβανόμενη σχέση</a:t>
            </a:r>
            <a:endParaRPr lang="en-US" sz="10400" b="1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marL="0" indent="0">
              <a:buNone/>
            </a:pPr>
            <a:r>
              <a:rPr lang="en-US" sz="32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4182233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31136" y="1003881"/>
            <a:ext cx="7729728" cy="1188720"/>
          </a:xfrm>
        </p:spPr>
        <p:txBody>
          <a:bodyPr>
            <a:normAutofit/>
          </a:bodyPr>
          <a:lstStyle/>
          <a:p>
            <a:r>
              <a:rPr lang="el-GR" sz="2600" b="1" dirty="0" smtClean="0"/>
              <a:t>ΥΛΙΚΗ ΔΙΑΣΤΑΣΗ (</a:t>
            </a:r>
            <a:r>
              <a:rPr lang="en-US" sz="2600" b="1" dirty="0" smtClean="0"/>
              <a:t>MATERIAL HOME)</a:t>
            </a:r>
            <a:endParaRPr lang="el-GR" sz="2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31136" y="2572729"/>
            <a:ext cx="7729728" cy="3331682"/>
          </a:xfrm>
        </p:spPr>
        <p:txBody>
          <a:bodyPr>
            <a:normAutofit lnSpcReduction="10000"/>
          </a:bodyPr>
          <a:lstStyle/>
          <a:p>
            <a:pPr algn="just" defTabSz="457200">
              <a:lnSpc>
                <a:spcPct val="90000"/>
              </a:lnSpc>
              <a:buClr>
                <a:srgbClr val="90C226"/>
              </a:buClr>
              <a:buSzPct val="84000"/>
            </a:pP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Σύνδεση</a:t>
            </a:r>
            <a:r>
              <a:rPr lang="en-US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 </a:t>
            </a: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με το περιβάλλον</a:t>
            </a:r>
            <a:endParaRPr lang="en-US" sz="3200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marL="0" indent="0" algn="just" defTabSz="457200">
              <a:lnSpc>
                <a:spcPct val="90000"/>
              </a:lnSpc>
              <a:buClr>
                <a:srgbClr val="90C226"/>
              </a:buClr>
              <a:buSzPct val="84000"/>
              <a:buNone/>
            </a:pPr>
            <a:endParaRPr lang="el-GR" sz="3200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algn="just" defTabSz="457200">
              <a:lnSpc>
                <a:spcPct val="90000"/>
              </a:lnSpc>
              <a:buClr>
                <a:srgbClr val="90C226"/>
              </a:buClr>
              <a:buSzPct val="84000"/>
            </a:pP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Σύνδεση με τις αισθήσεις (γεύσεις, μυρωδιές, τοπία)</a:t>
            </a:r>
            <a:endParaRPr lang="en-US" sz="3200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algn="just" defTabSz="457200">
              <a:lnSpc>
                <a:spcPct val="90000"/>
              </a:lnSpc>
              <a:buClr>
                <a:srgbClr val="90C226"/>
              </a:buClr>
              <a:buSzPct val="84000"/>
            </a:pPr>
            <a:endParaRPr lang="el-GR" sz="3200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algn="just" defTabSz="457200">
              <a:lnSpc>
                <a:spcPct val="90000"/>
              </a:lnSpc>
              <a:buClr>
                <a:srgbClr val="90C226"/>
              </a:buClr>
              <a:buSzPct val="84000"/>
            </a:pP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+mj-ea"/>
                <a:cs typeface="+mj-cs"/>
              </a:rPr>
              <a:t>Δραστηριότητες (</a:t>
            </a:r>
            <a:r>
              <a:rPr lang="el-GR" sz="3200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+mj-ea"/>
                <a:cs typeface="+mj-cs"/>
              </a:rPr>
              <a:t>μαγείρεμα,καλλιέργειες</a:t>
            </a: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+mj-ea"/>
                <a:cs typeface="+mj-cs"/>
              </a:rPr>
              <a:t>)</a:t>
            </a:r>
            <a:r>
              <a:rPr lang="en-US" sz="3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</a:br>
            <a:endParaRPr lang="el-G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9483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31136" y="1003881"/>
            <a:ext cx="7729728" cy="1188720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ΣΧΕΣΙΑΚΗ ΔΙΑΣΤΑΣΗ (</a:t>
            </a:r>
            <a:r>
              <a:rPr lang="en-US" sz="2400" b="1" dirty="0" smtClean="0"/>
              <a:t>RENATIONAL HOME)</a:t>
            </a:r>
            <a:endParaRPr lang="el-GR" sz="2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31136" y="2572729"/>
            <a:ext cx="7729728" cy="3841134"/>
          </a:xfrm>
        </p:spPr>
        <p:txBody>
          <a:bodyPr>
            <a:normAutofit fontScale="32500" lnSpcReduction="20000"/>
          </a:bodyPr>
          <a:lstStyle/>
          <a:p>
            <a:pPr lvl="0" defTabSz="457200">
              <a:buClr>
                <a:srgbClr val="C00000"/>
              </a:buClr>
              <a:buSzPct val="80000"/>
            </a:pPr>
            <a:r>
              <a:rPr lang="el-GR" sz="9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Κοινωνικές αλληλεπιδράσεις</a:t>
            </a:r>
          </a:p>
          <a:p>
            <a:pPr lvl="0" defTabSz="457200">
              <a:buClr>
                <a:srgbClr val="C00000"/>
              </a:buClr>
              <a:buSzPct val="80000"/>
            </a:pPr>
            <a:r>
              <a:rPr lang="el-GR" sz="9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Κοινωνικά δίκτυα ( οικογενειακό – κοινωνικό – οικονομικό)</a:t>
            </a:r>
          </a:p>
          <a:p>
            <a:pPr marL="0" lvl="0" indent="0" defTabSz="457200">
              <a:buClr>
                <a:srgbClr val="90C226"/>
              </a:buClr>
              <a:buSzPct val="80000"/>
              <a:buNone/>
            </a:pPr>
            <a:endParaRPr lang="el-GR" sz="9200" dirty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lvl="0" defTabSz="457200">
              <a:buClr>
                <a:srgbClr val="C00000"/>
              </a:buClr>
              <a:buSzPct val="80000"/>
            </a:pPr>
            <a:r>
              <a:rPr lang="el-GR" sz="9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Απώλεια  </a:t>
            </a:r>
            <a:r>
              <a:rPr lang="el-GR" sz="9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sym typeface="Wingdings" panose="05000000000000000000" pitchFamily="2" charset="2"/>
              </a:rPr>
              <a:t> </a:t>
            </a:r>
            <a:r>
              <a:rPr lang="el-GR" sz="9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κοινωνική απομόνωση</a:t>
            </a:r>
          </a:p>
          <a:p>
            <a:pPr lvl="0" defTabSz="457200">
              <a:buClr>
                <a:srgbClr val="C00000"/>
              </a:buClr>
              <a:buSzPct val="80000"/>
            </a:pPr>
            <a:endParaRPr lang="el-GR" sz="9200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lvl="0" defTabSz="457200">
              <a:buClr>
                <a:srgbClr val="C00000"/>
              </a:buClr>
              <a:buSzPct val="80000"/>
            </a:pPr>
            <a:r>
              <a:rPr lang="el-GR" sz="9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Δημιουργία νέων διαπροσωπικών σχέσεων </a:t>
            </a:r>
            <a:r>
              <a:rPr lang="el-GR" sz="92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στις χώρες </a:t>
            </a:r>
            <a:r>
              <a:rPr lang="el-GR" sz="9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μετάβασης</a:t>
            </a:r>
            <a:r>
              <a:rPr lang="en-US" sz="3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200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</a:br>
            <a:endParaRPr lang="el-GR" sz="3200" dirty="0">
              <a:latin typeface="+mj-lt"/>
            </a:endParaRPr>
          </a:p>
        </p:txBody>
      </p:sp>
      <p:sp>
        <p:nvSpPr>
          <p:cNvPr id="4" name="Αριστερό άγκιστρο 3"/>
          <p:cNvSpPr/>
          <p:nvPr/>
        </p:nvSpPr>
        <p:spPr>
          <a:xfrm rot="16200000">
            <a:off x="5704114" y="659347"/>
            <a:ext cx="600891" cy="6884127"/>
          </a:xfrm>
          <a:prstGeom prst="leftBrace">
            <a:avLst>
              <a:gd name="adj1" fmla="val 21376"/>
              <a:gd name="adj2" fmla="val 50000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Κάτω βέλος 4"/>
          <p:cNvSpPr/>
          <p:nvPr/>
        </p:nvSpPr>
        <p:spPr>
          <a:xfrm>
            <a:off x="5886994" y="4885509"/>
            <a:ext cx="239487" cy="561703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33303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ΔΕΙΓΜΑ ΤΗΣ ΕΡΕΥΝΑΣ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31136" y="2638044"/>
            <a:ext cx="7729728" cy="3619065"/>
          </a:xfrm>
        </p:spPr>
        <p:txBody>
          <a:bodyPr>
            <a:normAutofit fontScale="92500" lnSpcReduction="10000"/>
          </a:bodyPr>
          <a:lstStyle/>
          <a:p>
            <a:pPr lvl="0" algn="just" defTabSz="457200">
              <a:lnSpc>
                <a:spcPct val="120000"/>
              </a:lnSpc>
              <a:spcBef>
                <a:spcPts val="600"/>
              </a:spcBef>
              <a:buClr>
                <a:srgbClr val="A53010"/>
              </a:buClr>
            </a:pPr>
            <a:r>
              <a:rPr lang="el-GR" sz="35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5 παιδιά </a:t>
            </a:r>
            <a:r>
              <a:rPr lang="el-GR" sz="35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από τη Συρία </a:t>
            </a:r>
            <a:r>
              <a:rPr lang="el-GR" sz="35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ηλικίας 11 έως 15 ετών (3 κορίτσια &amp; 2 αγόρια) </a:t>
            </a:r>
            <a:r>
              <a:rPr lang="el-GR" sz="35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που φιλοξενούνται </a:t>
            </a:r>
            <a:r>
              <a:rPr lang="el-GR" sz="35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στο Κέντρο Προσφύγων στα Λεχαινά </a:t>
            </a:r>
          </a:p>
          <a:p>
            <a:pPr lvl="0" algn="just" defTabSz="457200">
              <a:lnSpc>
                <a:spcPct val="120000"/>
              </a:lnSpc>
              <a:spcBef>
                <a:spcPts val="600"/>
              </a:spcBef>
              <a:buClr>
                <a:srgbClr val="A53010"/>
              </a:buClr>
            </a:pPr>
            <a:r>
              <a:rPr lang="el-GR" sz="35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Διάρκεια</a:t>
            </a:r>
            <a:r>
              <a:rPr lang="en-US" sz="35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35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Συνεντεύξεων </a:t>
            </a:r>
            <a:r>
              <a:rPr lang="el-GR" sz="3500" dirty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6 μήνες (Ιούλιος – Δεκέμβριος 2016)</a:t>
            </a:r>
          </a:p>
          <a:p>
            <a:pPr marL="342900" lvl="0" indent="-342900" algn="just" defTabSz="457200">
              <a:lnSpc>
                <a:spcPct val="120000"/>
              </a:lnSpc>
              <a:spcBef>
                <a:spcPts val="600"/>
              </a:spcBef>
              <a:buClr>
                <a:srgbClr val="A53010"/>
              </a:buClr>
              <a:buFont typeface="Wingdings" panose="05000000000000000000" pitchFamily="2" charset="2"/>
              <a:buChar char="§"/>
            </a:pPr>
            <a:endParaRPr lang="el-GR" sz="3200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marL="342900" lvl="0" indent="-342900" algn="just" defTabSz="457200">
              <a:lnSpc>
                <a:spcPct val="120000"/>
              </a:lnSpc>
              <a:spcBef>
                <a:spcPts val="600"/>
              </a:spcBef>
              <a:buClr>
                <a:srgbClr val="A53010"/>
              </a:buClr>
              <a:buFont typeface="Wingdings" panose="05000000000000000000" pitchFamily="2" charset="2"/>
              <a:buChar char="§"/>
            </a:pPr>
            <a:endParaRPr lang="el-GR" sz="28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/>
              <a:sym typeface="Wingdings" panose="05000000000000000000" pitchFamily="2" charset="2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449742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ΜΕΘΟΔΟΛΟΓΙΑ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Clr>
                <a:srgbClr val="C00000"/>
              </a:buClr>
            </a:pPr>
            <a:r>
              <a:rPr lang="el-GR" sz="3200" dirty="0" smtClean="0">
                <a:latin typeface="+mj-lt"/>
              </a:rPr>
              <a:t>Αφηγηματική Μεθοδολογία</a:t>
            </a:r>
          </a:p>
          <a:p>
            <a:pPr algn="just">
              <a:buClr>
                <a:srgbClr val="C00000"/>
              </a:buClr>
            </a:pPr>
            <a:r>
              <a:rPr lang="el-GR" sz="3200" dirty="0" smtClean="0">
                <a:latin typeface="+mj-lt"/>
              </a:rPr>
              <a:t>Ανοιχτό σχέδιο συνέντευξης</a:t>
            </a:r>
            <a:endParaRPr lang="en-US" sz="3200" dirty="0" smtClean="0">
              <a:latin typeface="+mj-lt"/>
            </a:endParaRPr>
          </a:p>
          <a:p>
            <a:pPr algn="just">
              <a:buClr>
                <a:srgbClr val="C00000"/>
              </a:buClr>
            </a:pP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Η μελέτη επικεντρώνεται στις </a:t>
            </a:r>
            <a:r>
              <a:rPr lang="el-GR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χωρικές</a:t>
            </a: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, </a:t>
            </a:r>
            <a:r>
              <a:rPr lang="el-GR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χρονικές</a:t>
            </a: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 και </a:t>
            </a:r>
            <a:r>
              <a:rPr lang="el-GR" sz="32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σχεσιακές</a:t>
            </a: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 πτυχές </a:t>
            </a:r>
            <a:endParaRPr lang="en-US" sz="3200" dirty="0" smtClean="0">
              <a:solidFill>
                <a:prstClr val="black">
                  <a:lumMod val="75000"/>
                  <a:lumOff val="25000"/>
                </a:prstClr>
              </a:solidFill>
              <a:latin typeface="+mj-lt"/>
            </a:endParaRPr>
          </a:p>
          <a:p>
            <a:pPr algn="just">
              <a:buClr>
                <a:srgbClr val="C00000"/>
              </a:buClr>
            </a:pPr>
            <a:r>
              <a:rPr lang="el-GR" sz="32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lt"/>
              </a:rPr>
              <a:t>Τα υλικά στοιχεία δεν ήταν στο επίκεντρο των αφηγήσεων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xmlns="" val="365529592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Δέμα</Template>
  <TotalTime>124</TotalTime>
  <Words>367</Words>
  <Application>Microsoft Office PowerPoint</Application>
  <PresentationFormat>Custom</PresentationFormat>
  <Paragraphs>65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Parcel</vt:lpstr>
      <vt:lpstr>Ετερότητα και Εκπαίδευση : Ζητήματα Διαπολιτισμικής Εκπαίδευσης   “Home means everything to me…: A Study of Young Syrian Refugees’ Narratives Constructing Home in Greece” (Eugenia Arvanitis, Nicola Yelland) </vt:lpstr>
      <vt:lpstr>ΣΚΟΠΟΣ ΤΗΣ ΕΡΕΥΝΑΣ</vt:lpstr>
      <vt:lpstr>Διαστασεισ του «σπιτιου» (HOME)</vt:lpstr>
      <vt:lpstr>ΧΩΡΙΚΗ ΔΙΑΣΤΑΣΗ (SPECIAL HOME)</vt:lpstr>
      <vt:lpstr>ΧΡΟΝΙΚΗ ΔΙΑΣΤΑΣΗ (TEMPORAL HOME)</vt:lpstr>
      <vt:lpstr>ΥΛΙΚΗ ΔΙΑΣΤΑΣΗ (MATERIAL HOME)</vt:lpstr>
      <vt:lpstr>ΣΧΕΣΙΑΚΗ ΔΙΑΣΤΑΣΗ (RENATIONAL HOME)</vt:lpstr>
      <vt:lpstr>ΔΕΙΓΜΑ ΤΗΣ ΕΡΕΥΝΑΣ</vt:lpstr>
      <vt:lpstr>ΜΕΘΟΔΟΛΟΓΙΑ </vt:lpstr>
      <vt:lpstr>ερωτηματα</vt:lpstr>
      <vt:lpstr>ΣΥΜΠΕΡΑΣΜΑΤΑ (1/2)</vt:lpstr>
      <vt:lpstr>ΣΥΜΠΕΡΑΣΜΑΤΑ (2/2)</vt:lpstr>
      <vt:lpstr>Σας ευχαριστω πολυ!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Ετερότητα και Εκπαίδευση : Ζητήματα Διαπολιτισμικής Εκπαίδευσης   “Home means everything to me…: A Study of Young Syrian Refugees’ Narratives Constructing Home in Greece” (Eugenia Arvanitis, Nicola Yelland)</dc:title>
  <dc:creator>Μαρία Γιαννοπούλου</dc:creator>
  <cp:lastModifiedBy>Ελενη Γκικα</cp:lastModifiedBy>
  <cp:revision>12</cp:revision>
  <dcterms:created xsi:type="dcterms:W3CDTF">2020-03-20T18:19:48Z</dcterms:created>
  <dcterms:modified xsi:type="dcterms:W3CDTF">2020-03-22T09:29:28Z</dcterms:modified>
</cp:coreProperties>
</file>