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6" r:id="rId3"/>
    <p:sldId id="257" r:id="rId4"/>
    <p:sldId id="259" r:id="rId5"/>
    <p:sldId id="260" r:id="rId6"/>
    <p:sldId id="261" r:id="rId7"/>
    <p:sldId id="262" r:id="rId8"/>
    <p:sldId id="263" r:id="rId9"/>
    <p:sldId id="264" r:id="rId10"/>
    <p:sldId id="266" r:id="rId11"/>
    <p:sldId id="267"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19/3/2020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342CEA3-3058-4D43-AE35-B3DA76CB4003}" type="datetimeFigureOut">
              <a:rPr lang="el-GR" smtClean="0"/>
              <a:pPr/>
              <a:t>19/3/2020</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3F1D1C4-C2D9-4231-9FB2-B2D9D97AA41D}"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428728" y="1571612"/>
            <a:ext cx="7406640" cy="1472184"/>
          </a:xfrm>
        </p:spPr>
        <p:txBody>
          <a:bodyPr>
            <a:normAutofit fontScale="90000"/>
          </a:bodyPr>
          <a:lstStyle/>
          <a:p>
            <a:r>
              <a:rPr lang="en-US" sz="4400" dirty="0" smtClean="0"/>
              <a:t>Home Means Everything to Me ...’: A Study of Young Syrian Refugees’ Narratives Constructing Home in Greece</a:t>
            </a:r>
            <a:endParaRPr lang="el-GR" dirty="0"/>
          </a:p>
        </p:txBody>
      </p:sp>
      <p:sp>
        <p:nvSpPr>
          <p:cNvPr id="3" name="2 - Υπότιτλος"/>
          <p:cNvSpPr>
            <a:spLocks noGrp="1"/>
          </p:cNvSpPr>
          <p:nvPr>
            <p:ph type="subTitle" idx="1"/>
          </p:nvPr>
        </p:nvSpPr>
        <p:spPr>
          <a:xfrm>
            <a:off x="1000100" y="3143248"/>
            <a:ext cx="7406640" cy="3467112"/>
          </a:xfrm>
        </p:spPr>
        <p:txBody>
          <a:bodyPr>
            <a:normAutofit/>
          </a:bodyPr>
          <a:lstStyle/>
          <a:p>
            <a:r>
              <a:rPr lang="el-GR" sz="1800" dirty="0" smtClean="0"/>
              <a:t>Παρουσίαση βασικών σημείων της θεωρίας και των πορισμάτων των αφηγήσεων ζωής των προσφύγων μέσα από το άρθρο.</a:t>
            </a:r>
          </a:p>
          <a:p>
            <a:endParaRPr lang="el-GR" sz="1800" dirty="0" smtClean="0"/>
          </a:p>
          <a:p>
            <a:endParaRPr lang="el-GR" sz="1800" dirty="0" smtClean="0"/>
          </a:p>
          <a:p>
            <a:r>
              <a:rPr lang="el-GR" sz="1800" dirty="0" smtClean="0"/>
              <a:t>Πανεπιστήμιο Πατρών</a:t>
            </a:r>
          </a:p>
          <a:p>
            <a:r>
              <a:rPr lang="el-GR" sz="1800" dirty="0" smtClean="0"/>
              <a:t>ΠΜΣ Επιστήμες της Αγωγής</a:t>
            </a:r>
          </a:p>
          <a:p>
            <a:r>
              <a:rPr lang="el-GR" sz="1800" dirty="0" smtClean="0"/>
              <a:t>Τομέας: Κοινωνιολογίας</a:t>
            </a:r>
          </a:p>
          <a:p>
            <a:r>
              <a:rPr lang="el-GR" sz="1800" dirty="0" smtClean="0"/>
              <a:t>Μάθημα: Ετερότητα και Εκπαίδευση: Ζητήματα Διαπολιτισμικής Εκπαίδευσης</a:t>
            </a:r>
            <a:endParaRPr lang="el-GR" sz="1800"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571604" y="1000108"/>
            <a:ext cx="6500858" cy="5078313"/>
          </a:xfrm>
          <a:prstGeom prst="rect">
            <a:avLst/>
          </a:prstGeom>
          <a:noFill/>
        </p:spPr>
        <p:txBody>
          <a:bodyPr wrap="square" rtlCol="0">
            <a:spAutoFit/>
          </a:bodyPr>
          <a:lstStyle/>
          <a:p>
            <a:r>
              <a:rPr lang="el-GR" dirty="0" smtClean="0"/>
              <a:t>Δεν είναι καθόλου βέβαιο αν αυτά τα μικρά παιδιά θα συνεχίσουν να ονειρεύονται ή αν θα φτάσουν ποτέ εκεί όπου επιθυμούν. Όμως, οι εμπειρίες στον παρόντα χώρο για τους νέους πρόσφυγες είναι μία σημαντική στιγμή στη ζωή τους και ίσως είναι και ένα σημάδι, που τους δίνει δύναμη και αντοχή για να προσπαθήσουν να κάνουν αυτό που τόσο ονειρεύονται. Ακόμα και αν αυτό τελικά δεν το επιτύχουν, τουλάχιστον θα έχουν προσπαθήσει για να το καταφέρουν. Και ίσως βρεθούν κάπου πιο κοντά στην πραγματική τους επιθυμία. </a:t>
            </a:r>
          </a:p>
          <a:p>
            <a:endParaRPr lang="el-GR" dirty="0" smtClean="0"/>
          </a:p>
          <a:p>
            <a:endParaRPr lang="el-GR" dirty="0" smtClean="0"/>
          </a:p>
          <a:p>
            <a:r>
              <a:rPr lang="el-GR" dirty="0" smtClean="0"/>
              <a:t>Συνολικά, αυτές οι αφηγήσεις έχουν μια εγγενή αξία επειδή επιτρέπουν στους συμμετέχοντες να είναι ειλικρινείς. Φαίνεται ότι τα παιδιά είναι σε θέση να ελέγξουν το τι θα πουν αποφεύγοντας να μιλήσουν για τα δυσάρεστα του πολέμου, καταστέλλοντας έτσι τις τραυματικές τους μνήμες. Αυτό οδηγεί στην ενδυνάμωση και αίσθηση ελέγχου των συνθηκών ζωής τους.</a:t>
            </a:r>
            <a:endParaRPr lang="el-GR" dirty="0"/>
          </a:p>
        </p:txBody>
      </p:sp>
    </p:spTree>
  </p:cSld>
  <p:clrMapOvr>
    <a:masterClrMapping/>
  </p:clrMapOvr>
  <p:transition>
    <p:strip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428728" y="857232"/>
            <a:ext cx="6643734" cy="369332"/>
          </a:xfrm>
          <a:prstGeom prst="rect">
            <a:avLst/>
          </a:prstGeom>
          <a:noFill/>
        </p:spPr>
        <p:txBody>
          <a:bodyPr wrap="square" rtlCol="0">
            <a:spAutoFit/>
          </a:bodyPr>
          <a:lstStyle/>
          <a:p>
            <a:pPr algn="ctr"/>
            <a:r>
              <a:rPr lang="en-US" dirty="0" smtClean="0"/>
              <a:t>T</a:t>
            </a:r>
            <a:r>
              <a:rPr lang="el-GR" dirty="0" smtClean="0"/>
              <a:t>έλος Παρουσίασης </a:t>
            </a:r>
            <a:endParaRPr lang="el-GR" dirty="0"/>
          </a:p>
        </p:txBody>
      </p:sp>
    </p:spTree>
  </p:cSld>
  <p:clrMapOvr>
    <a:masterClrMapping/>
  </p:clrMapOvr>
  <p:transition>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142976" y="500042"/>
            <a:ext cx="6400800" cy="5715040"/>
          </a:xfrm>
        </p:spPr>
        <p:txBody>
          <a:bodyPr>
            <a:noAutofit/>
          </a:bodyPr>
          <a:lstStyle/>
          <a:p>
            <a:r>
              <a:rPr lang="el-GR" sz="2000" dirty="0" smtClean="0"/>
              <a:t>Σε αυτό το άρθρο, ερχόμαστε σε επαφή με τις ιστορίες πέντε συριακών παιδιών (ηλικίας από 11 έως 15 ετών) που στεγάζονται προσωρινά στο κέντρο προσφύγων του LM κοντά στο πόλη Λεχαινά (Μυρσίνη Ηλείας, Πελοπόννησος, Ελλάδα). </a:t>
            </a:r>
          </a:p>
          <a:p>
            <a:endParaRPr lang="el-GR" sz="2000" dirty="0" smtClean="0"/>
          </a:p>
          <a:p>
            <a:endParaRPr lang="el-GR" sz="2000" dirty="0" smtClean="0"/>
          </a:p>
          <a:p>
            <a:endParaRPr lang="el-GR" sz="2000" dirty="0" smtClean="0"/>
          </a:p>
          <a:p>
            <a:r>
              <a:rPr lang="el-GR" sz="2000" dirty="0" smtClean="0"/>
              <a:t>Από τους δύο ερευνητές του άρθρου έγιναν ερωτήσεις σχετικά με την έννοια του «σπιτιού» στα παιδιά και, χρησιμοποιώντας μια αφηγηματική μεθοδολογία, παρουσιάζονται οι  προσωπικές ιστορίες τους και το τι είναι αυτό που πλέον οι ίδιοι θεωρούν σπίτι.</a:t>
            </a:r>
            <a:endParaRPr lang="el-GR" sz="2000" dirty="0"/>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0100" y="142852"/>
            <a:ext cx="7498080" cy="1143000"/>
          </a:xfrm>
        </p:spPr>
        <p:txBody>
          <a:bodyPr>
            <a:normAutofit fontScale="90000"/>
          </a:bodyPr>
          <a:lstStyle/>
          <a:p>
            <a:r>
              <a:rPr lang="el-GR" dirty="0" smtClean="0"/>
              <a:t/>
            </a:r>
            <a:br>
              <a:rPr lang="el-GR" dirty="0" smtClean="0"/>
            </a:br>
            <a:r>
              <a:rPr lang="el-GR" dirty="0" smtClean="0"/>
              <a:t>Διαστάσεις του σπιτιού</a:t>
            </a:r>
            <a:endParaRPr lang="el-GR" dirty="0"/>
          </a:p>
        </p:txBody>
      </p:sp>
      <p:sp>
        <p:nvSpPr>
          <p:cNvPr id="3" name="2 - Θέση περιεχομένου"/>
          <p:cNvSpPr>
            <a:spLocks noGrp="1"/>
          </p:cNvSpPr>
          <p:nvPr>
            <p:ph idx="1"/>
          </p:nvPr>
        </p:nvSpPr>
        <p:spPr>
          <a:xfrm>
            <a:off x="1000100" y="1428736"/>
            <a:ext cx="7498080" cy="4800600"/>
          </a:xfrm>
        </p:spPr>
        <p:txBody>
          <a:bodyPr>
            <a:normAutofit/>
          </a:bodyPr>
          <a:lstStyle/>
          <a:p>
            <a:pPr marL="0">
              <a:buNone/>
            </a:pPr>
            <a:r>
              <a:rPr lang="el-GR" sz="1600" dirty="0" smtClean="0"/>
              <a:t>Το έργο του </a:t>
            </a:r>
            <a:r>
              <a:rPr lang="el-GR" sz="1600" dirty="0" err="1" smtClean="0"/>
              <a:t>Taylor</a:t>
            </a:r>
            <a:r>
              <a:rPr lang="el-GR" sz="1600" dirty="0" smtClean="0"/>
              <a:t> (2009) ενσωματώνει τέσσερις διαστάσεις του σπιτιού. Αυτές είναι:</a:t>
            </a:r>
          </a:p>
          <a:p>
            <a:r>
              <a:rPr lang="el-GR" sz="1600" dirty="0" smtClean="0"/>
              <a:t>Η έννοια των χωρικών</a:t>
            </a:r>
          </a:p>
          <a:p>
            <a:r>
              <a:rPr lang="el-GR" sz="1600" dirty="0" smtClean="0"/>
              <a:t>Η έννοια των χρονικών </a:t>
            </a:r>
          </a:p>
          <a:p>
            <a:r>
              <a:rPr lang="el-GR" sz="1600" dirty="0" smtClean="0"/>
              <a:t>Η έννοια των υλικών </a:t>
            </a:r>
          </a:p>
          <a:p>
            <a:r>
              <a:rPr lang="el-GR" sz="1600" dirty="0" smtClean="0"/>
              <a:t> Η έννοια των σχεσιακών σπιτιών.</a:t>
            </a:r>
          </a:p>
          <a:p>
            <a:pPr>
              <a:buNone/>
            </a:pPr>
            <a:endParaRPr lang="el-GR" sz="1600" dirty="0" smtClean="0"/>
          </a:p>
          <a:p>
            <a:pPr>
              <a:buNone/>
            </a:pPr>
            <a:endParaRPr lang="el-GR" sz="1600" dirty="0" smtClean="0"/>
          </a:p>
          <a:p>
            <a:pPr>
              <a:buNone/>
            </a:pPr>
            <a:endParaRPr lang="el-GR" sz="1600" dirty="0" smtClean="0"/>
          </a:p>
          <a:p>
            <a:pPr>
              <a:buNone/>
            </a:pPr>
            <a:endParaRPr lang="el-GR" sz="1600" dirty="0" smtClean="0"/>
          </a:p>
          <a:p>
            <a:pPr marL="0">
              <a:spcBef>
                <a:spcPts val="0"/>
              </a:spcBef>
              <a:buNone/>
            </a:pPr>
            <a:r>
              <a:rPr lang="el-GR" sz="1600" dirty="0" smtClean="0"/>
              <a:t>Αυτές οι έννοιες χρησιμεύουν για να βοηθήσουν στην κατανόηση των τρόπων με τους οποίους οι διαστάσεις του σπιτιού σχετίζονται με τις εμπειρίες των προσφύγων. Οι πρόσφυγες  προσπαθούν να ξεφύγουν από την αναταραχή και την ανασφάλεια και να καταφύγουν  σε ένα ασφαλές μέλλον. Αυτή η μελέτη επικεντρώνεται στις χωρικές, χρονικές και σχεσιακές πτυχές της έννοιας «σπίτι».</a:t>
            </a:r>
          </a:p>
          <a:p>
            <a:pPr>
              <a:buNone/>
            </a:pPr>
            <a:endParaRPr lang="el-GR" sz="1400" dirty="0" smtClean="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357290" y="642918"/>
            <a:ext cx="6786610" cy="6063198"/>
          </a:xfrm>
          <a:prstGeom prst="rect">
            <a:avLst/>
          </a:prstGeom>
          <a:noFill/>
        </p:spPr>
        <p:txBody>
          <a:bodyPr wrap="square" rtlCol="0">
            <a:spAutoFit/>
          </a:bodyPr>
          <a:lstStyle/>
          <a:p>
            <a:r>
              <a:rPr lang="el-GR" sz="1600" dirty="0" smtClean="0"/>
              <a:t>Και τα πέντε παιδιά έχουν μια ισχυρή και οικεία προσκόλληση στα χαμένα σπίτια τους στη Συρία, αντικατοπτρίζοντας την χωρική, χρονική και σχεσιακή έννοια για το σπίτι. </a:t>
            </a:r>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r>
              <a:rPr lang="el-GR" sz="1600" dirty="0" smtClean="0"/>
              <a:t>Οι συζητήσεις  σχετικά με το σπίτι ερμηνεύθηκαν με την σύνδεση-σύγκριση της υπάρχουσας ζωής τους με εκείνες της προηγούμενης καθημερινότητάς τους στην πατρίδα τους, συμπεριλαμβανομένης της σχολικής φοίτησης. Παρατηρήθηκε μια έντονη επιθυμία επιστροφής στην προηγουμένη πατρίδα τους. «Η ζωή στη Συρία ήταν εκπληκτική!» παραδέχτηκε η </a:t>
            </a:r>
            <a:r>
              <a:rPr lang="el-GR" sz="1600" dirty="0" err="1" smtClean="0"/>
              <a:t>Γιάρα</a:t>
            </a:r>
            <a:r>
              <a:rPr lang="el-GR" sz="1600" dirty="0" smtClean="0"/>
              <a:t>. «Μου άρεσε να παίζω με τους φίλους μου. Ήμουν ευτυχής! Μου λείπει η χώρα μου τώρα! Όταν τελειώσει ο πόλεμος, θέλω να επιστρέψω », τόνισε. Παρόλα αυτά νιώθει ασφαλής εδώ στην Ελλάδα. Το ίδιο ισχύει και για τα υπόλοιπα παιδιά που συμμετείχαν στην έρευνα. </a:t>
            </a:r>
          </a:p>
          <a:p>
            <a:endParaRPr lang="el-GR" sz="1600" dirty="0" smtClean="0"/>
          </a:p>
          <a:p>
            <a:endParaRPr lang="el-GR" sz="1600" dirty="0" smtClean="0"/>
          </a:p>
          <a:p>
            <a:endParaRPr lang="el-GR" sz="1600" dirty="0" smtClean="0"/>
          </a:p>
          <a:p>
            <a:endParaRPr lang="el-GR" sz="1600" dirty="0" smtClean="0"/>
          </a:p>
          <a:p>
            <a:endParaRPr lang="el-GR" sz="1600" dirty="0"/>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1214414" y="1428736"/>
            <a:ext cx="7143800" cy="4247317"/>
          </a:xfrm>
          <a:prstGeom prst="rect">
            <a:avLst/>
          </a:prstGeom>
          <a:noFill/>
        </p:spPr>
        <p:txBody>
          <a:bodyPr wrap="square" rtlCol="0">
            <a:spAutoFit/>
          </a:bodyPr>
          <a:lstStyle/>
          <a:p>
            <a:r>
              <a:rPr lang="el-GR" dirty="0" smtClean="0"/>
              <a:t>Και οι πέντε αφηγητές ξεκίνησαν τις ιστορίες τους με μια πρώτη αναφορά στον τόπο τους (χωρική) και την (οικογενειακή) απόφαση τους να εγκαταλείψουν τη Συρία (χρονική). Αυτοί περιέγραψαν τις ελπίδες τους για ασφαλή προορισμό και επανεγκατάσταση σε άλλο τόπο (συγγενική-</a:t>
            </a:r>
            <a:r>
              <a:rPr lang="el-GR" dirty="0" err="1" smtClean="0"/>
              <a:t>σχεσιακ</a:t>
            </a:r>
            <a:r>
              <a:rPr lang="el-GR" dirty="0" smtClean="0"/>
              <a:t>ή). </a:t>
            </a:r>
          </a:p>
          <a:p>
            <a:endParaRPr lang="el-GR" dirty="0" smtClean="0"/>
          </a:p>
          <a:p>
            <a:endParaRPr lang="el-GR" dirty="0" smtClean="0"/>
          </a:p>
          <a:p>
            <a:endParaRPr lang="el-GR" dirty="0" smtClean="0"/>
          </a:p>
          <a:p>
            <a:endParaRPr lang="el-GR" dirty="0" smtClean="0"/>
          </a:p>
          <a:p>
            <a:r>
              <a:rPr lang="el-GR" dirty="0" smtClean="0"/>
              <a:t>Και οι πέντε αφηγητές ενώ νοσταλγούσαν τον τόπο τους και τις αναμνήσεις που είχαν πριν τον πόλεμο, στέκονται σε ένα μέρος της Ελλάδας, ασφαλής πια με την ελπίδα να φύγουν και να κατευθυνθούν προς την Ευρώπη (Γερμανία), όπου έχουν εκεί ήδη εγκατεστημένους συγγενείς. Αυτό τους δίνει ελπίδα και ευκαιρία στα όνειρα ξανά.</a:t>
            </a:r>
          </a:p>
          <a:p>
            <a:endParaRPr lang="el-GR" dirty="0"/>
          </a:p>
        </p:txBody>
      </p:sp>
    </p:spTree>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214414" y="714356"/>
            <a:ext cx="6929486" cy="4524315"/>
          </a:xfrm>
          <a:prstGeom prst="rect">
            <a:avLst/>
          </a:prstGeom>
          <a:noFill/>
        </p:spPr>
        <p:txBody>
          <a:bodyPr wrap="square" rtlCol="0">
            <a:spAutoFit/>
          </a:bodyPr>
          <a:lstStyle/>
          <a:p>
            <a:r>
              <a:rPr lang="el-GR" dirty="0" smtClean="0"/>
              <a:t>Αυτοί οι άνθρωποι καλούνται να αντιμετωπίσουν μια σειρά από ποίκιλες καταστάσεις και να επαναπροσδιορίσουν την ταυτότητα τους με σκοπό να αισθανθούν ασφαλής ξανά. </a:t>
            </a:r>
          </a:p>
          <a:p>
            <a:endParaRPr lang="el-GR" dirty="0" smtClean="0"/>
          </a:p>
          <a:p>
            <a:endParaRPr lang="el-GR" dirty="0" smtClean="0"/>
          </a:p>
          <a:p>
            <a:endParaRPr lang="el-GR" dirty="0" smtClean="0"/>
          </a:p>
          <a:p>
            <a:endParaRPr lang="el-GR" dirty="0" smtClean="0"/>
          </a:p>
          <a:p>
            <a:r>
              <a:rPr lang="el-GR" dirty="0" smtClean="0"/>
              <a:t>Οι νέοι πρόσφυγες ζουν σε μια κοινότητα με άλλους νέους και εκτεταμένες οικογένειες που μοιράζονται την ίδια γλώσσα, τη θρησκεία και τη φυλή. Ωστόσο, εξακολουθούν να είναι «ξένοι» μεταξύ τους, καθώς προέρχονται από διάφορα μέρη της Συρίας και διαθέτουν διαφορετικά πολιτιστικό, κοινωνικό και οικονομικό κεφάλαιο. Ταυτόχρονα, συνυπάρχουν σε ένα νέο περιβάλλον με πολλούς αλλοδαπούς. Αυτοί είναι Έλληνες, αλλά και εθελοντές διαφορετικής εθνικότητας που μιλούν μια ποικιλία γλωσσών, που αντανακλούν αυτές τις διαφορετικές κουλτούρες.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285852" y="1142984"/>
            <a:ext cx="6929486" cy="3139321"/>
          </a:xfrm>
          <a:prstGeom prst="rect">
            <a:avLst/>
          </a:prstGeom>
          <a:noFill/>
        </p:spPr>
        <p:txBody>
          <a:bodyPr wrap="square" rtlCol="0">
            <a:spAutoFit/>
          </a:bodyPr>
          <a:lstStyle/>
          <a:p>
            <a:r>
              <a:rPr lang="el-GR" dirty="0" smtClean="0"/>
              <a:t>Το νέο χωρικό και κοινοτικό πλαίσιο, με την έντονη διαπολιτισμική συνύπαρξη και τις αλληλεπιδράσεις του, ενήργησε ως μηχανισμός παραγωγής νέων ονείρων. Επιπλέον, αυτοί οι άνθρωποι φαίνεται ότι παρά τις δυσκολίες που έχουν περάσει και αυτά που έχουν αφήσει πίσω, επιδεικνύουν έναν έντονο δυναμισμό και θέληση για ζωή. </a:t>
            </a:r>
          </a:p>
          <a:p>
            <a:endParaRPr lang="el-GR" dirty="0" smtClean="0"/>
          </a:p>
          <a:p>
            <a:endParaRPr lang="el-GR" dirty="0" smtClean="0"/>
          </a:p>
          <a:p>
            <a:endParaRPr lang="el-GR" dirty="0" smtClean="0"/>
          </a:p>
          <a:p>
            <a:r>
              <a:rPr lang="el-GR" dirty="0" smtClean="0"/>
              <a:t>Αυτή η θέληση εμπνέεται μέσα από την διαπολιτισμική συνύπαρξη και την συνεργασία με την κοινωνία. Με αυτό τον τρόπο προσπαθούν και οι ίδιοι να νιώσουν μέλος μιας ομάδας και να ενταχθούν σε αυτήν. </a:t>
            </a:r>
            <a:endParaRPr lang="el-GR" dirty="0"/>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500166" y="1071546"/>
            <a:ext cx="6500858" cy="3970318"/>
          </a:xfrm>
          <a:prstGeom prst="rect">
            <a:avLst/>
          </a:prstGeom>
          <a:noFill/>
        </p:spPr>
        <p:txBody>
          <a:bodyPr wrap="square" rtlCol="0">
            <a:spAutoFit/>
          </a:bodyPr>
          <a:lstStyle/>
          <a:p>
            <a:r>
              <a:rPr lang="el-GR" dirty="0" smtClean="0"/>
              <a:t>Η συνεχής παραγωγή ονείρων είναι συνυφασμένη με νοσταλγία για τον τόπο καταγωγής (κατοικία) και τον τόπο προορισμού (ανακατασκευή νέου σπιτιού). Και τα δύο σπίτια / χώροι εξιδανικεύονται στη φαντασία τους. </a:t>
            </a:r>
          </a:p>
          <a:p>
            <a:endParaRPr lang="el-GR" dirty="0" smtClean="0"/>
          </a:p>
          <a:p>
            <a:endParaRPr lang="el-GR" dirty="0" smtClean="0"/>
          </a:p>
          <a:p>
            <a:r>
              <a:rPr lang="el-GR" dirty="0" smtClean="0"/>
              <a:t>Το πρώτο είναι ένα καθαρό μέρος όπου δεν μπορούσαν να μείνουν. Το δεύτερο είναι ένα μέρος, σαν καταφύγιο υποχρεωτικής εγκατάστασης, όπου μπορούν να </a:t>
            </a:r>
            <a:r>
              <a:rPr lang="el-GR" dirty="0" err="1" smtClean="0"/>
              <a:t>επανενωθούν</a:t>
            </a:r>
            <a:r>
              <a:rPr lang="el-GR" dirty="0" smtClean="0"/>
              <a:t> με τους αγαπημένους συγγενείς, ειδικά γονείς. </a:t>
            </a:r>
          </a:p>
          <a:p>
            <a:endParaRPr lang="el-GR" dirty="0" smtClean="0"/>
          </a:p>
          <a:p>
            <a:endParaRPr lang="el-GR" dirty="0" smtClean="0"/>
          </a:p>
          <a:p>
            <a:r>
              <a:rPr lang="el-GR" dirty="0" smtClean="0"/>
              <a:t>Φαίνεται επίσης ότι είναι ο τόπος όπου τα όνειρα έρχονται και γίνονται αληθινά. Έτσι </a:t>
            </a:r>
            <a:r>
              <a:rPr lang="el-GR" dirty="0" err="1" smtClean="0"/>
              <a:t>νοηματοδοτείται</a:t>
            </a:r>
            <a:r>
              <a:rPr lang="el-GR" dirty="0" smtClean="0"/>
              <a:t> το ταξίδι τους. </a:t>
            </a:r>
            <a:endParaRPr lang="el-GR" dirty="0"/>
          </a:p>
        </p:txBody>
      </p:sp>
    </p:spTree>
  </p:cSld>
  <p:clrMapOvr>
    <a:masterClrMapping/>
  </p:clrMapOvr>
  <p:transition>
    <p:pull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643042" y="714356"/>
            <a:ext cx="6786610" cy="4247317"/>
          </a:xfrm>
          <a:prstGeom prst="rect">
            <a:avLst/>
          </a:prstGeom>
          <a:noFill/>
        </p:spPr>
        <p:txBody>
          <a:bodyPr wrap="square" rtlCol="0">
            <a:spAutoFit/>
          </a:bodyPr>
          <a:lstStyle/>
          <a:p>
            <a:r>
              <a:rPr lang="el-GR" dirty="0" smtClean="0"/>
              <a:t>Σε αυτό το πλαίσιο, η διαμονή στην Ελλάδα θεωρείται προσωρινή και συνυπάρχει με νοσταλγία για το παρελθόν και αισιοδοξία για το μέλλον. </a:t>
            </a:r>
          </a:p>
          <a:p>
            <a:endParaRPr lang="el-GR" dirty="0" smtClean="0"/>
          </a:p>
          <a:p>
            <a:endParaRPr lang="el-GR" dirty="0" smtClean="0"/>
          </a:p>
          <a:p>
            <a:r>
              <a:rPr lang="el-GR" dirty="0" smtClean="0"/>
              <a:t>Αναγνωρίζουν ότι οι συνθήκες διαβίωσής τους μπορεί να μην είναι οι καλύτερες, αλλά στο νέο πλαίσιο και σε σχέση με τη δημιουργία φιλίας με άλλους ανθρώπους (Σύριοι και ξένους), έχουν κάνει την καθημερινή τους ζωή πιο ανεκτή.</a:t>
            </a:r>
          </a:p>
          <a:p>
            <a:endParaRPr lang="el-GR" dirty="0" smtClean="0"/>
          </a:p>
          <a:p>
            <a:endParaRPr lang="el-GR" dirty="0" smtClean="0"/>
          </a:p>
          <a:p>
            <a:r>
              <a:rPr lang="el-GR" dirty="0" smtClean="0"/>
              <a:t>Κυρίως, αυτό επιτρέπει την παραγωγή νέων ονείρων που ίσως δεν είχαν ποτέ σχεδιάσει ως υφιστάμενες ή πιθανές, μέχρι την αναγκαστική εξορία τους. Γι 'αυτό η νοσταλγία είναι ισχυρή ακόμη και σε αυτόν τον περιοριστικό χώρο διαμονής (χώρα υποδοχής).</a:t>
            </a:r>
            <a:endParaRPr lang="el-GR" dirty="0"/>
          </a:p>
        </p:txBody>
      </p:sp>
    </p:spTree>
  </p:cSld>
  <p:clrMapOvr>
    <a:masterClrMapping/>
  </p:clrMapOvr>
  <p:transition>
    <p:pull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83</TotalTime>
  <Words>1020</Words>
  <PresentationFormat>Προβολή στην οθόνη (4:3)</PresentationFormat>
  <Paragraphs>72</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Ηλιοστάσιο</vt:lpstr>
      <vt:lpstr>Home Means Everything to Me ...’: A Study of Young Syrian Refugees’ Narratives Constructing Home in Greece</vt:lpstr>
      <vt:lpstr>Διαφάνεια 2</vt:lpstr>
      <vt:lpstr> Διαστάσεις του σπιτιού</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 Means Everything to Me ...’: A Study of Young Syrian Refugees’ Narratives Constructing Home in Greece</dc:title>
  <dc:creator>user</dc:creator>
  <cp:lastModifiedBy>user</cp:lastModifiedBy>
  <cp:revision>11</cp:revision>
  <dcterms:created xsi:type="dcterms:W3CDTF">2020-03-19T06:59:35Z</dcterms:created>
  <dcterms:modified xsi:type="dcterms:W3CDTF">2020-03-19T08:37:15Z</dcterms:modified>
</cp:coreProperties>
</file>