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2" r:id="rId2"/>
    <p:sldId id="273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05" autoAdjust="0"/>
    <p:restoredTop sz="86358" autoAdjust="0"/>
  </p:normalViewPr>
  <p:slideViewPr>
    <p:cSldViewPr>
      <p:cViewPr varScale="1">
        <p:scale>
          <a:sx n="63" d="100"/>
          <a:sy n="63" d="100"/>
        </p:scale>
        <p:origin x="9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0" y="106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C7749-2B59-42D5-993C-A33BCFC815B4}" type="datetimeFigureOut">
              <a:rPr lang="el-GR" smtClean="0"/>
              <a:t>28/5/2020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44953-37D0-4F83-9050-BEA622563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2006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wresearch.org/global/2019/04/22/a-changing-world-global-views-on-diversity-gender-equality-family-life-and-the-importance-of-religion/" TargetMode="External"/><Relationship Id="rId2" Type="http://schemas.openxmlformats.org/officeDocument/2006/relationships/hyperlink" Target="https://www.pewforum.org/2017/05/10/religious-belief-and-national-belonging-in-central-and-eastern-europ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journals.epublishing.ekt.gr/index.php/jret/article/view/859" TargetMode="External"/><Relationship Id="rId2" Type="http://schemas.openxmlformats.org/officeDocument/2006/relationships/hyperlink" Target="https://www.pewresearch.org/global/2016/07/11/europeans-fear-wave-of-refugees-will-mean-more-terrorism-fewer-job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journal.educircle.gr/images/teuxos/2014/teuxos1/teuxos1_12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journals.epublishing.ekt.gr/index.php/sas/article/view/643" TargetMode="External"/><Relationship Id="rId2" Type="http://schemas.openxmlformats.org/officeDocument/2006/relationships/hyperlink" Target="https://ejournals.epublishing.ekt.gr/index.php/ekke/article/view/7557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304752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ΑΠΟΔΟΧΗ ΤΟΥ «ΑΛΛΟΥ» ΣΤΗΝ ΕΛΛΗΝΙΚΗ ΚΟΙΝΩΝΙΑ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090160"/>
            <a:ext cx="6400800" cy="1752600"/>
          </a:xfrm>
        </p:spPr>
        <p:txBody>
          <a:bodyPr/>
          <a:lstStyle/>
          <a:p>
            <a:r>
              <a:rPr lang="el-GR" dirty="0" smtClean="0"/>
              <a:t>ΓΙΑΝΝΟΠΟΥΛΟΥ ΜΑΡΙΑ </a:t>
            </a:r>
          </a:p>
          <a:p>
            <a:r>
              <a:rPr lang="el-GR" dirty="0" smtClean="0"/>
              <a:t>ΓΚΙΚΑ ΕΛΕΝΗ</a:t>
            </a:r>
          </a:p>
          <a:p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609600" y="304800"/>
            <a:ext cx="8077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ΠΑΝΕΠΙΣΤΗΜΙΟ ΠΑΤΡΩΝ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ΜΕΤΑΠΤΥΧΙΑΚΟ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ΠΡΟΓΡΑΜΜΑ ΣΠΟΥΔΩΝ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«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ΕΠΙΣΤΗΜΕΣ ΤΗΣ ΕΚΠΑΙΔΕΥΣΗΣ»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ΤΜΗΜΑ ΕΠΙΣΤΗΜΩΝ ΤΗΣ ΕΚΠΑΙΔΕΥΣΗΣ ΚΑΙ ΤΗΣ ΑΓΩΓΗΣ ΣΤΗΝ ΠΡΟΣΧΟΛΙΚΗ ΗΛΙΚΙΑ </a:t>
            </a:r>
          </a:p>
        </p:txBody>
      </p:sp>
    </p:spTree>
    <p:extLst>
      <p:ext uri="{BB962C8B-B14F-4D97-AF65-F5344CB8AC3E}">
        <p14:creationId xmlns:p14="http://schemas.microsoft.com/office/powerpoint/2010/main" val="193801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ΑΠΟΔΟΧΗ ΤΩΝ «ΑΛΛΩΝ» ΣΤΗΝ </a:t>
            </a:r>
            <a:r>
              <a:rPr lang="el-GR" sz="2800" dirty="0" smtClean="0"/>
              <a:t>ΕΥΡΩΠΗ (1/2)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3000" dirty="0" smtClean="0"/>
              <a:t>Ευρώπη </a:t>
            </a:r>
            <a:r>
              <a:rPr lang="el-GR" sz="3000" dirty="0" smtClean="0">
                <a:sym typeface="Wingdings" panose="05000000000000000000" pitchFamily="2" charset="2"/>
              </a:rPr>
              <a:t> </a:t>
            </a:r>
            <a:r>
              <a:rPr lang="el-GR" sz="3000" dirty="0" smtClean="0"/>
              <a:t>Έχει </a:t>
            </a:r>
            <a:r>
              <a:rPr lang="el-GR" sz="3000" dirty="0" smtClean="0"/>
              <a:t>πολιτιστική ποικιλομορφία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Είναι </a:t>
            </a:r>
            <a:r>
              <a:rPr lang="el-GR" sz="3000" dirty="0" smtClean="0"/>
              <a:t>κορυφαίος προορισμός για μετανάστες  κυρίως από τη Συρία, το     Αφγανιστάν και το Ιράκ</a:t>
            </a:r>
            <a:endParaRPr lang="el-GR" sz="3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ΑΠΟΔΟΧΗ ΤΩΝ «ΑΛΛΩΝ» ΣΤΗΝ </a:t>
            </a:r>
            <a:r>
              <a:rPr lang="el-GR" sz="2800" dirty="0" smtClean="0"/>
              <a:t>ΕΥΡΩΠΗ (2/2)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Έχουν </a:t>
            </a:r>
            <a:r>
              <a:rPr lang="el-GR" sz="2000" dirty="0" smtClean="0"/>
              <a:t>αρνητισμό σε σχέση με την ποικιλομορφία εντός των χωρών τους</a:t>
            </a:r>
          </a:p>
          <a:p>
            <a:endParaRPr lang="el-GR" sz="2000" dirty="0" smtClean="0"/>
          </a:p>
          <a:p>
            <a:r>
              <a:rPr lang="el-GR" sz="2000" dirty="0" smtClean="0"/>
              <a:t>Γλώσσα</a:t>
            </a:r>
            <a:r>
              <a:rPr lang="el-GR" sz="2000" dirty="0" smtClean="0"/>
              <a:t>, πολιτιστικές ρίζες, ήθη, έθιμα, η χώρα γέννησης και η θρησκεία, παράγοντες για την αποδοχή των «άλλων»</a:t>
            </a:r>
          </a:p>
          <a:p>
            <a:endParaRPr lang="el-GR" sz="2000" dirty="0" smtClean="0"/>
          </a:p>
          <a:p>
            <a:r>
              <a:rPr lang="el-GR" sz="2000" dirty="0" smtClean="0"/>
              <a:t>Οι </a:t>
            </a:r>
            <a:r>
              <a:rPr lang="el-GR" sz="2000" dirty="0" smtClean="0"/>
              <a:t>περισσότεροι Ευρωπαίοι πιστεύουν ότι οι ίδιοι οι μετανάστες είναι αρνητικοί στην ένταξή τους</a:t>
            </a:r>
          </a:p>
          <a:p>
            <a:endParaRPr lang="el-GR" sz="2000" dirty="0" smtClean="0"/>
          </a:p>
          <a:p>
            <a:r>
              <a:rPr lang="el-GR" sz="2000" dirty="0" smtClean="0"/>
              <a:t>Αρκετοί </a:t>
            </a:r>
            <a:r>
              <a:rPr lang="el-GR" sz="2000" dirty="0" smtClean="0"/>
              <a:t>θεωρούν τους μετανάστες τρομοκράτες και υπεύθυνους για λιγότερες θέσεις εργασίας</a:t>
            </a:r>
          </a:p>
          <a:p>
            <a:endParaRPr lang="el-GR" sz="2000" dirty="0" smtClean="0"/>
          </a:p>
          <a:p>
            <a:r>
              <a:rPr lang="el-GR" sz="2000" dirty="0" smtClean="0"/>
              <a:t>Έχουν </a:t>
            </a:r>
            <a:r>
              <a:rPr lang="el-GR" sz="2000" dirty="0" smtClean="0"/>
              <a:t>αρνητική άποψη για τους Μουσουλμάνους</a:t>
            </a: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ΑΠΟΨΗ ΤΩΝ ΕΛΛΗΝΩΝ ΣΤΙΣ ΕΥΡΩΠΑΙΚΕΣ </a:t>
            </a:r>
            <a:r>
              <a:rPr lang="el-GR" sz="2800" dirty="0" smtClean="0"/>
              <a:t>ΕΡΕΥΝΕΣ (1/2)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l-GR" dirty="0" smtClean="0"/>
              <a:t>Η </a:t>
            </a:r>
            <a:r>
              <a:rPr lang="el-GR" dirty="0" smtClean="0"/>
              <a:t>Ελλάδα, το χειρότερο μέρος για να ζεις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Έθιμα</a:t>
            </a:r>
            <a:r>
              <a:rPr lang="el-GR" dirty="0" smtClean="0"/>
              <a:t>, παραδόσεις και τόπος γέννησης  σημαντικά στην απόδοση της εθνικής ταυτότητας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Χριστιανική </a:t>
            </a:r>
            <a:r>
              <a:rPr lang="el-GR" dirty="0" smtClean="0"/>
              <a:t>πίστη και γλώσσα, σημαντικές παράμετροι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 smtClean="0"/>
              <a:t>Μουσουλμάνοι θέλουν να ξεχωρίζουν και να μην αποδεχθούν τα ήθη και τα έθιμα της Ελλάδας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ΑΠΟΨΗ ΤΩΝ ΕΛΛΗΝΩΝ ΣΤΙΣ ΕΥΡΩΠΑΙΚΕΣ </a:t>
            </a:r>
            <a:r>
              <a:rPr lang="el-GR" sz="2800" dirty="0" smtClean="0"/>
              <a:t>ΕΡΕΥΝΕΣ (2/2)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l-GR" dirty="0" smtClean="0"/>
              <a:t>Για </a:t>
            </a:r>
            <a:r>
              <a:rPr lang="el-GR" dirty="0" smtClean="0"/>
              <a:t>τους Ορθόδοξους Χριστιανούς, η θρησκεία και η εθνική ταυτότητα συμβαδίζουν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Κυρίαρχη </a:t>
            </a:r>
            <a:r>
              <a:rPr lang="el-GR" dirty="0" smtClean="0"/>
              <a:t>άποψη η ομοιογένεια με ίδια εθνικότητα, ίδια θρησκεία και ίδιο πολιτισμό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 smtClean="0"/>
              <a:t>Έλληνες πιστεύουν ότι ο πολιτισμός τους είναι ανώτερος από τους άλλους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Έχουν </a:t>
            </a:r>
            <a:r>
              <a:rPr lang="el-GR" dirty="0" smtClean="0"/>
              <a:t>έλλειψη εμπιστοσύνης στους ανθρώπους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ΣΥΜΠΕΡΑΣΜΑΤΙΚΑ</a:t>
            </a:r>
            <a:r>
              <a:rPr lang="el-GR" sz="2800" dirty="0" smtClean="0"/>
              <a:t>: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sz="3000" dirty="0" smtClean="0"/>
              <a:t>Το </a:t>
            </a:r>
            <a:r>
              <a:rPr lang="el-GR" sz="3000" dirty="0" smtClean="0"/>
              <a:t>μεγαλύτερο μέρος του Ελληνικού πληθυσμού έχει αρνητική στάση απέναντι στον «άλλο»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Οι </a:t>
            </a:r>
            <a:r>
              <a:rPr lang="el-GR" sz="3000" dirty="0" smtClean="0"/>
              <a:t>μετανάστες αντιμετωπίζονται ως προσωρινά </a:t>
            </a:r>
            <a:r>
              <a:rPr lang="el-GR" sz="3000" dirty="0" smtClean="0"/>
              <a:t>διαμένοντες</a:t>
            </a:r>
          </a:p>
          <a:p>
            <a:pPr marL="137160" indent="0" algn="just">
              <a:buNone/>
            </a:pPr>
            <a:endParaRPr lang="el-GR" sz="3000" dirty="0" smtClean="0"/>
          </a:p>
          <a:p>
            <a:pPr algn="just"/>
            <a:r>
              <a:rPr lang="el-GR" sz="3000" dirty="0" smtClean="0"/>
              <a:t>Επικρατεί </a:t>
            </a:r>
            <a:r>
              <a:rPr lang="el-GR" sz="3000" dirty="0" smtClean="0"/>
              <a:t>η τάση για αφομοίωση και όχι για ένταξη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Η </a:t>
            </a:r>
            <a:r>
              <a:rPr lang="el-GR" sz="3000" dirty="0" smtClean="0"/>
              <a:t>μεταναστευτική πολιτική της Ελλάδας διακρίνεται από αναβλητικότητα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Γίνεται </a:t>
            </a:r>
            <a:r>
              <a:rPr lang="el-GR" sz="3000" dirty="0" smtClean="0"/>
              <a:t>μετάθεση των δομικών προβλημάτων της Ελλάδας  προς τους μετανάστες</a:t>
            </a:r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2459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ΒΙΒΛΙΟΓΡΑΦΙΑ (1/3)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838200"/>
            <a:ext cx="8458200" cy="6009807"/>
          </a:xfrm>
        </p:spPr>
        <p:txBody>
          <a:bodyPr>
            <a:normAutofit fontScale="85000" lnSpcReduction="20000"/>
          </a:bodyPr>
          <a:lstStyle/>
          <a:p>
            <a:pPr marL="13716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Cooperman, A.,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Sahgal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N., &amp; Schiller, A. (2017). Religious Belief and National Belonging in Central and Eastern Europe National and religious identities converge in a region once dominated by atheist regimes.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Pew Research Center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Ανακτήθηκε από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https://www.pewforum.org/2017/05/10/religious-belief-and-national-belonging-in-central-and-eastern-europe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Danforth, L. (1998).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Κατανοώντας και διδάσκοντας την ανθρώπινη διαφορετικότητα (Α.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Γκότοβου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μετ.).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Bates College, Lewiston (Maine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Jacob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Poushter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Fetterolf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J.,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(2019). A Changing World: Global Views on Diversity, Gender Equality, Family Life and the Importance of Religion People see more diversity and gender equality happening but say family ties have weakened.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Pew Research Center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Ανακτήθηκε από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https://www.pewresearch.org/global/2019/04/22/a-changing-world-global-views-on-diversity-gender-equality-family-life-and-the-importance-of-religion/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>
              <a:buNone/>
            </a:pP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shade val="50000"/>
                  </a:prst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shade val="50000"/>
                </a:prstClr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87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7449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ΒΙΒΛΙΟΓΡΑΦΙΑ (2/3)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914400"/>
            <a:ext cx="8458200" cy="5933607"/>
          </a:xfrm>
        </p:spPr>
        <p:txBody>
          <a:bodyPr>
            <a:normAutofit fontScale="77500" lnSpcReduction="20000"/>
          </a:bodyPr>
          <a:lstStyle/>
          <a:p>
            <a:pPr marL="137160" indent="0" algn="just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R., Stokes, B., &amp; Simmons, K., (2016). Europeans Fear Wave of Refugees Will Mean More Terrorism, Fewer Jobs Sharp ideological divides across EU on views about minorities, diversity and national identity.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Pew Research Center. 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Ανακτήθηκε από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https://www.pewresearch.org/global/2016/07/11/europeans-fear-wave-of-refugees-will-mean-more-terrorism-fewer-jobs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Αρβανίτη, Ε. (2013). Πολιτειακός πλουραλισμός και μετασχηματιστική διαπολιτισμική εκπαίδευση: Αναθεωρώντας το δίπολο "εμείς" και οι "άλλοι".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Επιστημονική Επετηρίδα Παιδαγωγικού Τμήματος Νηπιαγωγών Πανεπιστημίου Ιωαννίνων,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6, 90. Ανακτήθηκε από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ejournals.epublishing.ekt.gr/index.php/jret/article/view/859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>
              <a:buNone/>
            </a:pP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Καλοφορίδης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Β. (2014). Ταυτότητα, μετανάστευση και διαπολιτισμική εκπαίδευση στη σύγχρονη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Ελλάδα.</a:t>
            </a:r>
            <a:r>
              <a:rPr lang="el-G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Επιστημονικό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Περιοδικό «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κπ@ιδευτικός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κύκλος» Τόμος, 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Ανακτήθηκε από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journal.educircle.gr/images/teuxos/2014/teuxos1/teuxos1_12.pdf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shade val="50000"/>
                  </a:prst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shade val="50000"/>
                </a:prstClr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6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ΒΙΒΛΙΟΓΡΑΦΙΑ (3/3)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361607"/>
            <a:ext cx="8458200" cy="5486400"/>
          </a:xfrm>
        </p:spPr>
        <p:txBody>
          <a:bodyPr>
            <a:normAutofit fontScale="77500" lnSpcReduction="20000"/>
          </a:bodyPr>
          <a:lstStyle/>
          <a:p>
            <a:pPr marL="137160" indent="0" algn="just">
              <a:buNone/>
            </a:pPr>
            <a:r>
              <a:rPr lang="el-GR" dirty="0" err="1" smtClean="0"/>
              <a:t>Μαρβάκης</a:t>
            </a:r>
            <a:r>
              <a:rPr lang="el-GR" dirty="0"/>
              <a:t>, Α. (2004). Κοινωνική Ένταξη ή Κοινωνικό Απαρτχάιντ;.</a:t>
            </a:r>
          </a:p>
          <a:p>
            <a:pPr marL="137160" indent="0" algn="just">
              <a:buNone/>
            </a:pPr>
            <a:endParaRPr lang="el-GR" dirty="0" smtClean="0"/>
          </a:p>
          <a:p>
            <a:pPr marL="137160" indent="0" algn="just">
              <a:buNone/>
            </a:pPr>
            <a:r>
              <a:rPr lang="el-GR" dirty="0" smtClean="0"/>
              <a:t>Πανταζής</a:t>
            </a:r>
            <a:r>
              <a:rPr lang="el-GR" dirty="0"/>
              <a:t>, Α. (2015). </a:t>
            </a:r>
            <a:r>
              <a:rPr lang="el-GR" i="1" dirty="0"/>
              <a:t>Αντιρατσιστική Εκπαίδευση. </a:t>
            </a:r>
            <a:r>
              <a:rPr lang="el-GR" dirty="0"/>
              <a:t>Αθήνα : Σύνδεσμος </a:t>
            </a:r>
            <a:r>
              <a:rPr lang="el-GR" dirty="0" err="1"/>
              <a:t>Ελληνικων</a:t>
            </a:r>
            <a:r>
              <a:rPr lang="el-GR" dirty="0"/>
              <a:t> </a:t>
            </a:r>
            <a:r>
              <a:rPr lang="el-GR" dirty="0" err="1"/>
              <a:t>Ακαδημαϊκων</a:t>
            </a:r>
            <a:r>
              <a:rPr lang="el-GR" dirty="0"/>
              <a:t> Βιβλιοθηκών</a:t>
            </a:r>
          </a:p>
          <a:p>
            <a:pPr marL="137160" indent="0" algn="just">
              <a:buNone/>
            </a:pPr>
            <a:endParaRPr lang="el-GR" dirty="0" smtClean="0"/>
          </a:p>
          <a:p>
            <a:pPr marL="137160" indent="0" algn="just">
              <a:buNone/>
            </a:pPr>
            <a:r>
              <a:rPr lang="el-GR" dirty="0" smtClean="0"/>
              <a:t>Τρουμπέτα</a:t>
            </a:r>
            <a:r>
              <a:rPr lang="el-GR" dirty="0"/>
              <a:t>, Σ. (2000). Μερικές σκέψεις σχετικά με την παράσταση του «άλλου» και το φαινόμενο του ρατσισμού στην ελληνική κοινωνία. </a:t>
            </a:r>
            <a:r>
              <a:rPr lang="el-GR" i="1" dirty="0"/>
              <a:t>Επιθεώρηση Κοινωνικών Ερευνών</a:t>
            </a:r>
            <a:r>
              <a:rPr lang="el-GR" dirty="0"/>
              <a:t>, 101(101-102), 137-176. </a:t>
            </a:r>
            <a:r>
              <a:rPr lang="el-GR" dirty="0" smtClean="0"/>
              <a:t>Ανακτήθηκε από</a:t>
            </a:r>
            <a:r>
              <a:rPr lang="el-GR" dirty="0"/>
              <a:t> </a:t>
            </a:r>
            <a:r>
              <a:rPr lang="en-US" dirty="0">
                <a:hlinkClick r:id="rId2"/>
              </a:rPr>
              <a:t>https://ejournals.epublishing.ekt.gr/index.php/ekke/article/view/7557</a:t>
            </a:r>
            <a:endParaRPr lang="en-US" dirty="0"/>
          </a:p>
          <a:p>
            <a:pPr marL="137160" indent="0" algn="just">
              <a:buNone/>
            </a:pPr>
            <a:endParaRPr lang="el-GR" dirty="0" smtClean="0"/>
          </a:p>
          <a:p>
            <a:pPr marL="137160" indent="0" algn="just">
              <a:buNone/>
            </a:pPr>
            <a:r>
              <a:rPr lang="el-GR" dirty="0" smtClean="0"/>
              <a:t>Χριστόπουλος</a:t>
            </a:r>
            <a:r>
              <a:rPr lang="el-GR" dirty="0"/>
              <a:t>, Δ. (2013). Αναζητώντας το ελάχιστο πολιτειακό (πολυπολιτισμικό;) όριο: η μετανάστευση στην Ελλάδα της κρίσης. Ανακτήθηκε από </a:t>
            </a:r>
            <a:r>
              <a:rPr lang="en-US" dirty="0">
                <a:hlinkClick r:id="rId3"/>
              </a:rPr>
              <a:t>https://ejournals.epublishing.ekt.gr/index.php/sas/article/view/643</a:t>
            </a: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shade val="50000"/>
                  </a:prst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shade val="50000"/>
                </a:prstClr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1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/>
          <a:lstStyle/>
          <a:p>
            <a:r>
              <a:rPr lang="el-GR" dirty="0" smtClean="0"/>
              <a:t>ΕΥΧΑΡΙΣΤΟΥΜΕ ΓΙΑ ΤΗΝ ΠΡΟΣΟΧΗ ΣΑΣ!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ΕΡΕΥΝΗΤΙΚΑ ΕΡΩΤΗΜΑΤΑ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3200" dirty="0"/>
              <a:t>Η</a:t>
            </a:r>
            <a:r>
              <a:rPr lang="el-GR" sz="3200" dirty="0" smtClean="0"/>
              <a:t> </a:t>
            </a:r>
            <a:r>
              <a:rPr lang="el-GR" sz="3200" dirty="0"/>
              <a:t>αντίληψη της Ελληνικής κοινωνίας όσον αφορά την αποδοχή των «άλλων» και κυρίως των μεταναστών τον τελευταίο μισό </a:t>
            </a:r>
            <a:r>
              <a:rPr lang="el-GR" sz="3200" dirty="0" smtClean="0"/>
              <a:t>αιώνα.</a:t>
            </a:r>
            <a:endParaRPr lang="el-GR" sz="32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shade val="50000"/>
                  </a:prst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shade val="50000"/>
                </a:prstClr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21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Η ΑΝΤΙΛΗΨΗ ΤΩΝ ΑΝΘΡΩΠΩΝ ΓΙΑ ΤΟ «ΔΙΑΦΟΡΕΤΙΚΟ»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</a:t>
            </a:r>
            <a:r>
              <a:rPr lang="el-GR" dirty="0" smtClean="0"/>
              <a:t>«</a:t>
            </a:r>
            <a:r>
              <a:rPr lang="el-GR" dirty="0" smtClean="0"/>
              <a:t>Άλλος» = ξένος, διαφορετικός</a:t>
            </a:r>
          </a:p>
          <a:p>
            <a:endParaRPr lang="el-GR" dirty="0" smtClean="0"/>
          </a:p>
          <a:p>
            <a:r>
              <a:rPr lang="el-GR" dirty="0" smtClean="0"/>
              <a:t>Γενικεύσεις</a:t>
            </a:r>
            <a:r>
              <a:rPr lang="el-GR" dirty="0" smtClean="0"/>
              <a:t>, στερεότυπα, εχθρότητα</a:t>
            </a:r>
          </a:p>
          <a:p>
            <a:endParaRPr lang="el-GR" dirty="0" smtClean="0"/>
          </a:p>
          <a:p>
            <a:r>
              <a:rPr lang="el-GR" dirty="0" smtClean="0"/>
              <a:t>«</a:t>
            </a:r>
            <a:r>
              <a:rPr lang="el-GR" dirty="0" smtClean="0"/>
              <a:t>Εμείς» και οι «άλλοι»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ΕΛΛΑΔΑ: ΔΕΚΤΙΚΗ Ή ΌΧΙ ΣΤΟΥΣ ΑΛΛΟΥΣ;</a:t>
            </a:r>
            <a:endParaRPr lang="el-GR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709160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Ελλάδα</a:t>
            </a:r>
            <a:r>
              <a:rPr lang="el-GR" dirty="0" smtClean="0"/>
              <a:t>: χώρα υποδοχής μεταναστών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Έλληνες</a:t>
            </a:r>
            <a:r>
              <a:rPr lang="el-GR" dirty="0" smtClean="0"/>
              <a:t>: αποδέχονται ή όχι τον «άλλο»;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Αύξηση κοινωνικών ανισοτήτων </a:t>
            </a:r>
            <a:r>
              <a:rPr lang="el-GR" dirty="0" smtClean="0"/>
              <a:t>και </a:t>
            </a:r>
            <a:r>
              <a:rPr lang="el-GR" dirty="0" smtClean="0"/>
              <a:t>περιθωριοποίηση των ατόμων </a:t>
            </a:r>
            <a:r>
              <a:rPr lang="el-GR" dirty="0" smtClean="0"/>
              <a:t>που </a:t>
            </a:r>
            <a:r>
              <a:rPr lang="el-GR" dirty="0" smtClean="0"/>
              <a:t>διαφοροποιούνται γλωσσικά</a:t>
            </a:r>
            <a:r>
              <a:rPr lang="el-GR" dirty="0" smtClean="0"/>
              <a:t>, εθνικά και πολιτισμικά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ΣΥΓΚΡΟΤΗΣΗ ΤΗΣ ΕΛΛΗΝΙΚΗΣ ΤΑΥΤΟΤΗΤΑΣ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3000" dirty="0" smtClean="0"/>
              <a:t>Βαθιές </a:t>
            </a:r>
            <a:r>
              <a:rPr lang="el-GR" sz="3000" dirty="0" smtClean="0"/>
              <a:t>ιστορικές ρίζες</a:t>
            </a:r>
          </a:p>
          <a:p>
            <a:r>
              <a:rPr lang="el-GR" sz="3000" dirty="0" smtClean="0"/>
              <a:t>Μεγάλη </a:t>
            </a:r>
            <a:r>
              <a:rPr lang="el-GR" sz="3000" dirty="0" smtClean="0"/>
              <a:t>αφομοιωτική δύναμη</a:t>
            </a:r>
          </a:p>
          <a:p>
            <a:r>
              <a:rPr lang="el-GR" sz="3000" dirty="0" smtClean="0"/>
              <a:t>Κοινή </a:t>
            </a:r>
            <a:r>
              <a:rPr lang="el-GR" sz="3000" dirty="0" smtClean="0"/>
              <a:t>καταγωγή </a:t>
            </a:r>
          </a:p>
          <a:p>
            <a:r>
              <a:rPr lang="el-GR" sz="3000" dirty="0" smtClean="0"/>
              <a:t>Κοινή </a:t>
            </a:r>
            <a:r>
              <a:rPr lang="el-GR" sz="3000" dirty="0" smtClean="0"/>
              <a:t>γλώσσα</a:t>
            </a:r>
          </a:p>
          <a:p>
            <a:r>
              <a:rPr lang="el-GR" sz="3000" dirty="0" smtClean="0"/>
              <a:t>Κοινή </a:t>
            </a:r>
            <a:r>
              <a:rPr lang="el-GR" sz="3000" dirty="0" smtClean="0"/>
              <a:t>θρησκεία</a:t>
            </a:r>
          </a:p>
          <a:p>
            <a:r>
              <a:rPr lang="el-GR" sz="3000" dirty="0" smtClean="0"/>
              <a:t>Κοινός </a:t>
            </a:r>
            <a:r>
              <a:rPr lang="el-GR" sz="3000" dirty="0" smtClean="0"/>
              <a:t>πολιτισμός</a:t>
            </a:r>
          </a:p>
          <a:p>
            <a:pPr algn="just"/>
            <a:r>
              <a:rPr lang="el-GR" sz="3000" dirty="0" smtClean="0"/>
              <a:t>Ανώτεροι </a:t>
            </a:r>
            <a:r>
              <a:rPr lang="el-GR" sz="3000" dirty="0" smtClean="0"/>
              <a:t>λόγω της επίδρασης του αρχαιοελληνικού πολιτισμού, θεωρώντας ότι υπάρχει ομοιογένεια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Η ΑΝΤΙΛΗΨΗ ΤΩΝ «ΑΛΛΩΝ»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3000" dirty="0" smtClean="0"/>
              <a:t>«</a:t>
            </a:r>
            <a:r>
              <a:rPr lang="el-GR" sz="3000" dirty="0" smtClean="0"/>
              <a:t>Ο «άλλος» κατασκευάζεται από τη συλλογικότητα και η κατασκευή του «άλλου» είναι απαραίτητη προϋπόθεση για την κατασκευή μιας συλλογικότητας» (Λιάκος, όπως αναφέρεται στο Τρουμπέτα 2000)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Στόχος </a:t>
            </a:r>
            <a:r>
              <a:rPr lang="el-GR" sz="3000" dirty="0" smtClean="0"/>
              <a:t>η αφομοίωση και </a:t>
            </a:r>
            <a:r>
              <a:rPr lang="el-GR" sz="3000" dirty="0" err="1" smtClean="0"/>
              <a:t>ομογενοποίηση</a:t>
            </a:r>
            <a:endParaRPr lang="el-GR" sz="3000" dirty="0" smtClean="0"/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Όλοι </a:t>
            </a:r>
            <a:r>
              <a:rPr lang="el-GR" sz="3000" dirty="0" smtClean="0"/>
              <a:t>οι πολίτες, μέλη του Έθνους</a:t>
            </a:r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ΑΝΑΠΤΥΞΗ ΡΑΤΣΙΣΤΙΚΩΝ ΣΥΜΠΕΡΙΦΟΡΩΝ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l-GR" sz="3000" dirty="0" smtClean="0"/>
              <a:t>Η </a:t>
            </a:r>
            <a:r>
              <a:rPr lang="el-GR" sz="3000" dirty="0" smtClean="0"/>
              <a:t>ρατσιστική αντίληψη των Ελλήνων οδηγεί </a:t>
            </a:r>
            <a:r>
              <a:rPr lang="el-GR" sz="3000" dirty="0" smtClean="0"/>
              <a:t>σε περιορισμό </a:t>
            </a:r>
            <a:r>
              <a:rPr lang="el-GR" sz="3000" dirty="0" smtClean="0"/>
              <a:t>των μεταναστών από: </a:t>
            </a:r>
          </a:p>
          <a:p>
            <a:pPr algn="just">
              <a:buNone/>
            </a:pPr>
            <a:endParaRPr lang="el-GR" sz="3000" dirty="0" smtClean="0"/>
          </a:p>
          <a:p>
            <a:pPr algn="just"/>
            <a:r>
              <a:rPr lang="el-GR" sz="3000" dirty="0" smtClean="0"/>
              <a:t>Οικονομικές, κοινωνικές και πολιτικές διαδικασίες</a:t>
            </a:r>
          </a:p>
          <a:p>
            <a:pPr algn="just">
              <a:buFontTx/>
              <a:buChar char="-"/>
            </a:pPr>
            <a:endParaRPr lang="el-GR" sz="3000" dirty="0" smtClean="0"/>
          </a:p>
          <a:p>
            <a:pPr algn="just"/>
            <a:r>
              <a:rPr lang="el-GR" sz="3000" dirty="0" smtClean="0"/>
              <a:t>Περιθωριοποίηση</a:t>
            </a:r>
          </a:p>
          <a:p>
            <a:pPr algn="just">
              <a:buFontTx/>
              <a:buChar char="-"/>
            </a:pPr>
            <a:endParaRPr lang="el-GR" sz="3000" dirty="0" smtClean="0"/>
          </a:p>
          <a:p>
            <a:pPr algn="just"/>
            <a:r>
              <a:rPr lang="el-GR" sz="3000" dirty="0" smtClean="0"/>
              <a:t>Αποκλεισμός</a:t>
            </a:r>
          </a:p>
          <a:p>
            <a:pPr>
              <a:buNone/>
            </a:pPr>
            <a:endParaRPr lang="el-GR" sz="2000" dirty="0" smtClean="0"/>
          </a:p>
          <a:p>
            <a:pPr>
              <a:buFontTx/>
              <a:buChar char="-"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ΤΟ ΜΕΤΑΝΑΣΤΕΥΤΙΚΟ ΡΕΥΜΑ ΤΗΣ ΔΕΚΑΕΤΙΑΣ ΤΟΥ ΄90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sz="3000" dirty="0" smtClean="0"/>
              <a:t>Η </a:t>
            </a:r>
            <a:r>
              <a:rPr lang="el-GR" sz="3000" dirty="0" smtClean="0"/>
              <a:t>Ελλάδα γίνεται χώρα υποδοχής φτωχών μεταναστών από τα Βαλκάνια, κυρίως Αλβανών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Οι </a:t>
            </a:r>
            <a:r>
              <a:rPr lang="el-GR" sz="3000" dirty="0" smtClean="0"/>
              <a:t>Αλβανοί μετανάστες έχουν έντονη παρουσία στη ζωή των γηγενών δημιουργώντας αντιδράσεις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Κατηγορούνται </a:t>
            </a:r>
            <a:r>
              <a:rPr lang="el-GR" sz="3000" dirty="0" smtClean="0"/>
              <a:t>για τα κοινωνικά και οικονομικά προβλήματα που υπάρχουν στη χώρα</a:t>
            </a:r>
          </a:p>
          <a:p>
            <a:pPr algn="just"/>
            <a:endParaRPr lang="el-GR" sz="3000" dirty="0" smtClean="0"/>
          </a:p>
          <a:p>
            <a:pPr algn="just"/>
            <a:r>
              <a:rPr lang="el-GR" sz="3000" dirty="0" smtClean="0"/>
              <a:t>Υπεύθυνο </a:t>
            </a:r>
            <a:r>
              <a:rPr lang="el-GR" sz="3000" dirty="0" smtClean="0"/>
              <a:t>υπουργείο για τους μετανάστες ορίζεται το Υπουργείο Δημόσιας Τάξης</a:t>
            </a:r>
          </a:p>
          <a:p>
            <a:pPr>
              <a:buNone/>
            </a:pP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ΜΕΤΑΝΑΣΤΕΥΤΙΚΗ ΠΟΛΙΤΙΚΗ ΤΗΣ ΕΛΛΑΔΑΣ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000" dirty="0" smtClean="0"/>
              <a:t>Έλλειψη </a:t>
            </a:r>
            <a:r>
              <a:rPr lang="el-GR" sz="3000" dirty="0" smtClean="0"/>
              <a:t>νόμιμων διόδων εισόδου</a:t>
            </a:r>
          </a:p>
          <a:p>
            <a:endParaRPr lang="el-GR" sz="3000" dirty="0" smtClean="0"/>
          </a:p>
          <a:p>
            <a:r>
              <a:rPr lang="el-GR" sz="3000" dirty="0" smtClean="0"/>
              <a:t>Ανεπαρκείς συνοριακοί έλεγχοι</a:t>
            </a:r>
          </a:p>
          <a:p>
            <a:endParaRPr lang="el-GR" sz="3000" dirty="0" smtClean="0"/>
          </a:p>
          <a:p>
            <a:r>
              <a:rPr lang="el-GR" sz="3000" dirty="0" smtClean="0"/>
              <a:t>Έλλειψη προγράμματος νομιμοποίησης</a:t>
            </a:r>
            <a:endParaRPr lang="el-GR" sz="3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104</TotalTime>
  <Words>700</Words>
  <Application>Microsoft Office PowerPoint</Application>
  <PresentationFormat>Προβολή στην οθόνη (4:3)</PresentationFormat>
  <Paragraphs>139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7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Apex</vt:lpstr>
      <vt:lpstr>Η ΑΠΟΔΟΧΗ ΤΟΥ «ΑΛΛΟΥ» ΣΤΗΝ ΕΛΛΗΝΙΚΗ ΚΟΙΝΩΝΙΑ</vt:lpstr>
      <vt:lpstr>ΕΡΕΥΝΗΤΙΚΑ ΕΡΩΤΗΜΑΤΑ</vt:lpstr>
      <vt:lpstr>Η ΑΝΤΙΛΗΨΗ ΤΩΝ ΑΝΘΡΩΠΩΝ ΓΙΑ ΤΟ «ΔΙΑΦΟΡΕΤΙΚΟ»</vt:lpstr>
      <vt:lpstr>ΕΛΛΑΔΑ: ΔΕΚΤΙΚΗ Ή ΌΧΙ ΣΤΟΥΣ ΑΛΛΟΥΣ;</vt:lpstr>
      <vt:lpstr>Η ΣΥΓΚΡΟΤΗΣΗ ΤΗΣ ΕΛΛΗΝΙΚΗΣ ΤΑΥΤΟΤΗΤΑΣ</vt:lpstr>
      <vt:lpstr>Η ΑΝΤΙΛΗΨΗ ΤΩΝ «ΑΛΛΩΝ»</vt:lpstr>
      <vt:lpstr>Η ΑΝΑΠΤΥΞΗ ΡΑΤΣΙΣΤΙΚΩΝ ΣΥΜΠΕΡΙΦΟΡΩΝ</vt:lpstr>
      <vt:lpstr>ΤΟ ΜΕΤΑΝΑΣΤΕΥΤΙΚΟ ΡΕΥΜΑ ΤΗΣ ΔΕΚΑΕΤΙΑΣ ΤΟΥ ΄90</vt:lpstr>
      <vt:lpstr>Η ΜΕΤΑΝΑΣΤΕΥΤΙΚΗ ΠΟΛΙΤΙΚΗ ΤΗΣ ΕΛΛΑΔΑΣ</vt:lpstr>
      <vt:lpstr>Η ΑΠΟΔΟΧΗ ΤΩΝ «ΑΛΛΩΝ» ΣΤΗΝ ΕΥΡΩΠΗ (1/2)</vt:lpstr>
      <vt:lpstr>Η ΑΠΟΔΟΧΗ ΤΩΝ «ΑΛΛΩΝ» ΣΤΗΝ ΕΥΡΩΠΗ (2/2)</vt:lpstr>
      <vt:lpstr>Η ΑΠΟΨΗ ΤΩΝ ΕΛΛΗΝΩΝ ΣΤΙΣ ΕΥΡΩΠΑΙΚΕΣ ΕΡΕΥΝΕΣ (1/2)</vt:lpstr>
      <vt:lpstr>Η ΑΠΟΨΗ ΤΩΝ ΕΛΛΗΝΩΝ ΣΤΙΣ ΕΥΡΩΠΑΙΚΕΣ ΕΡΕΥΝΕΣ (2/2)</vt:lpstr>
      <vt:lpstr>ΣΥΜΠΕΡΑΣΜΑΤΙΚΑ:</vt:lpstr>
      <vt:lpstr>ΒΙΒΛΙΟΓΡΑΦΙΑ (1/3)</vt:lpstr>
      <vt:lpstr>ΒΙΒΛΙΟΓΡΑΦΙΑ (2/3)</vt:lpstr>
      <vt:lpstr>ΒΙΒΛΙΟΓΡΑΦΙΑ (3/3)</vt:lpstr>
      <vt:lpstr>ΕΥΧΑΡΙΣΤΟΥΜΕ ΓΙΑ ΤΗΝ ΠΡΟΣΟΧΗ ΣΑΣ!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ΑΠΟΔΟΧΗ ΤΟΥ «ΑΛΛΟΥ» ΣΤΗΝ ΕΛΛΗΝΙΚΗ ΚΟΙΝΩΝΙΑ</dc:title>
  <dc:creator>Ελενη Γκικα</dc:creator>
  <cp:lastModifiedBy>Μαρία Γιαννοπούλου</cp:lastModifiedBy>
  <cp:revision>15</cp:revision>
  <dcterms:created xsi:type="dcterms:W3CDTF">2006-08-16T00:00:00Z</dcterms:created>
  <dcterms:modified xsi:type="dcterms:W3CDTF">2020-05-28T19:54:55Z</dcterms:modified>
</cp:coreProperties>
</file>