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18"/>
  </p:notesMasterIdLst>
  <p:sldIdLst>
    <p:sldId id="443" r:id="rId2"/>
    <p:sldId id="479" r:id="rId3"/>
    <p:sldId id="470" r:id="rId4"/>
    <p:sldId id="334" r:id="rId5"/>
    <p:sldId id="482" r:id="rId6"/>
    <p:sldId id="478" r:id="rId7"/>
    <p:sldId id="481" r:id="rId8"/>
    <p:sldId id="468" r:id="rId9"/>
    <p:sldId id="480" r:id="rId10"/>
    <p:sldId id="483" r:id="rId11"/>
    <p:sldId id="484" r:id="rId12"/>
    <p:sldId id="445" r:id="rId13"/>
    <p:sldId id="464" r:id="rId14"/>
    <p:sldId id="465" r:id="rId15"/>
    <p:sldId id="476" r:id="rId16"/>
    <p:sldId id="47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37"/>
    <p:restoredTop sz="92947"/>
  </p:normalViewPr>
  <p:slideViewPr>
    <p:cSldViewPr snapToGrid="0">
      <p:cViewPr varScale="1">
        <p:scale>
          <a:sx n="125" d="100"/>
          <a:sy n="125" d="100"/>
        </p:scale>
        <p:origin x="160" y="4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7383C-6C91-5340-AAB5-C0C3177C8E11}" type="datetimeFigureOut">
              <a:rPr lang="en-CN" smtClean="0"/>
              <a:t>2024/5/14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AB21D-BDA1-4540-8B5A-5FBEA46C4FD9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99536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forum.org/agenda/2023/03/9-examples-circular-economy-accelerating-transitio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B21D-BDA1-4540-8B5A-5FBEA46C4FD9}" type="slidenum">
              <a:rPr lang="en-CN" smtClean="0"/>
              <a:t>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07962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B21D-BDA1-4540-8B5A-5FBEA46C4FD9}" type="slidenum">
              <a:rPr lang="en-CN" smtClean="0"/>
              <a:t>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70290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9 circular economy examples that are accelerating transition | World Economic Forum (weforum.org)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B21D-BDA1-4540-8B5A-5FBEA46C4FD9}" type="slidenum">
              <a:rPr lang="en-CN" smtClean="0"/>
              <a:t>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06655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B21D-BDA1-4540-8B5A-5FBEA46C4FD9}" type="slidenum">
              <a:rPr lang="en-CN" smtClean="0"/>
              <a:t>11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52942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B21D-BDA1-4540-8B5A-5FBEA46C4FD9}" type="slidenum">
              <a:rPr lang="en-CN" smtClean="0"/>
              <a:t>13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62648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B21D-BDA1-4540-8B5A-5FBEA46C4FD9}" type="slidenum">
              <a:rPr lang="en-CN" smtClean="0"/>
              <a:t>14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83426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B21D-BDA1-4540-8B5A-5FBEA46C4FD9}" type="slidenum">
              <a:rPr lang="en-CN" smtClean="0"/>
              <a:t>15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14189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7A40-1876-8843-8C6C-235E4CB39742}" type="datetimeFigureOut">
              <a:rPr lang="en-CN" smtClean="0"/>
              <a:t>2024/5/14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94648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7A40-1876-8843-8C6C-235E4CB39742}" type="datetimeFigureOut">
              <a:rPr lang="en-CN" smtClean="0"/>
              <a:t>2024/5/14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8622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7A40-1876-8843-8C6C-235E4CB39742}" type="datetimeFigureOut">
              <a:rPr lang="en-CN" smtClean="0"/>
              <a:t>2024/5/14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979797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446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7A40-1876-8843-8C6C-235E4CB39742}" type="datetimeFigureOut">
              <a:rPr lang="en-CN" smtClean="0"/>
              <a:t>2024/5/14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87346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7A40-1876-8843-8C6C-235E4CB39742}" type="datetimeFigureOut">
              <a:rPr lang="en-CN" smtClean="0"/>
              <a:t>2024/5/14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87045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7A40-1876-8843-8C6C-235E4CB39742}" type="datetimeFigureOut">
              <a:rPr lang="en-CN" smtClean="0"/>
              <a:t>2024/5/14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51306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7A40-1876-8843-8C6C-235E4CB39742}" type="datetimeFigureOut">
              <a:rPr lang="en-CN" smtClean="0"/>
              <a:t>2024/5/14</a:t>
            </a:fld>
            <a:endParaRPr lang="en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39501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7A40-1876-8843-8C6C-235E4CB39742}" type="datetimeFigureOut">
              <a:rPr lang="en-CN" smtClean="0"/>
              <a:t>2024/5/14</a:t>
            </a:fld>
            <a:endParaRPr lang="en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04237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7A40-1876-8843-8C6C-235E4CB39742}" type="datetimeFigureOut">
              <a:rPr lang="en-CN" smtClean="0"/>
              <a:t>2024/5/14</a:t>
            </a:fld>
            <a:endParaRPr lang="en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70960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7A40-1876-8843-8C6C-235E4CB39742}" type="datetimeFigureOut">
              <a:rPr lang="en-CN" smtClean="0"/>
              <a:t>2024/5/14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41686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D7A40-1876-8843-8C6C-235E4CB39742}" type="datetimeFigureOut">
              <a:rPr lang="en-CN" smtClean="0"/>
              <a:t>2024/5/14</a:t>
            </a:fld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8108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D7A40-1876-8843-8C6C-235E4CB39742}" type="datetimeFigureOut">
              <a:rPr lang="en-CN" smtClean="0"/>
              <a:t>2024/5/14</a:t>
            </a:fld>
            <a:endParaRPr lang="en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6BAED-3F59-D647-8DEB-44ECD10E48A2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9863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doughnut-economy-fxs7576.netlify.app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The%20vector%20infographic%20diagram%20of%20the%20difference%20between%20the%20circular%20economy%20and%20linear%20economy.%20Compare%20linear%20and%20circular%20infographics%20for%20presentations%20or%20banners%20for%20websites.%20Economy%20concepts.%209904075%20Vector%20Art%20at%20Vecteezy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weforum.org/agenda/2023/03/9-examples-circular-economy-accelerating-transition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ughnut-economy-fxs7576.netlify.app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Graph">
            <a:extLst>
              <a:ext uri="{FF2B5EF4-FFF2-40B4-BE49-F238E27FC236}">
                <a16:creationId xmlns:a16="http://schemas.microsoft.com/office/drawing/2014/main" id="{FB5390DC-08DC-0F1D-53D9-7EEC5446E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" r="1157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48343F-BAC1-F66D-2008-8DDB1C911B78}"/>
              </a:ext>
            </a:extLst>
          </p:cNvPr>
          <p:cNvSpPr txBox="1"/>
          <p:nvPr/>
        </p:nvSpPr>
        <p:spPr>
          <a:xfrm>
            <a:off x="6404686" y="678542"/>
            <a:ext cx="5257799" cy="55009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i="0" dirty="0">
                <a:effectLst/>
                <a:highlight>
                  <a:srgbClr val="FFFFFF"/>
                </a:highlight>
              </a:rPr>
              <a:t>Week 5</a:t>
            </a:r>
          </a:p>
          <a:p>
            <a:pPr algn="l"/>
            <a:r>
              <a:rPr lang="en-US" sz="3600" b="1" i="0" dirty="0">
                <a:effectLst/>
                <a:highlight>
                  <a:srgbClr val="FFFFFF"/>
                </a:highlight>
                <a:latin typeface="Helvetica" pitchFamily="2" charset="0"/>
              </a:rPr>
              <a:t>A Linear Economy in a Resource Scarce World?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0" i="0" dirty="0">
              <a:effectLst/>
              <a:highlight>
                <a:srgbClr val="FFFFFF"/>
              </a:highlight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highlight>
                  <a:srgbClr val="FFFFFF"/>
                </a:highlight>
              </a:rPr>
              <a:t>Context: </a:t>
            </a:r>
            <a:r>
              <a:rPr lang="en-US" sz="2800" i="0" dirty="0">
                <a:solidFill>
                  <a:srgbClr val="000000"/>
                </a:solidFill>
                <a:effectLst/>
                <a:highlight>
                  <a:srgbClr val="F6FBFC"/>
                </a:highlight>
                <a:latin typeface="Helvetica" pitchFamily="2" charset="0"/>
              </a:rPr>
              <a:t>Is it possible that Economists got their stories wrong? How did we start with the Economic problem of scarcity but ended up with the drive for endless economic growth?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rgbClr val="000000"/>
              </a:solidFill>
              <a:highlight>
                <a:srgbClr val="F6FBFC"/>
              </a:highlight>
              <a:latin typeface="Helvetica" pitchFamily="2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i="0" dirty="0">
                <a:solidFill>
                  <a:srgbClr val="000000"/>
                </a:solidFill>
                <a:effectLst/>
                <a:highlight>
                  <a:srgbClr val="F6FBFC"/>
                </a:highlight>
                <a:latin typeface="Helvetica" pitchFamily="2" charset="0"/>
              </a:rPr>
              <a:t>Are there stronger models that reflect better the reality of the world we live in?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i="0" dirty="0">
              <a:solidFill>
                <a:srgbClr val="000000"/>
              </a:solidFill>
              <a:effectLst/>
              <a:highlight>
                <a:srgbClr val="F6FBFC"/>
              </a:highlight>
              <a:latin typeface="Helvetica" pitchFamily="2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i="0" dirty="0">
                <a:solidFill>
                  <a:srgbClr val="000000"/>
                </a:solidFill>
                <a:effectLst/>
                <a:highlight>
                  <a:srgbClr val="F6FBFC"/>
                </a:highlight>
                <a:latin typeface="Helvetica" pitchFamily="2" charset="0"/>
              </a:rPr>
              <a:t>Are there things we should learn from nature in the movement called biomimicry?</a:t>
            </a:r>
            <a:endParaRPr lang="en-US" sz="2800" i="0" dirty="0">
              <a:effectLst/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15901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66721A9-5AF6-5AD6-32EA-9943491C29AF}"/>
              </a:ext>
            </a:extLst>
          </p:cNvPr>
          <p:cNvSpPr txBox="1"/>
          <p:nvPr/>
        </p:nvSpPr>
        <p:spPr>
          <a:xfrm>
            <a:off x="596464" y="5596782"/>
            <a:ext cx="10751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2"/>
              </a:rPr>
              <a:t>Doughnut Economy by Country (doughnut-economy-fxs7576.netlify.app)</a:t>
            </a:r>
            <a:endParaRPr lang="en-CN" sz="2800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E62D305-3BE8-F388-8DF8-D6C5EF8B5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819" y="551962"/>
            <a:ext cx="4445180" cy="4618549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2F4C4069-8799-1E3E-ABA2-09007D93A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128" y="588984"/>
            <a:ext cx="4445180" cy="451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01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2D1B2F0-4F84-DF5D-7BE2-E7FB0B024282}"/>
              </a:ext>
            </a:extLst>
          </p:cNvPr>
          <p:cNvSpPr txBox="1"/>
          <p:nvPr/>
        </p:nvSpPr>
        <p:spPr>
          <a:xfrm>
            <a:off x="765425" y="1930792"/>
            <a:ext cx="19087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4000" dirty="0"/>
              <a:t>More </a:t>
            </a:r>
          </a:p>
          <a:p>
            <a:r>
              <a:rPr lang="en-CN" sz="4000" dirty="0"/>
              <a:t>than just idealism </a:t>
            </a:r>
          </a:p>
        </p:txBody>
      </p:sp>
      <p:pic>
        <p:nvPicPr>
          <p:cNvPr id="8" name="Amsterdam Doughnut ">
            <a:hlinkClick r:id="" action="ppaction://media"/>
            <a:extLst>
              <a:ext uri="{FF2B5EF4-FFF2-40B4-BE49-F238E27FC236}">
                <a16:creationId xmlns:a16="http://schemas.microsoft.com/office/drawing/2014/main" id="{76B16E9C-D81F-9076-9098-7C8A297C40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74140" y="737048"/>
            <a:ext cx="8702468" cy="48951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E03B6D-15D4-E048-9409-E7A300174DC9}"/>
              </a:ext>
            </a:extLst>
          </p:cNvPr>
          <p:cNvSpPr txBox="1"/>
          <p:nvPr/>
        </p:nvSpPr>
        <p:spPr>
          <a:xfrm>
            <a:off x="2669142" y="5669303"/>
            <a:ext cx="886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000" dirty="0"/>
              <a:t>Source: </a:t>
            </a:r>
            <a:r>
              <a:rPr lang="en-US" sz="1000" dirty="0">
                <a:effectLst/>
              </a:rPr>
              <a:t>NewsHour, P. (2021). Amsterdam’s ‘doughnut economy’ puts climate ahead of GDP [Video]. In </a:t>
            </a:r>
            <a:r>
              <a:rPr lang="en-US" sz="1000" i="1" dirty="0">
                <a:effectLst/>
              </a:rPr>
              <a:t>YouTube</a:t>
            </a:r>
            <a:r>
              <a:rPr lang="en-US" sz="1000" dirty="0">
                <a:effectLst/>
              </a:rPr>
              <a:t>. https://</a:t>
            </a:r>
            <a:r>
              <a:rPr lang="en-US" sz="1000" dirty="0" err="1">
                <a:effectLst/>
              </a:rPr>
              <a:t>www.youtube.com</a:t>
            </a:r>
            <a:r>
              <a:rPr lang="en-US" sz="1000" dirty="0">
                <a:effectLst/>
              </a:rPr>
              <a:t>/</a:t>
            </a:r>
            <a:r>
              <a:rPr lang="en-US" sz="1000" dirty="0" err="1">
                <a:effectLst/>
              </a:rPr>
              <a:t>watch?v</a:t>
            </a:r>
            <a:r>
              <a:rPr lang="en-US" sz="1000" dirty="0">
                <a:effectLst/>
              </a:rPr>
              <a:t>=5bw5TewCD0M </a:t>
            </a:r>
          </a:p>
          <a:p>
            <a:endParaRPr lang="en-CN" sz="1000" dirty="0"/>
          </a:p>
        </p:txBody>
      </p:sp>
    </p:spTree>
    <p:extLst>
      <p:ext uri="{BB962C8B-B14F-4D97-AF65-F5344CB8AC3E}">
        <p14:creationId xmlns:p14="http://schemas.microsoft.com/office/powerpoint/2010/main" val="235386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8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42E43-07D6-4D82-AA39-366F12CC1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827" y="1493209"/>
            <a:ext cx="10475747" cy="3425299"/>
          </a:xfrm>
        </p:spPr>
        <p:txBody>
          <a:bodyPr vert="horz" lIns="91440" tIns="45720" rIns="91440" bIns="45720" rtlCol="0" anchor="ctr">
            <a:noAutofit/>
          </a:bodyPr>
          <a:lstStyle/>
          <a:p>
            <a:br>
              <a:rPr lang="en-US" altLang="zh-CN" sz="3600" kern="1200" dirty="0">
                <a:solidFill>
                  <a:schemeClr val="tx1"/>
                </a:solidFill>
              </a:rPr>
            </a:br>
            <a:r>
              <a:rPr lang="en-US" altLang="zh-CN" sz="3200" dirty="0"/>
              <a:t>a. Investigate the definition</a:t>
            </a:r>
            <a:br>
              <a:rPr lang="en-US" altLang="zh-CN" sz="3200" dirty="0"/>
            </a:br>
            <a:r>
              <a:rPr lang="en-US" altLang="zh-CN" sz="3200" dirty="0"/>
              <a:t>b. Question assumptions that lie behind economic model </a:t>
            </a:r>
            <a:br>
              <a:rPr lang="en-US" altLang="zh-CN" sz="3200" dirty="0"/>
            </a:br>
            <a:r>
              <a:rPr lang="en-US" altLang="zh-CN" sz="3200" dirty="0"/>
              <a:t>c. Consider what problem was being solved </a:t>
            </a:r>
            <a:br>
              <a:rPr lang="en-US" altLang="zh-CN" sz="3200" dirty="0"/>
            </a:br>
            <a:r>
              <a:rPr lang="en-US" altLang="zh-CN" sz="3200" dirty="0"/>
              <a:t>d. Consider what unintended consequences can arise</a:t>
            </a:r>
            <a:br>
              <a:rPr lang="en-US" altLang="zh-CN" sz="3200" dirty="0"/>
            </a:br>
            <a:r>
              <a:rPr lang="en-US" altLang="zh-CN" sz="3200" dirty="0"/>
              <a:t>e. Consider if there a “silver bullet” (uncomplicated solution) or composite approach</a:t>
            </a:r>
            <a:br>
              <a:rPr lang="en-US" altLang="zh-CN" sz="3200" dirty="0"/>
            </a:br>
            <a:r>
              <a:rPr lang="en-US" altLang="zh-CN" sz="3200" dirty="0"/>
              <a:t>f. Question if the economic policy is truly ”positive” or value-free </a:t>
            </a:r>
            <a:br>
              <a:rPr lang="en-US" altLang="zh-CN" sz="3200" dirty="0"/>
            </a:br>
            <a:r>
              <a:rPr lang="en-US" altLang="zh-CN" sz="3200" dirty="0"/>
              <a:t>g. Scrutinize for internal incoherence</a:t>
            </a:r>
            <a:br>
              <a:rPr lang="en-US" altLang="zh-CN" sz="3200" dirty="0"/>
            </a:br>
            <a:br>
              <a:rPr lang="en-US" altLang="zh-CN" sz="3600" dirty="0"/>
            </a:br>
            <a:br>
              <a:rPr lang="en-US" altLang="zh-CN" sz="3600" dirty="0"/>
            </a:br>
            <a:endParaRPr lang="en-US" altLang="zh-CN" sz="3600" kern="12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09E2881-8839-CEAA-11E6-33CBFE95EF95}"/>
              </a:ext>
            </a:extLst>
          </p:cNvPr>
          <p:cNvSpPr txBox="1"/>
          <p:nvPr/>
        </p:nvSpPr>
        <p:spPr>
          <a:xfrm>
            <a:off x="596464" y="5421165"/>
            <a:ext cx="357822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000" dirty="0">
                <a:solidFill>
                  <a:srgbClr val="C00000"/>
                </a:solidFill>
                <a:latin typeface="Calibri Light" panose="020F0302020204030204"/>
                <a:ea typeface="等线 Light" panose="02010600030101010101" pitchFamily="2" charset="-122"/>
                <a:cs typeface="+mj-cs"/>
              </a:rPr>
              <a:t>CEL Means…</a:t>
            </a: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j-cs"/>
              </a:rPr>
              <a:t> </a:t>
            </a:r>
            <a:endParaRPr lang="en-CN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Question mark symbol">
            <a:extLst>
              <a:ext uri="{FF2B5EF4-FFF2-40B4-BE49-F238E27FC236}">
                <a16:creationId xmlns:a16="http://schemas.microsoft.com/office/drawing/2014/main" id="{951B0A81-667E-C818-A4BA-DAC5DECC6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35" r="11978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742E43-07D6-4D82-AA39-366F12CC1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147" y="941168"/>
            <a:ext cx="3161940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altLang="zh-CN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34D64EF-0851-8425-E936-EC1A34969AA1}"/>
              </a:ext>
            </a:extLst>
          </p:cNvPr>
          <p:cNvSpPr txBox="1">
            <a:spLocks/>
          </p:cNvSpPr>
          <p:nvPr/>
        </p:nvSpPr>
        <p:spPr>
          <a:xfrm>
            <a:off x="-154545" y="6007915"/>
            <a:ext cx="4364200" cy="850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1000"/>
              </a:spcBef>
            </a:pPr>
            <a:r>
              <a:rPr lang="en-US" sz="40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Your Wonderings…</a:t>
            </a:r>
          </a:p>
        </p:txBody>
      </p:sp>
    </p:spTree>
    <p:extLst>
      <p:ext uri="{BB962C8B-B14F-4D97-AF65-F5344CB8AC3E}">
        <p14:creationId xmlns:p14="http://schemas.microsoft.com/office/powerpoint/2010/main" val="274547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lobe and dollar sign on a scale&#10;&#10;Description automatically generated">
            <a:extLst>
              <a:ext uri="{FF2B5EF4-FFF2-40B4-BE49-F238E27FC236}">
                <a16:creationId xmlns:a16="http://schemas.microsoft.com/office/drawing/2014/main" id="{E7DAE8EC-943A-9C8E-22D9-F57DE2DA9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868" y="807258"/>
            <a:ext cx="2374900" cy="3683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50A178-0C25-2D1B-AE9F-0D01853FC5AC}"/>
              </a:ext>
            </a:extLst>
          </p:cNvPr>
          <p:cNvSpPr txBox="1"/>
          <p:nvPr/>
        </p:nvSpPr>
        <p:spPr>
          <a:xfrm>
            <a:off x="921663" y="807258"/>
            <a:ext cx="723874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Week 5 Update/Reflection Prompt:</a:t>
            </a:r>
          </a:p>
          <a:p>
            <a:endParaRPr lang="en-US" sz="2800" b="1" dirty="0"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8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“Economists have gotten their own story wrong…can you </a:t>
            </a:r>
            <a:r>
              <a:rPr lang="en-US" sz="2800" b="1" i="1" dirty="0">
                <a:solidFill>
                  <a:srgbClr val="000000"/>
                </a:solidFill>
                <a:highlight>
                  <a:srgbClr val="FFFFFF"/>
                </a:highlight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t</a:t>
            </a:r>
            <a:r>
              <a:rPr lang="en-US" sz="28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hink of an incoherence in your own subject field and what implications this has or can have? (even better if there’s economic incoherence </a:t>
            </a:r>
            <a:r>
              <a:rPr lang="en-US" sz="2800" b="1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eg.art</a:t>
            </a:r>
            <a:r>
              <a:rPr lang="en-US" sz="28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 as expression of beauty/truth but how its expressions are being commodified and falsified?</a:t>
            </a:r>
            <a:r>
              <a:rPr lang="en-US" sz="2800" i="1" dirty="0"/>
              <a:t>” </a:t>
            </a:r>
            <a:r>
              <a:rPr lang="en-US" sz="2800" b="1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(150-200 words)</a:t>
            </a:r>
            <a:endParaRPr lang="en-US" sz="28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CN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CN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294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4">
            <a:extLst>
              <a:ext uri="{FF2B5EF4-FFF2-40B4-BE49-F238E27FC236}">
                <a16:creationId xmlns:a16="http://schemas.microsoft.com/office/drawing/2014/main" id="{D34D64EF-0851-8425-E936-EC1A34969AA1}"/>
              </a:ext>
            </a:extLst>
          </p:cNvPr>
          <p:cNvSpPr txBox="1">
            <a:spLocks/>
          </p:cNvSpPr>
          <p:nvPr/>
        </p:nvSpPr>
        <p:spPr>
          <a:xfrm>
            <a:off x="595304" y="5153961"/>
            <a:ext cx="10789620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C00000"/>
                </a:solidFill>
              </a:rPr>
              <a:t>CEL PAR: Next Week – What is Refutation?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5" name="Picture 4" descr="A globe and dollar sign on a scale&#10;&#10;Description automatically generated">
            <a:extLst>
              <a:ext uri="{FF2B5EF4-FFF2-40B4-BE49-F238E27FC236}">
                <a16:creationId xmlns:a16="http://schemas.microsoft.com/office/drawing/2014/main" id="{E7DAE8EC-943A-9C8E-22D9-F57DE2DA9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868" y="807258"/>
            <a:ext cx="2374900" cy="3683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50A178-0C25-2D1B-AE9F-0D01853FC5AC}"/>
              </a:ext>
            </a:extLst>
          </p:cNvPr>
          <p:cNvSpPr txBox="1"/>
          <p:nvPr/>
        </p:nvSpPr>
        <p:spPr>
          <a:xfrm>
            <a:off x="969309" y="705713"/>
            <a:ext cx="723874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rPr>
              <a:t>Unit Plan includes: </a:t>
            </a:r>
            <a:endParaRPr lang="en-US" sz="2400" b="1" dirty="0">
              <a:latin typeface="+mj-lt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highlight>
                  <a:srgbClr val="F6FBFC"/>
                </a:highlight>
                <a:latin typeface="Helvetica" pitchFamily="2" charset="0"/>
              </a:rPr>
              <a:t>1. Learning objectives</a:t>
            </a:r>
          </a:p>
          <a:p>
            <a:pPr algn="l"/>
            <a:endParaRPr lang="en-US" sz="2000" b="0" i="0" dirty="0">
              <a:solidFill>
                <a:srgbClr val="000000"/>
              </a:solidFill>
              <a:effectLst/>
              <a:highlight>
                <a:srgbClr val="F6FBFC"/>
              </a:highlight>
              <a:latin typeface="Helvetica" pitchFamily="2" charset="0"/>
            </a:endParaRP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highlight>
                  <a:srgbClr val="F6FBFC"/>
                </a:highlight>
                <a:latin typeface="Helvetica" pitchFamily="2" charset="0"/>
              </a:rPr>
              <a:t>2. At least 3 Learning activities over a week (consider different modality - text, video, audio, image)</a:t>
            </a:r>
          </a:p>
          <a:p>
            <a:pPr algn="l"/>
            <a:endParaRPr lang="en-US" sz="2000" b="0" i="0" dirty="0">
              <a:solidFill>
                <a:srgbClr val="000000"/>
              </a:solidFill>
              <a:effectLst/>
              <a:highlight>
                <a:srgbClr val="F6FBFC"/>
              </a:highlight>
              <a:latin typeface="Helvetica" pitchFamily="2" charset="0"/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  <a:highlight>
                  <a:srgbClr val="F6FBFC"/>
                </a:highlight>
                <a:latin typeface="Helvetica" pitchFamily="2" charset="0"/>
              </a:rPr>
              <a:t>3. </a:t>
            </a:r>
            <a:r>
              <a:rPr lang="en-US" sz="2000" b="0" i="0" dirty="0">
                <a:solidFill>
                  <a:srgbClr val="000000"/>
                </a:solidFill>
                <a:effectLst/>
                <a:highlight>
                  <a:srgbClr val="F6FBFC"/>
                </a:highlight>
                <a:latin typeface="Helvetica" pitchFamily="2" charset="0"/>
              </a:rPr>
              <a:t>At least 1 piece of evidence of learning/ understanding created by students (singly or collaboratively)</a:t>
            </a:r>
          </a:p>
          <a:p>
            <a:pPr algn="l"/>
            <a:endParaRPr lang="en-US" sz="2000" b="0" i="0" dirty="0">
              <a:solidFill>
                <a:srgbClr val="000000"/>
              </a:solidFill>
              <a:effectLst/>
              <a:highlight>
                <a:srgbClr val="F6FBFC"/>
              </a:highlight>
              <a:latin typeface="Helvetica" pitchFamily="2" charset="0"/>
            </a:endParaRPr>
          </a:p>
          <a:p>
            <a:pPr algn="l"/>
            <a:r>
              <a:rPr lang="en-US" sz="2000" dirty="0">
                <a:solidFill>
                  <a:srgbClr val="000000"/>
                </a:solidFill>
                <a:highlight>
                  <a:srgbClr val="F6FBFC"/>
                </a:highlight>
                <a:latin typeface="Helvetica" pitchFamily="2" charset="0"/>
              </a:rPr>
              <a:t>4. </a:t>
            </a:r>
            <a:r>
              <a:rPr lang="en-US" sz="2000" b="0" i="0" dirty="0">
                <a:solidFill>
                  <a:srgbClr val="000000"/>
                </a:solidFill>
                <a:effectLst/>
                <a:highlight>
                  <a:srgbClr val="F6FBFC"/>
                </a:highlight>
                <a:latin typeface="Helvetica" pitchFamily="2" charset="0"/>
              </a:rPr>
              <a:t>Contrasted with unit plan version 1</a:t>
            </a:r>
          </a:p>
          <a:p>
            <a:pPr algn="l"/>
            <a:endParaRPr lang="en-US" sz="2000" dirty="0">
              <a:solidFill>
                <a:srgbClr val="000000"/>
              </a:solidFill>
              <a:highlight>
                <a:srgbClr val="F6FBFC"/>
              </a:highlight>
              <a:latin typeface="Helvetica" pitchFamily="2" charset="0"/>
            </a:endParaRP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highlight>
                  <a:srgbClr val="F6FBFC"/>
                </a:highlight>
                <a:latin typeface="Helvetica" pitchFamily="2" charset="0"/>
              </a:rPr>
              <a:t>5. </a:t>
            </a:r>
            <a:r>
              <a:rPr lang="en-US" sz="2000" dirty="0">
                <a:solidFill>
                  <a:srgbClr val="000000"/>
                </a:solidFill>
                <a:highlight>
                  <a:srgbClr val="F6FBFC"/>
                </a:highlight>
                <a:latin typeface="Helvetica" pitchFamily="2" charset="0"/>
              </a:rPr>
              <a:t>Commentary on </a:t>
            </a:r>
            <a:r>
              <a:rPr lang="en-US" sz="2000" b="0" i="0" dirty="0">
                <a:solidFill>
                  <a:srgbClr val="000000"/>
                </a:solidFill>
                <a:effectLst/>
                <a:highlight>
                  <a:srgbClr val="F6FBFC"/>
                </a:highlight>
                <a:latin typeface="Helvetica" pitchFamily="2" charset="0"/>
              </a:rPr>
              <a:t>how CEL is being embedded in the unit to help promote Critical Global Citizenship Education </a:t>
            </a:r>
          </a:p>
          <a:p>
            <a:endParaRPr lang="en-CN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CN" sz="2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038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Graph">
            <a:extLst>
              <a:ext uri="{FF2B5EF4-FFF2-40B4-BE49-F238E27FC236}">
                <a16:creationId xmlns:a16="http://schemas.microsoft.com/office/drawing/2014/main" id="{FB5390DC-08DC-0F1D-53D9-7EEC5446E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" r="1157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48343F-BAC1-F66D-2008-8DDB1C911B78}"/>
              </a:ext>
            </a:extLst>
          </p:cNvPr>
          <p:cNvSpPr txBox="1"/>
          <p:nvPr/>
        </p:nvSpPr>
        <p:spPr>
          <a:xfrm>
            <a:off x="6404686" y="678542"/>
            <a:ext cx="5257799" cy="55009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600" b="1" i="0" dirty="0">
                <a:effectLst/>
                <a:highlight>
                  <a:srgbClr val="FFFFFF"/>
                </a:highlight>
              </a:rPr>
              <a:t>Week 5</a:t>
            </a:r>
          </a:p>
          <a:p>
            <a:pPr algn="l"/>
            <a:r>
              <a:rPr lang="en-US" sz="3600" b="1" i="0" dirty="0">
                <a:effectLst/>
                <a:highlight>
                  <a:srgbClr val="FFFFFF"/>
                </a:highlight>
                <a:latin typeface="Helvetica" pitchFamily="2" charset="0"/>
              </a:rPr>
              <a:t>A Linear Economy in a Resource Scarce World?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0" i="0" dirty="0">
              <a:effectLst/>
              <a:highlight>
                <a:srgbClr val="FFFFFF"/>
              </a:highlight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highlight>
                  <a:srgbClr val="FFFFFF"/>
                </a:highlight>
              </a:rPr>
              <a:t>Context: </a:t>
            </a:r>
            <a:r>
              <a:rPr lang="en-US" sz="2800" i="0" dirty="0">
                <a:solidFill>
                  <a:srgbClr val="000000"/>
                </a:solidFill>
                <a:effectLst/>
                <a:highlight>
                  <a:srgbClr val="F6FBFC"/>
                </a:highlight>
                <a:latin typeface="Helvetica" pitchFamily="2" charset="0"/>
              </a:rPr>
              <a:t>Is it possible that Economists got their stories wrong? How did we start with the Economic problem of scarcity but ended up with the drive for endless economic growth?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rgbClr val="000000"/>
              </a:solidFill>
              <a:highlight>
                <a:srgbClr val="F6FBFC"/>
              </a:highlight>
              <a:latin typeface="Helvetica" pitchFamily="2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i="0" dirty="0">
                <a:solidFill>
                  <a:srgbClr val="000000"/>
                </a:solidFill>
                <a:effectLst/>
                <a:highlight>
                  <a:srgbClr val="F6FBFC"/>
                </a:highlight>
                <a:latin typeface="Helvetica" pitchFamily="2" charset="0"/>
              </a:rPr>
              <a:t>Are there stronger models that reflect better the reality of the world we live in?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800" i="0" dirty="0">
              <a:solidFill>
                <a:srgbClr val="000000"/>
              </a:solidFill>
              <a:effectLst/>
              <a:highlight>
                <a:srgbClr val="F6FBFC"/>
              </a:highlight>
              <a:latin typeface="Helvetica" pitchFamily="2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800" i="0" dirty="0">
                <a:solidFill>
                  <a:srgbClr val="000000"/>
                </a:solidFill>
                <a:effectLst/>
                <a:highlight>
                  <a:srgbClr val="F6FBFC"/>
                </a:highlight>
                <a:latin typeface="Helvetica" pitchFamily="2" charset="0"/>
              </a:rPr>
              <a:t>Are there things we should learn from nature in the movement called biomimicry?</a:t>
            </a:r>
            <a:endParaRPr lang="en-US" sz="2800" i="0" dirty="0">
              <a:effectLst/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55359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3561336C-7434-4546-9A36-CE0DC0DE148D}"/>
              </a:ext>
            </a:extLst>
          </p:cNvPr>
          <p:cNvSpPr txBox="1">
            <a:spLocks/>
          </p:cNvSpPr>
          <p:nvPr/>
        </p:nvSpPr>
        <p:spPr>
          <a:xfrm>
            <a:off x="2509837" y="2180491"/>
            <a:ext cx="7115176" cy="28463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A42467-0488-E087-8363-C30B1348EC47}"/>
              </a:ext>
            </a:extLst>
          </p:cNvPr>
          <p:cNvSpPr txBox="1"/>
          <p:nvPr/>
        </p:nvSpPr>
        <p:spPr>
          <a:xfrm>
            <a:off x="517650" y="5573558"/>
            <a:ext cx="11244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Does Linear Economy Mean? How does it relate to the GDP?</a:t>
            </a:r>
            <a:endParaRPr lang="en-CN" sz="3200" dirty="0"/>
          </a:p>
        </p:txBody>
      </p:sp>
      <p:pic>
        <p:nvPicPr>
          <p:cNvPr id="18" name="Picture 17" descr="A person walking through a store aisle&#10;&#10;Description automatically generated">
            <a:extLst>
              <a:ext uri="{FF2B5EF4-FFF2-40B4-BE49-F238E27FC236}">
                <a16:creationId xmlns:a16="http://schemas.microsoft.com/office/drawing/2014/main" id="{87FA568D-1ECD-A543-998B-D05BE8C3F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77" y="990981"/>
            <a:ext cx="5208085" cy="3691807"/>
          </a:xfrm>
          <a:prstGeom prst="rect">
            <a:avLst/>
          </a:prstGeom>
        </p:spPr>
      </p:pic>
      <p:pic>
        <p:nvPicPr>
          <p:cNvPr id="20" name="Picture 19" descr="A group of electronic gadgets&#10;&#10;Description automatically generated">
            <a:extLst>
              <a:ext uri="{FF2B5EF4-FFF2-40B4-BE49-F238E27FC236}">
                <a16:creationId xmlns:a16="http://schemas.microsoft.com/office/drawing/2014/main" id="{0B7489A5-234E-FA54-4FEE-A3A496C462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88"/>
          <a:stretch/>
        </p:blipFill>
        <p:spPr>
          <a:xfrm>
            <a:off x="6212840" y="990981"/>
            <a:ext cx="5208086" cy="372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49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3561336C-7434-4546-9A36-CE0DC0DE148D}"/>
              </a:ext>
            </a:extLst>
          </p:cNvPr>
          <p:cNvSpPr txBox="1">
            <a:spLocks/>
          </p:cNvSpPr>
          <p:nvPr/>
        </p:nvSpPr>
        <p:spPr>
          <a:xfrm>
            <a:off x="2509837" y="2180491"/>
            <a:ext cx="7115176" cy="28463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A42467-0488-E087-8363-C30B1348EC47}"/>
              </a:ext>
            </a:extLst>
          </p:cNvPr>
          <p:cNvSpPr txBox="1"/>
          <p:nvPr/>
        </p:nvSpPr>
        <p:spPr>
          <a:xfrm>
            <a:off x="517650" y="5573558"/>
            <a:ext cx="9632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Is A Linear Economy with endless GDP growth possible?  </a:t>
            </a:r>
            <a:endParaRPr lang="en-CN" sz="3200" dirty="0"/>
          </a:p>
        </p:txBody>
      </p:sp>
      <p:pic>
        <p:nvPicPr>
          <p:cNvPr id="4" name="Picture 3" descr="A diagram of circular economy&#10;&#10;Description automatically generated">
            <a:extLst>
              <a:ext uri="{FF2B5EF4-FFF2-40B4-BE49-F238E27FC236}">
                <a16:creationId xmlns:a16="http://schemas.microsoft.com/office/drawing/2014/main" id="{259EBA94-8ECA-F652-907E-58A5B3C9B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165" y="528349"/>
            <a:ext cx="8405647" cy="45999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54E815-59A8-81AE-620C-278CB19CECFB}"/>
              </a:ext>
            </a:extLst>
          </p:cNvPr>
          <p:cNvSpPr txBox="1"/>
          <p:nvPr/>
        </p:nvSpPr>
        <p:spPr>
          <a:xfrm>
            <a:off x="8388341" y="4881874"/>
            <a:ext cx="32071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</a:t>
            </a:r>
            <a:r>
              <a:rPr lang="en-CN" sz="800" dirty="0"/>
              <a:t>ource: </a:t>
            </a:r>
            <a:r>
              <a:rPr lang="en-US" sz="800" dirty="0">
                <a:hlinkClick r:id="rId4"/>
              </a:rPr>
              <a:t>The vector infographic diagram  9904075 Vector Art at Vecteezy</a:t>
            </a:r>
            <a:endParaRPr lang="en-CN" sz="800" dirty="0"/>
          </a:p>
        </p:txBody>
      </p:sp>
    </p:spTree>
    <p:extLst>
      <p:ext uri="{BB962C8B-B14F-4D97-AF65-F5344CB8AC3E}">
        <p14:creationId xmlns:p14="http://schemas.microsoft.com/office/powerpoint/2010/main" val="803994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2133D7-A648-0B4A-9071-C1D957D38DB5}"/>
              </a:ext>
            </a:extLst>
          </p:cNvPr>
          <p:cNvSpPr txBox="1"/>
          <p:nvPr/>
        </p:nvSpPr>
        <p:spPr>
          <a:xfrm>
            <a:off x="1523999" y="921276"/>
            <a:ext cx="9144000" cy="3274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Is Scarcity compatible with endless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Economic Growth?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3561336C-7434-4546-9A36-CE0DC0DE148D}"/>
              </a:ext>
            </a:extLst>
          </p:cNvPr>
          <p:cNvSpPr txBox="1">
            <a:spLocks/>
          </p:cNvSpPr>
          <p:nvPr/>
        </p:nvSpPr>
        <p:spPr>
          <a:xfrm>
            <a:off x="2509837" y="2180491"/>
            <a:ext cx="7115176" cy="28463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E20E5-7878-B3A7-76C1-8D954EB8C2EE}"/>
              </a:ext>
            </a:extLst>
          </p:cNvPr>
          <p:cNvSpPr txBox="1"/>
          <p:nvPr/>
        </p:nvSpPr>
        <p:spPr>
          <a:xfrm>
            <a:off x="596464" y="5687856"/>
            <a:ext cx="46549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Recall the Economic Problem? </a:t>
            </a:r>
          </a:p>
        </p:txBody>
      </p:sp>
    </p:spTree>
    <p:extLst>
      <p:ext uri="{BB962C8B-B14F-4D97-AF65-F5344CB8AC3E}">
        <p14:creationId xmlns:p14="http://schemas.microsoft.com/office/powerpoint/2010/main" val="344673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3561336C-7434-4546-9A36-CE0DC0DE148D}"/>
              </a:ext>
            </a:extLst>
          </p:cNvPr>
          <p:cNvSpPr txBox="1">
            <a:spLocks/>
          </p:cNvSpPr>
          <p:nvPr/>
        </p:nvSpPr>
        <p:spPr>
          <a:xfrm>
            <a:off x="2509837" y="2180491"/>
            <a:ext cx="7115176" cy="28463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E20E5-7878-B3A7-76C1-8D954EB8C2EE}"/>
              </a:ext>
            </a:extLst>
          </p:cNvPr>
          <p:cNvSpPr txBox="1"/>
          <p:nvPr/>
        </p:nvSpPr>
        <p:spPr>
          <a:xfrm>
            <a:off x="596464" y="5687856"/>
            <a:ext cx="4085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800" dirty="0"/>
              <a:t>Where is the incoherence?</a:t>
            </a:r>
            <a:endParaRPr kumimoji="0" lang="en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diagram of a market&#10;&#10;Description automatically generated">
            <a:extLst>
              <a:ext uri="{FF2B5EF4-FFF2-40B4-BE49-F238E27FC236}">
                <a16:creationId xmlns:a16="http://schemas.microsoft.com/office/drawing/2014/main" id="{54CE514D-E083-B33C-FD8B-6445E2A41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591" y="551962"/>
            <a:ext cx="7772400" cy="424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3561336C-7434-4546-9A36-CE0DC0DE148D}"/>
              </a:ext>
            </a:extLst>
          </p:cNvPr>
          <p:cNvSpPr txBox="1">
            <a:spLocks/>
          </p:cNvSpPr>
          <p:nvPr/>
        </p:nvSpPr>
        <p:spPr>
          <a:xfrm>
            <a:off x="2509837" y="2180491"/>
            <a:ext cx="7115176" cy="28463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A42467-0488-E087-8363-C30B1348EC47}"/>
              </a:ext>
            </a:extLst>
          </p:cNvPr>
          <p:cNvSpPr txBox="1"/>
          <p:nvPr/>
        </p:nvSpPr>
        <p:spPr>
          <a:xfrm>
            <a:off x="517650" y="5573558"/>
            <a:ext cx="5063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Is Circular Economy Possible?</a:t>
            </a:r>
            <a:endParaRPr lang="en-CN" sz="3200" dirty="0"/>
          </a:p>
        </p:txBody>
      </p:sp>
      <p:pic>
        <p:nvPicPr>
          <p:cNvPr id="2" name="INTRODUCING_ THE NEW FAIRPHONE 5 _ Designed for you. Made fair. _ Fairphone">
            <a:hlinkClick r:id="" action="ppaction://media"/>
            <a:extLst>
              <a:ext uri="{FF2B5EF4-FFF2-40B4-BE49-F238E27FC236}">
                <a16:creationId xmlns:a16="http://schemas.microsoft.com/office/drawing/2014/main" id="{DEB65616-B3DF-17AB-1394-674CC6B28F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9433" y="714318"/>
            <a:ext cx="8431535" cy="474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0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F83841A-D16D-F434-F321-B0040FA5709E}"/>
              </a:ext>
            </a:extLst>
          </p:cNvPr>
          <p:cNvSpPr txBox="1"/>
          <p:nvPr/>
        </p:nvSpPr>
        <p:spPr>
          <a:xfrm>
            <a:off x="713167" y="5420144"/>
            <a:ext cx="109990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9 circular economy examples that are accelerating transition | World Economic Forum (weforum.org)</a:t>
            </a:r>
            <a:endParaRPr lang="en-CN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E78824-1F93-47DF-21BF-A320CACB9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93" y="607099"/>
            <a:ext cx="4141149" cy="4526786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7FD152-4EBC-28CD-318B-F0A468412E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932"/>
          <a:stretch/>
        </p:blipFill>
        <p:spPr>
          <a:xfrm>
            <a:off x="5228871" y="607099"/>
            <a:ext cx="3900183" cy="1702561"/>
          </a:xfrm>
          <a:prstGeom prst="rect">
            <a:avLst/>
          </a:prstGeom>
        </p:spPr>
      </p:pic>
      <p:pic>
        <p:nvPicPr>
          <p:cNvPr id="14" name="Picture 13" descr="A brick building with a pool of water&#10;&#10;Description automatically generated">
            <a:extLst>
              <a:ext uri="{FF2B5EF4-FFF2-40B4-BE49-F238E27FC236}">
                <a16:creationId xmlns:a16="http://schemas.microsoft.com/office/drawing/2014/main" id="{7E9D60F2-4090-C79E-2C86-1EF85CA5A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6699" y="2280699"/>
            <a:ext cx="4082915" cy="285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06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circular structure&#10;&#10;Description automatically generated">
            <a:extLst>
              <a:ext uri="{FF2B5EF4-FFF2-40B4-BE49-F238E27FC236}">
                <a16:creationId xmlns:a16="http://schemas.microsoft.com/office/drawing/2014/main" id="{6B863C32-9505-4393-C625-FB28F208BC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44" r="9089" b="13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6CBF31-9042-9904-D803-AEAF96734AA2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1">
                <a:latin typeface="+mj-lt"/>
                <a:ea typeface="+mj-ea"/>
                <a:cs typeface="+mj-cs"/>
              </a:rPr>
              <a:t>Explain the Doughnut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C93817-75FC-4B9C-612D-EA576F245DE7}"/>
              </a:ext>
            </a:extLst>
          </p:cNvPr>
          <p:cNvSpPr txBox="1"/>
          <p:nvPr/>
        </p:nvSpPr>
        <p:spPr>
          <a:xfrm>
            <a:off x="477980" y="4872922"/>
            <a:ext cx="4023359" cy="120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000">
                <a:hlinkClick r:id="rId3"/>
              </a:rPr>
              <a:t>Doughnut Economy by Country (doughnut-economy-fxs7576.netlify.app)</a:t>
            </a:r>
            <a:endParaRPr lang="en-US" sz="20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207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Doughnut and Biomimicry">
            <a:hlinkClick r:id="" action="ppaction://media"/>
            <a:extLst>
              <a:ext uri="{FF2B5EF4-FFF2-40B4-BE49-F238E27FC236}">
                <a16:creationId xmlns:a16="http://schemas.microsoft.com/office/drawing/2014/main" id="{1192484D-7563-DF2E-3DD3-33722FDDB2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6834" y="579966"/>
            <a:ext cx="9998331" cy="562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4273</TotalTime>
  <Words>553</Words>
  <Application>Microsoft Macintosh PowerPoint</Application>
  <PresentationFormat>Widescreen</PresentationFormat>
  <Paragraphs>57</Paragraphs>
  <Slides>16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Helvetica</vt:lpstr>
      <vt:lpstr>Helvetica Neue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a. Investigate the definition b. Question assumptions that lie behind economic model  c. Consider what problem was being solved  d. Consider what unintended consequences can arise e. Consider if there a “silver bullet” (uncomplicated solution) or composite approach f. Question if the economic policy is truly ”positive” or value-free  g. Scrutinize for internal incoherence   </vt:lpstr>
      <vt:lpstr>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Price mechanism</dc:title>
  <dc:creator>Catherine Ho (DCB)</dc:creator>
  <cp:lastModifiedBy>C H</cp:lastModifiedBy>
  <cp:revision>38</cp:revision>
  <dcterms:created xsi:type="dcterms:W3CDTF">2023-08-01T06:47:39Z</dcterms:created>
  <dcterms:modified xsi:type="dcterms:W3CDTF">2024-05-14T00:34:29Z</dcterms:modified>
</cp:coreProperties>
</file>