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Lst>
  <p:notesMasterIdLst>
    <p:notesMasterId r:id="rId15"/>
  </p:notesMasterIdLst>
  <p:sldIdLst>
    <p:sldId id="443" r:id="rId2"/>
    <p:sldId id="488" r:id="rId3"/>
    <p:sldId id="501" r:id="rId4"/>
    <p:sldId id="470" r:id="rId5"/>
    <p:sldId id="502" r:id="rId6"/>
    <p:sldId id="491" r:id="rId7"/>
    <p:sldId id="490" r:id="rId8"/>
    <p:sldId id="445" r:id="rId9"/>
    <p:sldId id="500" r:id="rId10"/>
    <p:sldId id="464" r:id="rId11"/>
    <p:sldId id="465" r:id="rId12"/>
    <p:sldId id="492" r:id="rId13"/>
    <p:sldId id="476"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441"/>
    <p:restoredTop sz="92935"/>
  </p:normalViewPr>
  <p:slideViewPr>
    <p:cSldViewPr snapToGrid="0">
      <p:cViewPr>
        <p:scale>
          <a:sx n="68" d="100"/>
          <a:sy n="68" d="100"/>
        </p:scale>
        <p:origin x="1504" y="85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D7383C-6C91-5340-AAB5-C0C3177C8E11}" type="datetimeFigureOut">
              <a:rPr lang="en-CN" smtClean="0"/>
              <a:t>2024/6/11</a:t>
            </a:fld>
            <a:endParaRPr lang="en-C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0AB21D-BDA1-4540-8B5A-5FBEA46C4FD9}" type="slidenum">
              <a:rPr lang="en-CN" smtClean="0"/>
              <a:t>‹#›</a:t>
            </a:fld>
            <a:endParaRPr lang="en-CN"/>
          </a:p>
        </p:txBody>
      </p:sp>
    </p:spTree>
    <p:extLst>
      <p:ext uri="{BB962C8B-B14F-4D97-AF65-F5344CB8AC3E}">
        <p14:creationId xmlns:p14="http://schemas.microsoft.com/office/powerpoint/2010/main" val="1299536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0AB21D-BDA1-4540-8B5A-5FBEA46C4FD9}" type="slidenum">
              <a:rPr lang="en-CN" smtClean="0"/>
              <a:t>1</a:t>
            </a:fld>
            <a:endParaRPr lang="en-CN"/>
          </a:p>
        </p:txBody>
      </p:sp>
    </p:spTree>
    <p:extLst>
      <p:ext uri="{BB962C8B-B14F-4D97-AF65-F5344CB8AC3E}">
        <p14:creationId xmlns:p14="http://schemas.microsoft.com/office/powerpoint/2010/main" val="799105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0AB21D-BDA1-4540-8B5A-5FBEA46C4FD9}" type="slidenum">
              <a:rPr lang="en-CN" smtClean="0"/>
              <a:t>11</a:t>
            </a:fld>
            <a:endParaRPr lang="en-CN"/>
          </a:p>
        </p:txBody>
      </p:sp>
    </p:spTree>
    <p:extLst>
      <p:ext uri="{BB962C8B-B14F-4D97-AF65-F5344CB8AC3E}">
        <p14:creationId xmlns:p14="http://schemas.microsoft.com/office/powerpoint/2010/main" val="883426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0AB21D-BDA1-4540-8B5A-5FBEA46C4FD9}" type="slidenum">
              <a:rPr lang="en-CN" smtClean="0"/>
              <a:t>12</a:t>
            </a:fld>
            <a:endParaRPr lang="en-CN"/>
          </a:p>
        </p:txBody>
      </p:sp>
    </p:spTree>
    <p:extLst>
      <p:ext uri="{BB962C8B-B14F-4D97-AF65-F5344CB8AC3E}">
        <p14:creationId xmlns:p14="http://schemas.microsoft.com/office/powerpoint/2010/main" val="4057866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0AB21D-BDA1-4540-8B5A-5FBEA46C4FD9}" type="slidenum">
              <a:rPr lang="en-CN" smtClean="0"/>
              <a:t>13</a:t>
            </a:fld>
            <a:endParaRPr lang="en-CN"/>
          </a:p>
        </p:txBody>
      </p:sp>
    </p:spTree>
    <p:extLst>
      <p:ext uri="{BB962C8B-B14F-4D97-AF65-F5344CB8AC3E}">
        <p14:creationId xmlns:p14="http://schemas.microsoft.com/office/powerpoint/2010/main" val="1514189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0AB21D-BDA1-4540-8B5A-5FBEA46C4FD9}" type="slidenum">
              <a:rPr lang="en-CN" smtClean="0"/>
              <a:t>2</a:t>
            </a:fld>
            <a:endParaRPr lang="en-CN"/>
          </a:p>
        </p:txBody>
      </p:sp>
    </p:spTree>
    <p:extLst>
      <p:ext uri="{BB962C8B-B14F-4D97-AF65-F5344CB8AC3E}">
        <p14:creationId xmlns:p14="http://schemas.microsoft.com/office/powerpoint/2010/main" val="4018394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0AB21D-BDA1-4540-8B5A-5FBEA46C4FD9}" type="slidenum">
              <a:rPr lang="en-CN" smtClean="0"/>
              <a:t>3</a:t>
            </a:fld>
            <a:endParaRPr lang="en-CN"/>
          </a:p>
        </p:txBody>
      </p:sp>
    </p:spTree>
    <p:extLst>
      <p:ext uri="{BB962C8B-B14F-4D97-AF65-F5344CB8AC3E}">
        <p14:creationId xmlns:p14="http://schemas.microsoft.com/office/powerpoint/2010/main" val="2407144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0AB21D-BDA1-4540-8B5A-5FBEA46C4FD9}" type="slidenum">
              <a:rPr lang="en-CN" smtClean="0"/>
              <a:t>4</a:t>
            </a:fld>
            <a:endParaRPr lang="en-CN"/>
          </a:p>
        </p:txBody>
      </p:sp>
    </p:spTree>
    <p:extLst>
      <p:ext uri="{BB962C8B-B14F-4D97-AF65-F5344CB8AC3E}">
        <p14:creationId xmlns:p14="http://schemas.microsoft.com/office/powerpoint/2010/main" val="3370290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0AB21D-BDA1-4540-8B5A-5FBEA46C4FD9}" type="slidenum">
              <a:rPr lang="en-CN" smtClean="0"/>
              <a:t>5</a:t>
            </a:fld>
            <a:endParaRPr lang="en-CN"/>
          </a:p>
        </p:txBody>
      </p:sp>
    </p:spTree>
    <p:extLst>
      <p:ext uri="{BB962C8B-B14F-4D97-AF65-F5344CB8AC3E}">
        <p14:creationId xmlns:p14="http://schemas.microsoft.com/office/powerpoint/2010/main" val="809235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0AB21D-BDA1-4540-8B5A-5FBEA46C4FD9}" type="slidenum">
              <a:rPr lang="en-CN" smtClean="0"/>
              <a:t>6</a:t>
            </a:fld>
            <a:endParaRPr lang="en-CN"/>
          </a:p>
        </p:txBody>
      </p:sp>
    </p:spTree>
    <p:extLst>
      <p:ext uri="{BB962C8B-B14F-4D97-AF65-F5344CB8AC3E}">
        <p14:creationId xmlns:p14="http://schemas.microsoft.com/office/powerpoint/2010/main" val="3317532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0AB21D-BDA1-4540-8B5A-5FBEA46C4FD9}" type="slidenum">
              <a:rPr lang="en-CN" smtClean="0"/>
              <a:t>7</a:t>
            </a:fld>
            <a:endParaRPr lang="en-CN"/>
          </a:p>
        </p:txBody>
      </p:sp>
    </p:spTree>
    <p:extLst>
      <p:ext uri="{BB962C8B-B14F-4D97-AF65-F5344CB8AC3E}">
        <p14:creationId xmlns:p14="http://schemas.microsoft.com/office/powerpoint/2010/main" val="1590202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0AB21D-BDA1-4540-8B5A-5FBEA46C4FD9}" type="slidenum">
              <a:rPr lang="en-CN" smtClean="0"/>
              <a:t>9</a:t>
            </a:fld>
            <a:endParaRPr lang="en-CN"/>
          </a:p>
        </p:txBody>
      </p:sp>
    </p:spTree>
    <p:extLst>
      <p:ext uri="{BB962C8B-B14F-4D97-AF65-F5344CB8AC3E}">
        <p14:creationId xmlns:p14="http://schemas.microsoft.com/office/powerpoint/2010/main" val="3304214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0AB21D-BDA1-4540-8B5A-5FBEA46C4FD9}" type="slidenum">
              <a:rPr lang="en-CN" smtClean="0"/>
              <a:t>10</a:t>
            </a:fld>
            <a:endParaRPr lang="en-CN"/>
          </a:p>
        </p:txBody>
      </p:sp>
    </p:spTree>
    <p:extLst>
      <p:ext uri="{BB962C8B-B14F-4D97-AF65-F5344CB8AC3E}">
        <p14:creationId xmlns:p14="http://schemas.microsoft.com/office/powerpoint/2010/main" val="1062648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BD7A40-1876-8843-8C6C-235E4CB39742}" type="datetimeFigureOut">
              <a:rPr lang="en-CN" smtClean="0"/>
              <a:t>2024/6/11</a:t>
            </a:fld>
            <a:endParaRPr lang="en-CN"/>
          </a:p>
        </p:txBody>
      </p:sp>
      <p:sp>
        <p:nvSpPr>
          <p:cNvPr id="5" name="Footer Placeholder 4"/>
          <p:cNvSpPr>
            <a:spLocks noGrp="1"/>
          </p:cNvSpPr>
          <p:nvPr>
            <p:ph type="ftr" sz="quarter" idx="11"/>
          </p:nvPr>
        </p:nvSpPr>
        <p:spPr/>
        <p:txBody>
          <a:bodyPr/>
          <a:lstStyle/>
          <a:p>
            <a:endParaRPr lang="en-CN"/>
          </a:p>
        </p:txBody>
      </p:sp>
      <p:sp>
        <p:nvSpPr>
          <p:cNvPr id="6" name="Slide Number Placeholder 5"/>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2494648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BD7A40-1876-8843-8C6C-235E4CB39742}" type="datetimeFigureOut">
              <a:rPr lang="en-CN" smtClean="0"/>
              <a:t>2024/6/11</a:t>
            </a:fld>
            <a:endParaRPr lang="en-CN"/>
          </a:p>
        </p:txBody>
      </p:sp>
      <p:sp>
        <p:nvSpPr>
          <p:cNvPr id="5" name="Footer Placeholder 4"/>
          <p:cNvSpPr>
            <a:spLocks noGrp="1"/>
          </p:cNvSpPr>
          <p:nvPr>
            <p:ph type="ftr" sz="quarter" idx="11"/>
          </p:nvPr>
        </p:nvSpPr>
        <p:spPr/>
        <p:txBody>
          <a:bodyPr/>
          <a:lstStyle/>
          <a:p>
            <a:endParaRPr lang="en-CN"/>
          </a:p>
        </p:txBody>
      </p:sp>
      <p:sp>
        <p:nvSpPr>
          <p:cNvPr id="6" name="Slide Number Placeholder 5"/>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1586220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BD7A40-1876-8843-8C6C-235E4CB39742}" type="datetimeFigureOut">
              <a:rPr lang="en-CN" smtClean="0"/>
              <a:t>2024/6/11</a:t>
            </a:fld>
            <a:endParaRPr lang="en-CN"/>
          </a:p>
        </p:txBody>
      </p:sp>
      <p:sp>
        <p:nvSpPr>
          <p:cNvPr id="5" name="Footer Placeholder 4"/>
          <p:cNvSpPr>
            <a:spLocks noGrp="1"/>
          </p:cNvSpPr>
          <p:nvPr>
            <p:ph type="ftr" sz="quarter" idx="11"/>
          </p:nvPr>
        </p:nvSpPr>
        <p:spPr/>
        <p:txBody>
          <a:bodyPr/>
          <a:lstStyle/>
          <a:p>
            <a:endParaRPr lang="en-CN"/>
          </a:p>
        </p:txBody>
      </p:sp>
      <p:sp>
        <p:nvSpPr>
          <p:cNvPr id="6" name="Slide Number Placeholder 5"/>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1979797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6/11/24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11446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BD7A40-1876-8843-8C6C-235E4CB39742}" type="datetimeFigureOut">
              <a:rPr lang="en-CN" smtClean="0"/>
              <a:t>2024/6/11</a:t>
            </a:fld>
            <a:endParaRPr lang="en-CN"/>
          </a:p>
        </p:txBody>
      </p:sp>
      <p:sp>
        <p:nvSpPr>
          <p:cNvPr id="5" name="Footer Placeholder 4"/>
          <p:cNvSpPr>
            <a:spLocks noGrp="1"/>
          </p:cNvSpPr>
          <p:nvPr>
            <p:ph type="ftr" sz="quarter" idx="11"/>
          </p:nvPr>
        </p:nvSpPr>
        <p:spPr/>
        <p:txBody>
          <a:bodyPr/>
          <a:lstStyle/>
          <a:p>
            <a:endParaRPr lang="en-CN"/>
          </a:p>
        </p:txBody>
      </p:sp>
      <p:sp>
        <p:nvSpPr>
          <p:cNvPr id="6" name="Slide Number Placeholder 5"/>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1587346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BD7A40-1876-8843-8C6C-235E4CB39742}" type="datetimeFigureOut">
              <a:rPr lang="en-CN" smtClean="0"/>
              <a:t>2024/6/11</a:t>
            </a:fld>
            <a:endParaRPr lang="en-CN"/>
          </a:p>
        </p:txBody>
      </p:sp>
      <p:sp>
        <p:nvSpPr>
          <p:cNvPr id="5" name="Footer Placeholder 4"/>
          <p:cNvSpPr>
            <a:spLocks noGrp="1"/>
          </p:cNvSpPr>
          <p:nvPr>
            <p:ph type="ftr" sz="quarter" idx="11"/>
          </p:nvPr>
        </p:nvSpPr>
        <p:spPr/>
        <p:txBody>
          <a:bodyPr/>
          <a:lstStyle/>
          <a:p>
            <a:endParaRPr lang="en-CN"/>
          </a:p>
        </p:txBody>
      </p:sp>
      <p:sp>
        <p:nvSpPr>
          <p:cNvPr id="6" name="Slide Number Placeholder 5"/>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1487045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BD7A40-1876-8843-8C6C-235E4CB39742}" type="datetimeFigureOut">
              <a:rPr lang="en-CN" smtClean="0"/>
              <a:t>2024/6/11</a:t>
            </a:fld>
            <a:endParaRPr lang="en-CN"/>
          </a:p>
        </p:txBody>
      </p:sp>
      <p:sp>
        <p:nvSpPr>
          <p:cNvPr id="6" name="Footer Placeholder 5"/>
          <p:cNvSpPr>
            <a:spLocks noGrp="1"/>
          </p:cNvSpPr>
          <p:nvPr>
            <p:ph type="ftr" sz="quarter" idx="11"/>
          </p:nvPr>
        </p:nvSpPr>
        <p:spPr/>
        <p:txBody>
          <a:bodyPr/>
          <a:lstStyle/>
          <a:p>
            <a:endParaRPr lang="en-CN"/>
          </a:p>
        </p:txBody>
      </p:sp>
      <p:sp>
        <p:nvSpPr>
          <p:cNvPr id="7" name="Slide Number Placeholder 6"/>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651306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BD7A40-1876-8843-8C6C-235E4CB39742}" type="datetimeFigureOut">
              <a:rPr lang="en-CN" smtClean="0"/>
              <a:t>2024/6/11</a:t>
            </a:fld>
            <a:endParaRPr lang="en-CN"/>
          </a:p>
        </p:txBody>
      </p:sp>
      <p:sp>
        <p:nvSpPr>
          <p:cNvPr id="8" name="Footer Placeholder 7"/>
          <p:cNvSpPr>
            <a:spLocks noGrp="1"/>
          </p:cNvSpPr>
          <p:nvPr>
            <p:ph type="ftr" sz="quarter" idx="11"/>
          </p:nvPr>
        </p:nvSpPr>
        <p:spPr/>
        <p:txBody>
          <a:bodyPr/>
          <a:lstStyle/>
          <a:p>
            <a:endParaRPr lang="en-CN"/>
          </a:p>
        </p:txBody>
      </p:sp>
      <p:sp>
        <p:nvSpPr>
          <p:cNvPr id="9" name="Slide Number Placeholder 8"/>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1139501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BD7A40-1876-8843-8C6C-235E4CB39742}" type="datetimeFigureOut">
              <a:rPr lang="en-CN" smtClean="0"/>
              <a:t>2024/6/11</a:t>
            </a:fld>
            <a:endParaRPr lang="en-CN"/>
          </a:p>
        </p:txBody>
      </p:sp>
      <p:sp>
        <p:nvSpPr>
          <p:cNvPr id="4" name="Footer Placeholder 3"/>
          <p:cNvSpPr>
            <a:spLocks noGrp="1"/>
          </p:cNvSpPr>
          <p:nvPr>
            <p:ph type="ftr" sz="quarter" idx="11"/>
          </p:nvPr>
        </p:nvSpPr>
        <p:spPr/>
        <p:txBody>
          <a:bodyPr/>
          <a:lstStyle/>
          <a:p>
            <a:endParaRPr lang="en-CN"/>
          </a:p>
        </p:txBody>
      </p:sp>
      <p:sp>
        <p:nvSpPr>
          <p:cNvPr id="5" name="Slide Number Placeholder 4"/>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2704237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BD7A40-1876-8843-8C6C-235E4CB39742}" type="datetimeFigureOut">
              <a:rPr lang="en-CN" smtClean="0"/>
              <a:t>2024/6/11</a:t>
            </a:fld>
            <a:endParaRPr lang="en-CN"/>
          </a:p>
        </p:txBody>
      </p:sp>
      <p:sp>
        <p:nvSpPr>
          <p:cNvPr id="3" name="Footer Placeholder 2"/>
          <p:cNvSpPr>
            <a:spLocks noGrp="1"/>
          </p:cNvSpPr>
          <p:nvPr>
            <p:ph type="ftr" sz="quarter" idx="11"/>
          </p:nvPr>
        </p:nvSpPr>
        <p:spPr/>
        <p:txBody>
          <a:bodyPr/>
          <a:lstStyle/>
          <a:p>
            <a:endParaRPr lang="en-CN"/>
          </a:p>
        </p:txBody>
      </p:sp>
      <p:sp>
        <p:nvSpPr>
          <p:cNvPr id="4" name="Slide Number Placeholder 3"/>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2970960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BD7A40-1876-8843-8C6C-235E4CB39742}" type="datetimeFigureOut">
              <a:rPr lang="en-CN" smtClean="0"/>
              <a:t>2024/6/11</a:t>
            </a:fld>
            <a:endParaRPr lang="en-CN"/>
          </a:p>
        </p:txBody>
      </p:sp>
      <p:sp>
        <p:nvSpPr>
          <p:cNvPr id="6" name="Footer Placeholder 5"/>
          <p:cNvSpPr>
            <a:spLocks noGrp="1"/>
          </p:cNvSpPr>
          <p:nvPr>
            <p:ph type="ftr" sz="quarter" idx="11"/>
          </p:nvPr>
        </p:nvSpPr>
        <p:spPr/>
        <p:txBody>
          <a:bodyPr/>
          <a:lstStyle/>
          <a:p>
            <a:endParaRPr lang="en-CN"/>
          </a:p>
        </p:txBody>
      </p:sp>
      <p:sp>
        <p:nvSpPr>
          <p:cNvPr id="7" name="Slide Number Placeholder 6"/>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3041686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BD7A40-1876-8843-8C6C-235E4CB39742}" type="datetimeFigureOut">
              <a:rPr lang="en-CN" smtClean="0"/>
              <a:t>2024/6/11</a:t>
            </a:fld>
            <a:endParaRPr lang="en-CN"/>
          </a:p>
        </p:txBody>
      </p:sp>
      <p:sp>
        <p:nvSpPr>
          <p:cNvPr id="6" name="Footer Placeholder 5"/>
          <p:cNvSpPr>
            <a:spLocks noGrp="1"/>
          </p:cNvSpPr>
          <p:nvPr>
            <p:ph type="ftr" sz="quarter" idx="11"/>
          </p:nvPr>
        </p:nvSpPr>
        <p:spPr/>
        <p:txBody>
          <a:bodyPr/>
          <a:lstStyle/>
          <a:p>
            <a:endParaRPr lang="en-CN"/>
          </a:p>
        </p:txBody>
      </p:sp>
      <p:sp>
        <p:nvSpPr>
          <p:cNvPr id="7" name="Slide Number Placeholder 6"/>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108108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BD7A40-1876-8843-8C6C-235E4CB39742}" type="datetimeFigureOut">
              <a:rPr lang="en-CN" smtClean="0"/>
              <a:t>2024/6/11</a:t>
            </a:fld>
            <a:endParaRPr lang="en-C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6BAED-3F59-D647-8DEB-44ECD10E48A2}" type="slidenum">
              <a:rPr lang="en-CN" smtClean="0"/>
              <a:t>‹#›</a:t>
            </a:fld>
            <a:endParaRPr lang="en-CN"/>
          </a:p>
        </p:txBody>
      </p:sp>
    </p:spTree>
    <p:extLst>
      <p:ext uri="{BB962C8B-B14F-4D97-AF65-F5344CB8AC3E}">
        <p14:creationId xmlns:p14="http://schemas.microsoft.com/office/powerpoint/2010/main" val="249863692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Graph">
            <a:extLst>
              <a:ext uri="{FF2B5EF4-FFF2-40B4-BE49-F238E27FC236}">
                <a16:creationId xmlns:a16="http://schemas.microsoft.com/office/drawing/2014/main" id="{FB5390DC-08DC-0F1D-53D9-7EEC5446E8D6}"/>
              </a:ext>
            </a:extLst>
          </p:cNvPr>
          <p:cNvPicPr>
            <a:picLocks noChangeAspect="1"/>
          </p:cNvPicPr>
          <p:nvPr/>
        </p:nvPicPr>
        <p:blipFill rotWithShape="1">
          <a:blip r:embed="rId3"/>
          <a:srcRect l="305" r="11571"/>
          <a:stretch/>
        </p:blipFill>
        <p:spPr>
          <a:xfrm>
            <a:off x="0" y="10"/>
            <a:ext cx="9669642" cy="6857990"/>
          </a:xfrm>
          <a:prstGeom prst="rect">
            <a:avLst/>
          </a:prstGeom>
        </p:spPr>
      </p:pic>
      <p:sp>
        <p:nvSpPr>
          <p:cNvPr id="28" name="Rectangle 2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6248343F-BAC1-F66D-2008-8DDB1C911B78}"/>
              </a:ext>
            </a:extLst>
          </p:cNvPr>
          <p:cNvSpPr txBox="1"/>
          <p:nvPr/>
        </p:nvSpPr>
        <p:spPr>
          <a:xfrm>
            <a:off x="5757916" y="834660"/>
            <a:ext cx="5257799" cy="5500915"/>
          </a:xfrm>
          <a:prstGeom prst="rect">
            <a:avLst/>
          </a:prstGeom>
        </p:spPr>
        <p:txBody>
          <a:bodyPr vert="horz" lIns="91440" tIns="45720" rIns="91440" bIns="45720" rtlCol="0">
            <a:normAutofit fontScale="92500" lnSpcReduction="20000"/>
          </a:bodyPr>
          <a:lstStyle/>
          <a:p>
            <a:pPr defTabSz="914400">
              <a:lnSpc>
                <a:spcPct val="90000"/>
              </a:lnSpc>
              <a:spcAft>
                <a:spcPts val="600"/>
              </a:spcAft>
            </a:pPr>
            <a:r>
              <a:rPr lang="en-US" sz="3600" b="1" dirty="0">
                <a:effectLst/>
                <a:highlight>
                  <a:srgbClr val="FFFFFF"/>
                </a:highlight>
                <a:latin typeface="Calibri" panose="020F0502020204030204" pitchFamily="34" charset="0"/>
                <a:ea typeface="Helvetica Neue Condensed" panose="02000503000000020004" pitchFamily="2" charset="0"/>
                <a:cs typeface="Calibri" panose="020F0502020204030204" pitchFamily="34" charset="0"/>
              </a:rPr>
              <a:t>Week 7</a:t>
            </a:r>
          </a:p>
          <a:p>
            <a:pPr algn="l"/>
            <a:r>
              <a:rPr lang="en-US" sz="3600" b="1" dirty="0">
                <a:highlight>
                  <a:srgbClr val="FFFFFF"/>
                </a:highlight>
                <a:latin typeface="Calibri" panose="020F0502020204030204" pitchFamily="34" charset="0"/>
                <a:cs typeface="Calibri" panose="020F0502020204030204" pitchFamily="34" charset="0"/>
              </a:rPr>
              <a:t>The Iron Cage of Neoliberalism and the need for Alternate Criticality</a:t>
            </a:r>
            <a:endParaRPr lang="en-US" sz="3600" b="1" dirty="0">
              <a:effectLst/>
              <a:highlight>
                <a:srgbClr val="FFFFFF"/>
              </a:highlight>
              <a:latin typeface="Calibri" panose="020F0502020204030204" pitchFamily="34" charset="0"/>
              <a:cs typeface="Calibri" panose="020F0502020204030204" pitchFamily="34" charset="0"/>
            </a:endParaRPr>
          </a:p>
          <a:p>
            <a:pPr indent="-228600" defTabSz="914400">
              <a:lnSpc>
                <a:spcPct val="90000"/>
              </a:lnSpc>
              <a:spcAft>
                <a:spcPts val="600"/>
              </a:spcAft>
              <a:buFont typeface="Arial" panose="020B0604020202020204" pitchFamily="34" charset="0"/>
              <a:buChar char="•"/>
            </a:pPr>
            <a:endParaRPr lang="en-US" sz="2800" b="0" i="0" dirty="0">
              <a:effectLst/>
              <a:highlight>
                <a:srgbClr val="FFFFFF"/>
              </a:highlight>
            </a:endParaRPr>
          </a:p>
          <a:p>
            <a:pPr defTabSz="914400">
              <a:lnSpc>
                <a:spcPct val="90000"/>
              </a:lnSpc>
              <a:spcAft>
                <a:spcPts val="600"/>
              </a:spcAft>
            </a:pPr>
            <a:r>
              <a:rPr lang="en-US" sz="3300" b="1" dirty="0">
                <a:highlight>
                  <a:srgbClr val="FFFFFF"/>
                </a:highlight>
              </a:rPr>
              <a:t>Context: </a:t>
            </a:r>
          </a:p>
          <a:p>
            <a:pPr defTabSz="914400">
              <a:lnSpc>
                <a:spcPct val="90000"/>
              </a:lnSpc>
              <a:spcAft>
                <a:spcPts val="600"/>
              </a:spcAft>
            </a:pPr>
            <a:r>
              <a:rPr lang="en-US" sz="2800" i="0" dirty="0">
                <a:solidFill>
                  <a:srgbClr val="000000"/>
                </a:solidFill>
                <a:effectLst/>
                <a:highlight>
                  <a:srgbClr val="FFFFFF"/>
                </a:highlight>
                <a:latin typeface="Helvetica" pitchFamily="2" charset="0"/>
              </a:rPr>
              <a:t>Neoliberalism can be understood as a modern form of the “iron cage". The attendant rise of global crises and inequality render many teachers at a loss as to ways to question the Economics that has built and maintained this “iron cage”. This is why there is a need for an “alternate criticality”</a:t>
            </a:r>
            <a:endParaRPr lang="en-US" sz="2800" dirty="0">
              <a:solidFill>
                <a:srgbClr val="000000"/>
              </a:solidFill>
              <a:highlight>
                <a:srgbClr val="F6FBFC"/>
              </a:highlight>
              <a:latin typeface="Helvetica" pitchFamily="2" charset="0"/>
            </a:endParaRPr>
          </a:p>
        </p:txBody>
      </p:sp>
    </p:spTree>
    <p:extLst>
      <p:ext uri="{BB962C8B-B14F-4D97-AF65-F5344CB8AC3E}">
        <p14:creationId xmlns:p14="http://schemas.microsoft.com/office/powerpoint/2010/main" val="2215901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Question mark symbol">
            <a:extLst>
              <a:ext uri="{FF2B5EF4-FFF2-40B4-BE49-F238E27FC236}">
                <a16:creationId xmlns:a16="http://schemas.microsoft.com/office/drawing/2014/main" id="{951B0A81-667E-C818-A4BA-DAC5DECC62FC}"/>
              </a:ext>
            </a:extLst>
          </p:cNvPr>
          <p:cNvPicPr>
            <a:picLocks noChangeAspect="1"/>
          </p:cNvPicPr>
          <p:nvPr/>
        </p:nvPicPr>
        <p:blipFill rotWithShape="1">
          <a:blip r:embed="rId3"/>
          <a:srcRect l="11935" r="11978"/>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2" name="Title 1">
            <a:extLst>
              <a:ext uri="{FF2B5EF4-FFF2-40B4-BE49-F238E27FC236}">
                <a16:creationId xmlns:a16="http://schemas.microsoft.com/office/drawing/2014/main" id="{22742E43-07D6-4D82-AA39-366F12CC1B87}"/>
              </a:ext>
            </a:extLst>
          </p:cNvPr>
          <p:cNvSpPr>
            <a:spLocks noGrp="1"/>
          </p:cNvSpPr>
          <p:nvPr>
            <p:ph type="title"/>
          </p:nvPr>
        </p:nvSpPr>
        <p:spPr>
          <a:xfrm>
            <a:off x="8080147" y="941168"/>
            <a:ext cx="3161940" cy="2640247"/>
          </a:xfrm>
        </p:spPr>
        <p:txBody>
          <a:bodyPr vert="horz" lIns="91440" tIns="45720" rIns="91440" bIns="45720" rtlCol="0" anchor="b">
            <a:normAutofit/>
          </a:bodyPr>
          <a:lstStyle/>
          <a:p>
            <a:br>
              <a:rPr lang="en-US" altLang="zh-CN" sz="3600" dirty="0">
                <a:solidFill>
                  <a:schemeClr val="tx1">
                    <a:lumMod val="85000"/>
                    <a:lumOff val="15000"/>
                  </a:schemeClr>
                </a:solidFill>
              </a:rPr>
            </a:br>
            <a:endParaRPr lang="en-US" altLang="zh-CN" sz="3600" dirty="0">
              <a:solidFill>
                <a:schemeClr val="tx1">
                  <a:lumMod val="85000"/>
                  <a:lumOff val="15000"/>
                </a:schemeClr>
              </a:solidFill>
            </a:endParaRPr>
          </a:p>
        </p:txBody>
      </p:sp>
      <p:sp>
        <p:nvSpPr>
          <p:cNvPr id="4" name="Title 4">
            <a:extLst>
              <a:ext uri="{FF2B5EF4-FFF2-40B4-BE49-F238E27FC236}">
                <a16:creationId xmlns:a16="http://schemas.microsoft.com/office/drawing/2014/main" id="{D34D64EF-0851-8425-E936-EC1A34969AA1}"/>
              </a:ext>
            </a:extLst>
          </p:cNvPr>
          <p:cNvSpPr txBox="1">
            <a:spLocks/>
          </p:cNvSpPr>
          <p:nvPr/>
        </p:nvSpPr>
        <p:spPr>
          <a:xfrm>
            <a:off x="-154545" y="6007915"/>
            <a:ext cx="4364200" cy="850075"/>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1000"/>
              </a:spcBef>
            </a:pPr>
            <a:r>
              <a:rPr lang="en-US" sz="4000" dirty="0">
                <a:solidFill>
                  <a:srgbClr val="C00000"/>
                </a:solidFill>
                <a:latin typeface="+mn-lt"/>
                <a:ea typeface="+mn-ea"/>
                <a:cs typeface="+mn-cs"/>
              </a:rPr>
              <a:t>Your Wonderings…</a:t>
            </a:r>
          </a:p>
        </p:txBody>
      </p:sp>
      <p:sp>
        <p:nvSpPr>
          <p:cNvPr id="3" name="TextBox 2">
            <a:extLst>
              <a:ext uri="{FF2B5EF4-FFF2-40B4-BE49-F238E27FC236}">
                <a16:creationId xmlns:a16="http://schemas.microsoft.com/office/drawing/2014/main" id="{5D76FA72-3C06-999C-AC5B-7FE225E06B34}"/>
              </a:ext>
            </a:extLst>
          </p:cNvPr>
          <p:cNvSpPr txBox="1"/>
          <p:nvPr/>
        </p:nvSpPr>
        <p:spPr>
          <a:xfrm>
            <a:off x="367779" y="609600"/>
            <a:ext cx="7343661" cy="4401205"/>
          </a:xfrm>
          <a:prstGeom prst="rect">
            <a:avLst/>
          </a:prstGeom>
          <a:noFill/>
        </p:spPr>
        <p:txBody>
          <a:bodyPr wrap="square" rtlCol="0">
            <a:spAutoFit/>
          </a:bodyPr>
          <a:lstStyle/>
          <a:p>
            <a:r>
              <a:rPr lang="en-US" sz="2000" b="0" i="0" dirty="0">
                <a:solidFill>
                  <a:srgbClr val="666666"/>
                </a:solidFill>
                <a:effectLst/>
                <a:highlight>
                  <a:srgbClr val="FFFFFF"/>
                </a:highlight>
                <a:latin typeface="Helvetica" pitchFamily="2" charset="0"/>
              </a:rPr>
              <a:t>Can we reinvent the form of retirement as we have now? </a:t>
            </a:r>
          </a:p>
          <a:p>
            <a:r>
              <a:rPr lang="en-US" sz="2000" b="0" i="0" dirty="0">
                <a:solidFill>
                  <a:srgbClr val="666666"/>
                </a:solidFill>
                <a:effectLst/>
                <a:highlight>
                  <a:srgbClr val="FFFFFF"/>
                </a:highlight>
                <a:latin typeface="Helvetica" pitchFamily="2" charset="0"/>
              </a:rPr>
              <a:t>Do we all always have to build enough financial wealth to retire? </a:t>
            </a:r>
          </a:p>
          <a:p>
            <a:endParaRPr lang="en-US" sz="2000" b="0" i="0" dirty="0">
              <a:solidFill>
                <a:srgbClr val="666666"/>
              </a:solidFill>
              <a:effectLst/>
              <a:highlight>
                <a:srgbClr val="FFFFFF"/>
              </a:highlight>
              <a:latin typeface="Helvetica" pitchFamily="2" charset="0"/>
            </a:endParaRPr>
          </a:p>
          <a:p>
            <a:r>
              <a:rPr lang="en-US" sz="2000" b="0" i="0" dirty="0">
                <a:solidFill>
                  <a:srgbClr val="666666"/>
                </a:solidFill>
                <a:effectLst/>
                <a:highlight>
                  <a:srgbClr val="FFFFFF"/>
                </a:highlight>
                <a:latin typeface="Helvetica" pitchFamily="2" charset="0"/>
              </a:rPr>
              <a:t>Are we finding it hard to just dismantle our own iron cage?</a:t>
            </a:r>
          </a:p>
          <a:p>
            <a:endParaRPr lang="en-US" sz="2000" dirty="0">
              <a:solidFill>
                <a:srgbClr val="666666"/>
              </a:solidFill>
              <a:highlight>
                <a:srgbClr val="FFFFFF"/>
              </a:highlight>
              <a:latin typeface="Helvetica" pitchFamily="2" charset="0"/>
            </a:endParaRPr>
          </a:p>
          <a:p>
            <a:r>
              <a:rPr lang="en-US" sz="2000" b="0" i="0" dirty="0">
                <a:solidFill>
                  <a:srgbClr val="666666"/>
                </a:solidFill>
                <a:effectLst/>
                <a:highlight>
                  <a:srgbClr val="FFFFFF"/>
                </a:highlight>
                <a:latin typeface="Helvetica" pitchFamily="2" charset="0"/>
              </a:rPr>
              <a:t>Will we be considered as irresponsible for adopting the lying flat lifestyle? What would happen in the long term if the new generation of lying flat is working against the protestant ethics and testing out the current economic system?</a:t>
            </a:r>
            <a:endParaRPr lang="en-CN" sz="2000" dirty="0"/>
          </a:p>
          <a:p>
            <a:endParaRPr lang="en-US" sz="2000" b="0" i="0" dirty="0">
              <a:solidFill>
                <a:srgbClr val="666666"/>
              </a:solidFill>
              <a:effectLst/>
              <a:highlight>
                <a:srgbClr val="FFFFFF"/>
              </a:highlight>
              <a:latin typeface="Helvetica" pitchFamily="2" charset="0"/>
            </a:endParaRPr>
          </a:p>
          <a:p>
            <a:br>
              <a:rPr lang="en-US" sz="2000" dirty="0"/>
            </a:br>
            <a:r>
              <a:rPr lang="en-US" sz="2000" b="0" i="0" dirty="0">
                <a:solidFill>
                  <a:srgbClr val="666666"/>
                </a:solidFill>
                <a:effectLst/>
                <a:highlight>
                  <a:srgbClr val="FFFFFF"/>
                </a:highlight>
                <a:latin typeface="Helvetica" pitchFamily="2" charset="0"/>
              </a:rPr>
              <a:t>Perhaps there is something we can learn from Bhutan?</a:t>
            </a:r>
          </a:p>
          <a:p>
            <a:endParaRPr lang="en-US" sz="2000" dirty="0">
              <a:solidFill>
                <a:srgbClr val="666666"/>
              </a:solidFill>
              <a:highlight>
                <a:srgbClr val="FFFFFF"/>
              </a:highlight>
              <a:latin typeface="Helvetica" pitchFamily="2" charset="0"/>
            </a:endParaRPr>
          </a:p>
        </p:txBody>
      </p:sp>
    </p:spTree>
    <p:extLst>
      <p:ext uri="{BB962C8B-B14F-4D97-AF65-F5344CB8AC3E}">
        <p14:creationId xmlns:p14="http://schemas.microsoft.com/office/powerpoint/2010/main" val="274547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A globe and dollar sign on a scale&#10;&#10;Description automatically generated">
            <a:extLst>
              <a:ext uri="{FF2B5EF4-FFF2-40B4-BE49-F238E27FC236}">
                <a16:creationId xmlns:a16="http://schemas.microsoft.com/office/drawing/2014/main" id="{E7DAE8EC-943A-9C8E-22D9-F57DE2DA9C07}"/>
              </a:ext>
            </a:extLst>
          </p:cNvPr>
          <p:cNvPicPr>
            <a:picLocks noChangeAspect="1"/>
          </p:cNvPicPr>
          <p:nvPr/>
        </p:nvPicPr>
        <p:blipFill>
          <a:blip r:embed="rId3"/>
          <a:stretch>
            <a:fillRect/>
          </a:stretch>
        </p:blipFill>
        <p:spPr>
          <a:xfrm>
            <a:off x="8756868" y="807258"/>
            <a:ext cx="2374900" cy="3683000"/>
          </a:xfrm>
          <a:prstGeom prst="rect">
            <a:avLst/>
          </a:prstGeom>
        </p:spPr>
      </p:pic>
      <p:sp>
        <p:nvSpPr>
          <p:cNvPr id="2" name="TextBox 1">
            <a:extLst>
              <a:ext uri="{FF2B5EF4-FFF2-40B4-BE49-F238E27FC236}">
                <a16:creationId xmlns:a16="http://schemas.microsoft.com/office/drawing/2014/main" id="{0550A178-0C25-2D1B-AE9F-0D01853FC5AC}"/>
              </a:ext>
            </a:extLst>
          </p:cNvPr>
          <p:cNvSpPr txBox="1"/>
          <p:nvPr/>
        </p:nvSpPr>
        <p:spPr>
          <a:xfrm>
            <a:off x="921663" y="807258"/>
            <a:ext cx="7238741" cy="1815882"/>
          </a:xfrm>
          <a:prstGeom prst="rect">
            <a:avLst/>
          </a:prstGeom>
          <a:noFill/>
        </p:spPr>
        <p:txBody>
          <a:bodyPr wrap="square" rtlCol="0">
            <a:spAutoFit/>
          </a:bodyPr>
          <a:lstStyle/>
          <a:p>
            <a:r>
              <a:rPr lang="en-US" sz="2800" b="1" dirty="0">
                <a:latin typeface="+mj-lt"/>
                <a:ea typeface="Helvetica Neue" panose="02000503000000020004" pitchFamily="2" charset="0"/>
                <a:cs typeface="Helvetica Neue" panose="02000503000000020004" pitchFamily="2" charset="0"/>
              </a:rPr>
              <a:t>Week 7 Update/Reflection Prompt:</a:t>
            </a:r>
          </a:p>
          <a:p>
            <a:endParaRPr lang="en-US" sz="2800" b="1" dirty="0">
              <a:latin typeface="+mj-lt"/>
              <a:ea typeface="Helvetica Neue" panose="02000503000000020004" pitchFamily="2" charset="0"/>
              <a:cs typeface="Helvetica Neue" panose="02000503000000020004" pitchFamily="2" charset="0"/>
            </a:endParaRPr>
          </a:p>
          <a:p>
            <a:endParaRPr lang="en-CN" sz="2800" dirty="0">
              <a:latin typeface="Helvetica Neue" panose="02000503000000020004" pitchFamily="2" charset="0"/>
              <a:ea typeface="Helvetica Neue" panose="02000503000000020004" pitchFamily="2" charset="0"/>
              <a:cs typeface="Helvetica Neue" panose="02000503000000020004" pitchFamily="2" charset="0"/>
            </a:endParaRPr>
          </a:p>
          <a:p>
            <a:endParaRPr lang="en-CN" sz="28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extBox 2">
            <a:extLst>
              <a:ext uri="{FF2B5EF4-FFF2-40B4-BE49-F238E27FC236}">
                <a16:creationId xmlns:a16="http://schemas.microsoft.com/office/drawing/2014/main" id="{A8F75063-7436-050D-6F73-B82E5E51B125}"/>
              </a:ext>
            </a:extLst>
          </p:cNvPr>
          <p:cNvSpPr txBox="1"/>
          <p:nvPr/>
        </p:nvSpPr>
        <p:spPr>
          <a:xfrm>
            <a:off x="1060232" y="1776928"/>
            <a:ext cx="6234648" cy="1815882"/>
          </a:xfrm>
          <a:prstGeom prst="rect">
            <a:avLst/>
          </a:prstGeom>
          <a:noFill/>
        </p:spPr>
        <p:txBody>
          <a:bodyPr wrap="square" rtlCol="0">
            <a:spAutoFit/>
          </a:bodyPr>
          <a:lstStyle/>
          <a:p>
            <a:r>
              <a:rPr lang="en-US" sz="2800" b="0" i="0" dirty="0">
                <a:solidFill>
                  <a:srgbClr val="000000"/>
                </a:solidFill>
                <a:effectLst/>
                <a:latin typeface="Helvetica" pitchFamily="2" charset="0"/>
              </a:rPr>
              <a:t>Reflect: </a:t>
            </a:r>
          </a:p>
          <a:p>
            <a:r>
              <a:rPr lang="en-US" sz="2800" b="0" i="0" dirty="0">
                <a:solidFill>
                  <a:srgbClr val="000000"/>
                </a:solidFill>
                <a:effectLst/>
                <a:latin typeface="Helvetica" pitchFamily="2" charset="0"/>
              </a:rPr>
              <a:t>What is the role of education and educators in promoting Critical GCE? </a:t>
            </a:r>
          </a:p>
          <a:p>
            <a:r>
              <a:rPr lang="en-US" sz="2800" b="0" i="0" dirty="0">
                <a:solidFill>
                  <a:srgbClr val="000000"/>
                </a:solidFill>
                <a:effectLst/>
                <a:highlight>
                  <a:srgbClr val="FFF7F2"/>
                </a:highlight>
                <a:latin typeface="Helvetica" pitchFamily="2" charset="0"/>
              </a:rPr>
              <a:t>(</a:t>
            </a:r>
            <a:r>
              <a:rPr lang="en-US" sz="2800" b="0" i="0" dirty="0">
                <a:solidFill>
                  <a:srgbClr val="000000"/>
                </a:solidFill>
                <a:effectLst/>
                <a:highlight>
                  <a:srgbClr val="F6FBFC"/>
                </a:highlight>
                <a:latin typeface="Helvetica" pitchFamily="2" charset="0"/>
              </a:rPr>
              <a:t>150 – 200 words).</a:t>
            </a:r>
            <a:endParaRPr lang="en-CN" sz="2800" dirty="0"/>
          </a:p>
        </p:txBody>
      </p:sp>
    </p:spTree>
    <p:extLst>
      <p:ext uri="{BB962C8B-B14F-4D97-AF65-F5344CB8AC3E}">
        <p14:creationId xmlns:p14="http://schemas.microsoft.com/office/powerpoint/2010/main" val="4070294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itle 4">
            <a:extLst>
              <a:ext uri="{FF2B5EF4-FFF2-40B4-BE49-F238E27FC236}">
                <a16:creationId xmlns:a16="http://schemas.microsoft.com/office/drawing/2014/main" id="{D34D64EF-0851-8425-E936-EC1A34969AA1}"/>
              </a:ext>
            </a:extLst>
          </p:cNvPr>
          <p:cNvSpPr txBox="1">
            <a:spLocks/>
          </p:cNvSpPr>
          <p:nvPr/>
        </p:nvSpPr>
        <p:spPr>
          <a:xfrm>
            <a:off x="595303" y="5153961"/>
            <a:ext cx="12383277" cy="1478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C00000"/>
                </a:solidFill>
              </a:rPr>
              <a:t>Data Collation and Analysis – </a:t>
            </a:r>
            <a:r>
              <a:rPr lang="en-US">
                <a:solidFill>
                  <a:srgbClr val="C00000"/>
                </a:solidFill>
              </a:rPr>
              <a:t>Discourse Analysis  </a:t>
            </a:r>
            <a:endParaRPr lang="en-US" dirty="0">
              <a:solidFill>
                <a:srgbClr val="C00000"/>
              </a:solidFill>
            </a:endParaRPr>
          </a:p>
        </p:txBody>
      </p:sp>
      <p:pic>
        <p:nvPicPr>
          <p:cNvPr id="5" name="Picture 4" descr="A globe and dollar sign on a scale&#10;&#10;Description automatically generated">
            <a:extLst>
              <a:ext uri="{FF2B5EF4-FFF2-40B4-BE49-F238E27FC236}">
                <a16:creationId xmlns:a16="http://schemas.microsoft.com/office/drawing/2014/main" id="{E7DAE8EC-943A-9C8E-22D9-F57DE2DA9C07}"/>
              </a:ext>
            </a:extLst>
          </p:cNvPr>
          <p:cNvPicPr>
            <a:picLocks noChangeAspect="1"/>
          </p:cNvPicPr>
          <p:nvPr/>
        </p:nvPicPr>
        <p:blipFill>
          <a:blip r:embed="rId3"/>
          <a:stretch>
            <a:fillRect/>
          </a:stretch>
        </p:blipFill>
        <p:spPr>
          <a:xfrm>
            <a:off x="8756868" y="807258"/>
            <a:ext cx="2374900" cy="3683000"/>
          </a:xfrm>
          <a:prstGeom prst="rect">
            <a:avLst/>
          </a:prstGeom>
        </p:spPr>
      </p:pic>
      <p:sp>
        <p:nvSpPr>
          <p:cNvPr id="2" name="TextBox 1">
            <a:extLst>
              <a:ext uri="{FF2B5EF4-FFF2-40B4-BE49-F238E27FC236}">
                <a16:creationId xmlns:a16="http://schemas.microsoft.com/office/drawing/2014/main" id="{0550A178-0C25-2D1B-AE9F-0D01853FC5AC}"/>
              </a:ext>
            </a:extLst>
          </p:cNvPr>
          <p:cNvSpPr txBox="1"/>
          <p:nvPr/>
        </p:nvSpPr>
        <p:spPr>
          <a:xfrm>
            <a:off x="921664" y="851792"/>
            <a:ext cx="7238741" cy="3970318"/>
          </a:xfrm>
          <a:prstGeom prst="rect">
            <a:avLst/>
          </a:prstGeom>
          <a:noFill/>
        </p:spPr>
        <p:txBody>
          <a:bodyPr wrap="square" rtlCol="0">
            <a:spAutoFit/>
          </a:bodyPr>
          <a:lstStyle/>
          <a:p>
            <a:pPr marL="514350" indent="-514350">
              <a:buAutoNum type="arabicPeriod"/>
            </a:pPr>
            <a:r>
              <a:rPr lang="en-CN" sz="2800" dirty="0">
                <a:latin typeface="Helvetica Neue" panose="02000503000000020004" pitchFamily="2" charset="0"/>
                <a:ea typeface="Helvetica Neue" panose="02000503000000020004" pitchFamily="2" charset="0"/>
                <a:cs typeface="Helvetica Neue" panose="02000503000000020004" pitchFamily="2" charset="0"/>
              </a:rPr>
              <a:t>Wonderings</a:t>
            </a:r>
          </a:p>
          <a:p>
            <a:pPr marL="514350" indent="-514350">
              <a:buAutoNum type="arabicPeriod"/>
            </a:pPr>
            <a:r>
              <a:rPr lang="en-CN" sz="2800" dirty="0">
                <a:latin typeface="Helvetica Neue" panose="02000503000000020004" pitchFamily="2" charset="0"/>
                <a:ea typeface="Helvetica Neue" panose="02000503000000020004" pitchFamily="2" charset="0"/>
                <a:cs typeface="Helvetica Neue" panose="02000503000000020004" pitchFamily="2" charset="0"/>
              </a:rPr>
              <a:t>Weekly Updates/Comments</a:t>
            </a:r>
          </a:p>
          <a:p>
            <a:pPr marL="514350" indent="-514350">
              <a:buAutoNum type="arabicPeriod"/>
            </a:pPr>
            <a:r>
              <a:rPr lang="en-CN" sz="2800" dirty="0">
                <a:latin typeface="Helvetica Neue" panose="02000503000000020004" pitchFamily="2" charset="0"/>
                <a:ea typeface="Helvetica Neue" panose="02000503000000020004" pitchFamily="2" charset="0"/>
                <a:cs typeface="Helvetica Neue" panose="02000503000000020004" pitchFamily="2" charset="0"/>
              </a:rPr>
              <a:t>R</a:t>
            </a:r>
            <a:r>
              <a:rPr lang="en-US" sz="2800" dirty="0">
                <a:latin typeface="Helvetica Neue" panose="02000503000000020004" pitchFamily="2" charset="0"/>
                <a:ea typeface="Helvetica Neue" panose="02000503000000020004" pitchFamily="2" charset="0"/>
                <a:cs typeface="Helvetica Neue" panose="02000503000000020004" pitchFamily="2" charset="0"/>
              </a:rPr>
              <a:t>e</a:t>
            </a:r>
            <a:r>
              <a:rPr lang="en-CN" sz="2800" dirty="0">
                <a:latin typeface="Helvetica Neue" panose="02000503000000020004" pitchFamily="2" charset="0"/>
                <a:ea typeface="Helvetica Neue" panose="02000503000000020004" pitchFamily="2" charset="0"/>
                <a:cs typeface="Helvetica Neue" panose="02000503000000020004" pitchFamily="2" charset="0"/>
              </a:rPr>
              <a:t>vision of Unit Plans</a:t>
            </a:r>
          </a:p>
          <a:p>
            <a:pPr marL="514350" indent="-514350">
              <a:buAutoNum type="arabicPeriod"/>
            </a:pPr>
            <a:r>
              <a:rPr lang="en-CN" sz="2800" dirty="0">
                <a:latin typeface="Helvetica Neue" panose="02000503000000020004" pitchFamily="2" charset="0"/>
                <a:ea typeface="Helvetica Neue" panose="02000503000000020004" pitchFamily="2" charset="0"/>
                <a:cs typeface="Helvetica Neue" panose="02000503000000020004" pitchFamily="2" charset="0"/>
              </a:rPr>
              <a:t>Feedback on Unit Plans</a:t>
            </a:r>
          </a:p>
          <a:p>
            <a:pPr marL="514350" indent="-514350">
              <a:buAutoNum type="arabicPeriod"/>
            </a:pPr>
            <a:r>
              <a:rPr lang="en-CN" sz="2800" dirty="0">
                <a:latin typeface="Helvetica Neue" panose="02000503000000020004" pitchFamily="2" charset="0"/>
                <a:ea typeface="Helvetica Neue" panose="02000503000000020004" pitchFamily="2" charset="0"/>
                <a:cs typeface="Helvetica Neue" panose="02000503000000020004" pitchFamily="2" charset="0"/>
              </a:rPr>
              <a:t>Pre and Post-PAR Survey </a:t>
            </a:r>
          </a:p>
          <a:p>
            <a:pPr marL="514350" indent="-514350">
              <a:buAutoNum type="arabicPeriod"/>
            </a:pPr>
            <a:r>
              <a:rPr lang="en-CN" sz="2800" dirty="0">
                <a:latin typeface="Helvetica Neue" panose="02000503000000020004" pitchFamily="2" charset="0"/>
                <a:ea typeface="Helvetica Neue" panose="02000503000000020004" pitchFamily="2" charset="0"/>
                <a:cs typeface="Helvetica Neue" panose="02000503000000020004" pitchFamily="2" charset="0"/>
              </a:rPr>
              <a:t>1 on 1 Interview</a:t>
            </a:r>
          </a:p>
          <a:p>
            <a:endParaRPr lang="en-CN" sz="2800" dirty="0">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buAutoNum type="arabicPeriod"/>
            </a:pPr>
            <a:endParaRPr lang="en-CN" sz="2800" dirty="0">
              <a:latin typeface="Helvetica Neue" panose="02000503000000020004" pitchFamily="2" charset="0"/>
              <a:ea typeface="Helvetica Neue" panose="02000503000000020004" pitchFamily="2" charset="0"/>
              <a:cs typeface="Helvetica Neue" panose="02000503000000020004" pitchFamily="2" charset="0"/>
            </a:endParaRPr>
          </a:p>
          <a:p>
            <a:endParaRPr lang="en-CN" sz="28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483488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itle 4">
            <a:extLst>
              <a:ext uri="{FF2B5EF4-FFF2-40B4-BE49-F238E27FC236}">
                <a16:creationId xmlns:a16="http://schemas.microsoft.com/office/drawing/2014/main" id="{D34D64EF-0851-8425-E936-EC1A34969AA1}"/>
              </a:ext>
            </a:extLst>
          </p:cNvPr>
          <p:cNvSpPr txBox="1">
            <a:spLocks/>
          </p:cNvSpPr>
          <p:nvPr/>
        </p:nvSpPr>
        <p:spPr>
          <a:xfrm>
            <a:off x="595303" y="5153961"/>
            <a:ext cx="12383277" cy="1478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C00000"/>
                </a:solidFill>
              </a:rPr>
              <a:t>Next Week – Unit Plan Presentations! </a:t>
            </a:r>
          </a:p>
        </p:txBody>
      </p:sp>
      <p:pic>
        <p:nvPicPr>
          <p:cNvPr id="5" name="Picture 4" descr="A globe and dollar sign on a scale&#10;&#10;Description automatically generated">
            <a:extLst>
              <a:ext uri="{FF2B5EF4-FFF2-40B4-BE49-F238E27FC236}">
                <a16:creationId xmlns:a16="http://schemas.microsoft.com/office/drawing/2014/main" id="{E7DAE8EC-943A-9C8E-22D9-F57DE2DA9C07}"/>
              </a:ext>
            </a:extLst>
          </p:cNvPr>
          <p:cNvPicPr>
            <a:picLocks noChangeAspect="1"/>
          </p:cNvPicPr>
          <p:nvPr/>
        </p:nvPicPr>
        <p:blipFill>
          <a:blip r:embed="rId3"/>
          <a:stretch>
            <a:fillRect/>
          </a:stretch>
        </p:blipFill>
        <p:spPr>
          <a:xfrm>
            <a:off x="8756868" y="807258"/>
            <a:ext cx="2374900" cy="3683000"/>
          </a:xfrm>
          <a:prstGeom prst="rect">
            <a:avLst/>
          </a:prstGeom>
        </p:spPr>
      </p:pic>
      <p:sp>
        <p:nvSpPr>
          <p:cNvPr id="2" name="TextBox 1">
            <a:extLst>
              <a:ext uri="{FF2B5EF4-FFF2-40B4-BE49-F238E27FC236}">
                <a16:creationId xmlns:a16="http://schemas.microsoft.com/office/drawing/2014/main" id="{0550A178-0C25-2D1B-AE9F-0D01853FC5AC}"/>
              </a:ext>
            </a:extLst>
          </p:cNvPr>
          <p:cNvSpPr txBox="1"/>
          <p:nvPr/>
        </p:nvSpPr>
        <p:spPr>
          <a:xfrm>
            <a:off x="969309" y="705713"/>
            <a:ext cx="7238741" cy="954107"/>
          </a:xfrm>
          <a:prstGeom prst="rect">
            <a:avLst/>
          </a:prstGeom>
          <a:noFill/>
        </p:spPr>
        <p:txBody>
          <a:bodyPr wrap="square" rtlCol="0">
            <a:spAutoFit/>
          </a:bodyPr>
          <a:lstStyle/>
          <a:p>
            <a:endParaRPr lang="en-CN" sz="2800" dirty="0">
              <a:latin typeface="Helvetica Neue" panose="02000503000000020004" pitchFamily="2" charset="0"/>
              <a:ea typeface="Helvetica Neue" panose="02000503000000020004" pitchFamily="2" charset="0"/>
              <a:cs typeface="Helvetica Neue" panose="02000503000000020004" pitchFamily="2" charset="0"/>
            </a:endParaRPr>
          </a:p>
          <a:p>
            <a:endParaRPr lang="en-CN" sz="28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TextBox 5">
            <a:extLst>
              <a:ext uri="{FF2B5EF4-FFF2-40B4-BE49-F238E27FC236}">
                <a16:creationId xmlns:a16="http://schemas.microsoft.com/office/drawing/2014/main" id="{D8B8EC41-31B0-5A84-2C12-86D148EF2F01}"/>
              </a:ext>
            </a:extLst>
          </p:cNvPr>
          <p:cNvSpPr txBox="1"/>
          <p:nvPr/>
        </p:nvSpPr>
        <p:spPr>
          <a:xfrm>
            <a:off x="969307" y="727878"/>
            <a:ext cx="7000979" cy="4154984"/>
          </a:xfrm>
          <a:prstGeom prst="rect">
            <a:avLst/>
          </a:prstGeom>
          <a:noFill/>
        </p:spPr>
        <p:txBody>
          <a:bodyPr wrap="square">
            <a:spAutoFit/>
          </a:bodyPr>
          <a:lstStyle/>
          <a:p>
            <a:r>
              <a:rPr lang="en-CN" sz="2400" dirty="0"/>
              <a:t>Please do the following in preparation for our final session – </a:t>
            </a:r>
          </a:p>
          <a:p>
            <a:endParaRPr lang="en-CN" sz="2400" dirty="0"/>
          </a:p>
          <a:p>
            <a:pPr marL="457200" indent="-457200">
              <a:buAutoNum type="arabicPeriod"/>
            </a:pPr>
            <a:r>
              <a:rPr lang="en-CN" sz="2400" dirty="0"/>
              <a:t>Take the feedback received and put together your unit plan (PPT)</a:t>
            </a:r>
          </a:p>
          <a:p>
            <a:pPr marL="457200" indent="-457200">
              <a:buAutoNum type="arabicPeriod"/>
            </a:pPr>
            <a:r>
              <a:rPr lang="en-CN" sz="2400" dirty="0"/>
              <a:t>You have 10 mins – this includes sharing the lesson &amp; feedback</a:t>
            </a:r>
          </a:p>
          <a:p>
            <a:pPr marL="457200" indent="-457200">
              <a:buFontTx/>
              <a:buAutoNum type="arabicPeriod"/>
            </a:pPr>
            <a:r>
              <a:rPr lang="en-CN" sz="2400" dirty="0"/>
              <a:t>Complete the final reflection </a:t>
            </a:r>
          </a:p>
          <a:p>
            <a:pPr marL="457200" indent="-457200">
              <a:buAutoNum type="arabicPeriod"/>
            </a:pPr>
            <a:r>
              <a:rPr lang="en-CN" sz="2400" dirty="0"/>
              <a:t>Complete the post-PAR survey</a:t>
            </a:r>
          </a:p>
          <a:p>
            <a:pPr marL="457200" indent="-457200">
              <a:buAutoNum type="arabicPeriod"/>
            </a:pPr>
            <a:r>
              <a:rPr lang="en-CN" sz="2400" dirty="0"/>
              <a:t>Set up an appointment for 1 on 1 interview with Cat </a:t>
            </a:r>
          </a:p>
        </p:txBody>
      </p:sp>
    </p:spTree>
    <p:extLst>
      <p:ext uri="{BB962C8B-B14F-4D97-AF65-F5344CB8AC3E}">
        <p14:creationId xmlns:p14="http://schemas.microsoft.com/office/powerpoint/2010/main" val="2703038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3561336C-7434-4546-9A36-CE0DC0DE148D}"/>
              </a:ext>
            </a:extLst>
          </p:cNvPr>
          <p:cNvSpPr txBox="1">
            <a:spLocks/>
          </p:cNvSpPr>
          <p:nvPr/>
        </p:nvSpPr>
        <p:spPr>
          <a:xfrm>
            <a:off x="2509837" y="2180491"/>
            <a:ext cx="7115176" cy="2846388"/>
          </a:xfrm>
          <a:prstGeom prst="rect">
            <a:avLst/>
          </a:prstGeom>
        </p:spPr>
        <p:txBody>
          <a:bodyP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endParaRPr lang="en-US" dirty="0"/>
          </a:p>
        </p:txBody>
      </p:sp>
      <p:sp>
        <p:nvSpPr>
          <p:cNvPr id="6" name="TextBox 5">
            <a:extLst>
              <a:ext uri="{FF2B5EF4-FFF2-40B4-BE49-F238E27FC236}">
                <a16:creationId xmlns:a16="http://schemas.microsoft.com/office/drawing/2014/main" id="{2BD529AB-D051-3677-16F0-DF7374DE1F0A}"/>
              </a:ext>
            </a:extLst>
          </p:cNvPr>
          <p:cNvSpPr txBox="1"/>
          <p:nvPr/>
        </p:nvSpPr>
        <p:spPr>
          <a:xfrm>
            <a:off x="809625" y="5035806"/>
            <a:ext cx="10515600" cy="1270232"/>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000" b="1" dirty="0">
                <a:latin typeface="+mj-lt"/>
                <a:ea typeface="+mj-ea"/>
                <a:cs typeface="+mj-cs"/>
              </a:rPr>
              <a:t>IB Econ Student Exam Response: </a:t>
            </a:r>
            <a:br>
              <a:rPr lang="en-US" sz="3000" b="1" dirty="0">
                <a:latin typeface="+mj-lt"/>
                <a:ea typeface="+mj-ea"/>
                <a:cs typeface="+mj-cs"/>
              </a:rPr>
            </a:br>
            <a:r>
              <a:rPr lang="en-US" sz="3000" b="1" dirty="0">
                <a:latin typeface="+mj-lt"/>
                <a:ea typeface="+mj-ea"/>
                <a:cs typeface="+mj-cs"/>
              </a:rPr>
              <a:t>What thoughts come to mind?</a:t>
            </a:r>
            <a:endParaRPr lang="en-US" sz="3000" b="1" kern="1200" dirty="0">
              <a:solidFill>
                <a:schemeClr val="tx1"/>
              </a:solidFill>
              <a:latin typeface="+mj-lt"/>
              <a:ea typeface="+mj-ea"/>
              <a:cs typeface="+mj-cs"/>
            </a:endParaRPr>
          </a:p>
        </p:txBody>
      </p:sp>
      <p:pic>
        <p:nvPicPr>
          <p:cNvPr id="4" name="Picture 3" descr="A close up of a paper&#10;&#10;Description automatically generated">
            <a:extLst>
              <a:ext uri="{FF2B5EF4-FFF2-40B4-BE49-F238E27FC236}">
                <a16:creationId xmlns:a16="http://schemas.microsoft.com/office/drawing/2014/main" id="{8D3E42DD-E50A-2549-D2C7-4F72BBBCF1CB}"/>
              </a:ext>
            </a:extLst>
          </p:cNvPr>
          <p:cNvPicPr>
            <a:picLocks noChangeAspect="1"/>
          </p:cNvPicPr>
          <p:nvPr/>
        </p:nvPicPr>
        <p:blipFill>
          <a:blip r:embed="rId3"/>
          <a:stretch>
            <a:fillRect/>
          </a:stretch>
        </p:blipFill>
        <p:spPr>
          <a:xfrm>
            <a:off x="2266949" y="595747"/>
            <a:ext cx="7658100" cy="4787900"/>
          </a:xfrm>
          <a:prstGeom prst="rect">
            <a:avLst/>
          </a:prstGeom>
        </p:spPr>
      </p:pic>
      <p:sp>
        <p:nvSpPr>
          <p:cNvPr id="2" name="Rectangle 1">
            <a:extLst>
              <a:ext uri="{FF2B5EF4-FFF2-40B4-BE49-F238E27FC236}">
                <a16:creationId xmlns:a16="http://schemas.microsoft.com/office/drawing/2014/main" id="{2C224A18-B96B-6539-31BD-A0EBDC3C63CD}"/>
              </a:ext>
            </a:extLst>
          </p:cNvPr>
          <p:cNvSpPr/>
          <p:nvPr/>
        </p:nvSpPr>
        <p:spPr>
          <a:xfrm>
            <a:off x="8554719" y="5026879"/>
            <a:ext cx="1370329" cy="3567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pic>
        <p:nvPicPr>
          <p:cNvPr id="7" name="Picture 6" descr="A close up of a paper&#10;&#10;Description automatically generated">
            <a:extLst>
              <a:ext uri="{FF2B5EF4-FFF2-40B4-BE49-F238E27FC236}">
                <a16:creationId xmlns:a16="http://schemas.microsoft.com/office/drawing/2014/main" id="{F10E9782-D2DD-53AE-156A-1A8820A12E4A}"/>
              </a:ext>
            </a:extLst>
          </p:cNvPr>
          <p:cNvPicPr>
            <a:picLocks noChangeAspect="1"/>
          </p:cNvPicPr>
          <p:nvPr/>
        </p:nvPicPr>
        <p:blipFill>
          <a:blip r:embed="rId4"/>
          <a:stretch>
            <a:fillRect/>
          </a:stretch>
        </p:blipFill>
        <p:spPr>
          <a:xfrm>
            <a:off x="955040" y="3692377"/>
            <a:ext cx="6441440" cy="1181404"/>
          </a:xfrm>
          <a:prstGeom prst="rect">
            <a:avLst/>
          </a:prstGeom>
        </p:spPr>
      </p:pic>
      <p:pic>
        <p:nvPicPr>
          <p:cNvPr id="9" name="Picture 8" descr="A close-up of a note&#10;&#10;Description automatically generated">
            <a:extLst>
              <a:ext uri="{FF2B5EF4-FFF2-40B4-BE49-F238E27FC236}">
                <a16:creationId xmlns:a16="http://schemas.microsoft.com/office/drawing/2014/main" id="{15CCC6F9-1666-52EB-79D1-4397D149FA94}"/>
              </a:ext>
            </a:extLst>
          </p:cNvPr>
          <p:cNvPicPr>
            <a:picLocks noChangeAspect="1"/>
          </p:cNvPicPr>
          <p:nvPr/>
        </p:nvPicPr>
        <p:blipFill>
          <a:blip r:embed="rId5"/>
          <a:stretch>
            <a:fillRect/>
          </a:stretch>
        </p:blipFill>
        <p:spPr>
          <a:xfrm>
            <a:off x="4625774" y="828691"/>
            <a:ext cx="6441440" cy="2801768"/>
          </a:xfrm>
          <a:prstGeom prst="rect">
            <a:avLst/>
          </a:prstGeom>
        </p:spPr>
      </p:pic>
    </p:spTree>
    <p:extLst>
      <p:ext uri="{BB962C8B-B14F-4D97-AF65-F5344CB8AC3E}">
        <p14:creationId xmlns:p14="http://schemas.microsoft.com/office/powerpoint/2010/main" val="41298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3561336C-7434-4546-9A36-CE0DC0DE148D}"/>
              </a:ext>
            </a:extLst>
          </p:cNvPr>
          <p:cNvSpPr txBox="1">
            <a:spLocks/>
          </p:cNvSpPr>
          <p:nvPr/>
        </p:nvSpPr>
        <p:spPr>
          <a:xfrm>
            <a:off x="2509837" y="2180491"/>
            <a:ext cx="7115176" cy="2846388"/>
          </a:xfrm>
          <a:prstGeom prst="rect">
            <a:avLst/>
          </a:prstGeom>
        </p:spPr>
        <p:txBody>
          <a:bodyP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endParaRPr lang="en-US" dirty="0"/>
          </a:p>
        </p:txBody>
      </p:sp>
      <p:sp>
        <p:nvSpPr>
          <p:cNvPr id="17" name="TextBox 16">
            <a:extLst>
              <a:ext uri="{FF2B5EF4-FFF2-40B4-BE49-F238E27FC236}">
                <a16:creationId xmlns:a16="http://schemas.microsoft.com/office/drawing/2014/main" id="{FAA42467-0488-E087-8363-C30B1348EC47}"/>
              </a:ext>
            </a:extLst>
          </p:cNvPr>
          <p:cNvSpPr txBox="1"/>
          <p:nvPr/>
        </p:nvSpPr>
        <p:spPr>
          <a:xfrm>
            <a:off x="790035" y="648333"/>
            <a:ext cx="7570278" cy="584775"/>
          </a:xfrm>
          <a:prstGeom prst="rect">
            <a:avLst/>
          </a:prstGeom>
          <a:noFill/>
        </p:spPr>
        <p:txBody>
          <a:bodyPr wrap="none" rtlCol="0">
            <a:spAutoFit/>
          </a:bodyPr>
          <a:lstStyle/>
          <a:p>
            <a:r>
              <a:rPr lang="en-US" sz="3200" dirty="0"/>
              <a:t>Let’s Play “Spot the Error” with our CEL lens </a:t>
            </a:r>
            <a:endParaRPr lang="en-CN" sz="3200" dirty="0"/>
          </a:p>
        </p:txBody>
      </p:sp>
      <p:pic>
        <p:nvPicPr>
          <p:cNvPr id="2" name="Picture 1" descr="A poster of people laughing&#10;&#10;Description automatically generated">
            <a:extLst>
              <a:ext uri="{FF2B5EF4-FFF2-40B4-BE49-F238E27FC236}">
                <a16:creationId xmlns:a16="http://schemas.microsoft.com/office/drawing/2014/main" id="{2BDFE204-EC8D-C6A9-7DFD-C8AC6764442E}"/>
              </a:ext>
            </a:extLst>
          </p:cNvPr>
          <p:cNvPicPr>
            <a:picLocks noChangeAspect="1"/>
          </p:cNvPicPr>
          <p:nvPr/>
        </p:nvPicPr>
        <p:blipFill rotWithShape="1">
          <a:blip r:embed="rId3"/>
          <a:srcRect l="6883" t="9782" r="10820" b="-77"/>
          <a:stretch/>
        </p:blipFill>
        <p:spPr>
          <a:xfrm rot="181836">
            <a:off x="8465189" y="802644"/>
            <a:ext cx="2761872" cy="4040408"/>
          </a:xfrm>
          <a:prstGeom prst="rect">
            <a:avLst/>
          </a:prstGeom>
        </p:spPr>
      </p:pic>
      <p:pic>
        <p:nvPicPr>
          <p:cNvPr id="7" name="Picture 6" descr="A screenshot of a web page&#10;&#10;Description automatically generated">
            <a:extLst>
              <a:ext uri="{FF2B5EF4-FFF2-40B4-BE49-F238E27FC236}">
                <a16:creationId xmlns:a16="http://schemas.microsoft.com/office/drawing/2014/main" id="{BEF49220-23EC-507F-5326-4BAE01147074}"/>
              </a:ext>
            </a:extLst>
          </p:cNvPr>
          <p:cNvPicPr>
            <a:picLocks noChangeAspect="1"/>
          </p:cNvPicPr>
          <p:nvPr/>
        </p:nvPicPr>
        <p:blipFill>
          <a:blip r:embed="rId4"/>
          <a:stretch>
            <a:fillRect/>
          </a:stretch>
        </p:blipFill>
        <p:spPr>
          <a:xfrm>
            <a:off x="2005793" y="1687489"/>
            <a:ext cx="5278301" cy="3151663"/>
          </a:xfrm>
          <a:prstGeom prst="rect">
            <a:avLst/>
          </a:prstGeom>
        </p:spPr>
      </p:pic>
      <p:sp>
        <p:nvSpPr>
          <p:cNvPr id="6" name="TextBox 5">
            <a:extLst>
              <a:ext uri="{FF2B5EF4-FFF2-40B4-BE49-F238E27FC236}">
                <a16:creationId xmlns:a16="http://schemas.microsoft.com/office/drawing/2014/main" id="{CC4E4980-FC1E-448D-2860-70F421104CD8}"/>
              </a:ext>
            </a:extLst>
          </p:cNvPr>
          <p:cNvSpPr txBox="1"/>
          <p:nvPr/>
        </p:nvSpPr>
        <p:spPr>
          <a:xfrm>
            <a:off x="596464" y="5426158"/>
            <a:ext cx="11557459" cy="830997"/>
          </a:xfrm>
          <a:prstGeom prst="rect">
            <a:avLst/>
          </a:prstGeom>
          <a:noFill/>
        </p:spPr>
        <p:txBody>
          <a:bodyPr wrap="none" rtlCol="0">
            <a:spAutoFit/>
          </a:bodyPr>
          <a:lstStyle/>
          <a:p>
            <a:r>
              <a:rPr lang="en-CN" sz="2400" dirty="0"/>
              <a:t>You will be shown an image, jot down as many ideas as you can on what you have learned </a:t>
            </a:r>
          </a:p>
          <a:p>
            <a:r>
              <a:rPr lang="en-CN" sz="2400" dirty="0"/>
              <a:t>these weeks that are applicable to this image. Person with most (and justifiable) ideas win! </a:t>
            </a:r>
          </a:p>
        </p:txBody>
      </p:sp>
      <p:sp>
        <p:nvSpPr>
          <p:cNvPr id="4" name="TextBox 3">
            <a:extLst>
              <a:ext uri="{FF2B5EF4-FFF2-40B4-BE49-F238E27FC236}">
                <a16:creationId xmlns:a16="http://schemas.microsoft.com/office/drawing/2014/main" id="{50487D3B-64B3-7CC3-661E-32EBDDED37FF}"/>
              </a:ext>
            </a:extLst>
          </p:cNvPr>
          <p:cNvSpPr txBox="1"/>
          <p:nvPr/>
        </p:nvSpPr>
        <p:spPr>
          <a:xfrm>
            <a:off x="860063" y="1268098"/>
            <a:ext cx="2118272" cy="369332"/>
          </a:xfrm>
          <a:prstGeom prst="rect">
            <a:avLst/>
          </a:prstGeom>
          <a:noFill/>
        </p:spPr>
        <p:txBody>
          <a:bodyPr wrap="none" rtlCol="0">
            <a:spAutoFit/>
          </a:bodyPr>
          <a:lstStyle/>
          <a:p>
            <a:r>
              <a:rPr lang="en-CN" dirty="0"/>
              <a:t>You have 30 seconds</a:t>
            </a:r>
          </a:p>
        </p:txBody>
      </p:sp>
      <p:pic>
        <p:nvPicPr>
          <p:cNvPr id="8" name="Picture 7" descr="A screenshot of a web page&#10;&#10;Description automatically generated">
            <a:extLst>
              <a:ext uri="{FF2B5EF4-FFF2-40B4-BE49-F238E27FC236}">
                <a16:creationId xmlns:a16="http://schemas.microsoft.com/office/drawing/2014/main" id="{1FE0E304-A088-8D85-CB37-E671F5E93B84}"/>
              </a:ext>
            </a:extLst>
          </p:cNvPr>
          <p:cNvPicPr>
            <a:picLocks noChangeAspect="1"/>
          </p:cNvPicPr>
          <p:nvPr/>
        </p:nvPicPr>
        <p:blipFill>
          <a:blip r:embed="rId5"/>
          <a:stretch>
            <a:fillRect/>
          </a:stretch>
        </p:blipFill>
        <p:spPr>
          <a:xfrm>
            <a:off x="2005793" y="1669744"/>
            <a:ext cx="5278301" cy="3187152"/>
          </a:xfrm>
          <a:prstGeom prst="rect">
            <a:avLst/>
          </a:prstGeom>
        </p:spPr>
      </p:pic>
    </p:spTree>
    <p:extLst>
      <p:ext uri="{BB962C8B-B14F-4D97-AF65-F5344CB8AC3E}">
        <p14:creationId xmlns:p14="http://schemas.microsoft.com/office/powerpoint/2010/main" val="96312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xit" presetSubtype="10" fill="hold" nodeType="clickEffect">
                                  <p:stCondLst>
                                    <p:cond delay="0"/>
                                  </p:stCondLst>
                                  <p:childTnLst>
                                    <p:animEffect transition="out" filter="blinds(horizontal)">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3561336C-7434-4546-9A36-CE0DC0DE148D}"/>
              </a:ext>
            </a:extLst>
          </p:cNvPr>
          <p:cNvSpPr txBox="1">
            <a:spLocks/>
          </p:cNvSpPr>
          <p:nvPr/>
        </p:nvSpPr>
        <p:spPr>
          <a:xfrm>
            <a:off x="2509837" y="2180491"/>
            <a:ext cx="7115176" cy="2846388"/>
          </a:xfrm>
          <a:prstGeom prst="rect">
            <a:avLst/>
          </a:prstGeom>
        </p:spPr>
        <p:txBody>
          <a:bodyP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endParaRPr lang="en-US" dirty="0"/>
          </a:p>
        </p:txBody>
      </p:sp>
      <p:sp>
        <p:nvSpPr>
          <p:cNvPr id="17" name="TextBox 16">
            <a:extLst>
              <a:ext uri="{FF2B5EF4-FFF2-40B4-BE49-F238E27FC236}">
                <a16:creationId xmlns:a16="http://schemas.microsoft.com/office/drawing/2014/main" id="{FAA42467-0488-E087-8363-C30B1348EC47}"/>
              </a:ext>
            </a:extLst>
          </p:cNvPr>
          <p:cNvSpPr txBox="1"/>
          <p:nvPr/>
        </p:nvSpPr>
        <p:spPr>
          <a:xfrm>
            <a:off x="596464" y="5666330"/>
            <a:ext cx="8228599" cy="584775"/>
          </a:xfrm>
          <a:prstGeom prst="rect">
            <a:avLst/>
          </a:prstGeom>
          <a:noFill/>
        </p:spPr>
        <p:txBody>
          <a:bodyPr wrap="none" rtlCol="0">
            <a:spAutoFit/>
          </a:bodyPr>
          <a:lstStyle/>
          <a:p>
            <a:r>
              <a:rPr lang="en-US" sz="3200" dirty="0"/>
              <a:t>What is the message? What CEL can be applied?</a:t>
            </a:r>
            <a:endParaRPr lang="en-CN" sz="3200" dirty="0"/>
          </a:p>
        </p:txBody>
      </p:sp>
      <p:pic>
        <p:nvPicPr>
          <p:cNvPr id="7" name="Asia's richest man leads this bottled water company">
            <a:hlinkClick r:id="" action="ppaction://media"/>
            <a:extLst>
              <a:ext uri="{FF2B5EF4-FFF2-40B4-BE49-F238E27FC236}">
                <a16:creationId xmlns:a16="http://schemas.microsoft.com/office/drawing/2014/main" id="{615AA19C-A07F-9BC8-E489-48F6A537D3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38387" y="636534"/>
            <a:ext cx="7889240" cy="4437698"/>
          </a:xfrm>
          <a:prstGeom prst="rect">
            <a:avLst/>
          </a:prstGeom>
        </p:spPr>
      </p:pic>
    </p:spTree>
    <p:extLst>
      <p:ext uri="{BB962C8B-B14F-4D97-AF65-F5344CB8AC3E}">
        <p14:creationId xmlns:p14="http://schemas.microsoft.com/office/powerpoint/2010/main" val="80399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0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3561336C-7434-4546-9A36-CE0DC0DE148D}"/>
              </a:ext>
            </a:extLst>
          </p:cNvPr>
          <p:cNvSpPr txBox="1">
            <a:spLocks/>
          </p:cNvSpPr>
          <p:nvPr/>
        </p:nvSpPr>
        <p:spPr>
          <a:xfrm>
            <a:off x="2509837" y="2180491"/>
            <a:ext cx="7115176" cy="2846388"/>
          </a:xfrm>
          <a:prstGeom prst="rect">
            <a:avLst/>
          </a:prstGeom>
        </p:spPr>
        <p:txBody>
          <a:bodyP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endParaRPr lang="en-US" dirty="0"/>
          </a:p>
        </p:txBody>
      </p:sp>
      <p:sp>
        <p:nvSpPr>
          <p:cNvPr id="6" name="TextBox 5">
            <a:extLst>
              <a:ext uri="{FF2B5EF4-FFF2-40B4-BE49-F238E27FC236}">
                <a16:creationId xmlns:a16="http://schemas.microsoft.com/office/drawing/2014/main" id="{2BD529AB-D051-3677-16F0-DF7374DE1F0A}"/>
              </a:ext>
            </a:extLst>
          </p:cNvPr>
          <p:cNvSpPr txBox="1"/>
          <p:nvPr/>
        </p:nvSpPr>
        <p:spPr>
          <a:xfrm>
            <a:off x="799050" y="4933514"/>
            <a:ext cx="10515600" cy="1270232"/>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4400" b="1" dirty="0">
                <a:latin typeface="+mj-lt"/>
                <a:ea typeface="+mj-ea"/>
                <a:cs typeface="+mj-cs"/>
              </a:rPr>
              <a:t>How is Neoliberalism an Iron Cage?</a:t>
            </a:r>
            <a:endParaRPr lang="en-US" sz="4400" b="1" kern="1200" dirty="0">
              <a:solidFill>
                <a:schemeClr val="tx1"/>
              </a:solidFill>
              <a:latin typeface="+mj-lt"/>
              <a:ea typeface="+mj-ea"/>
              <a:cs typeface="+mj-cs"/>
            </a:endParaRPr>
          </a:p>
        </p:txBody>
      </p:sp>
      <p:pic>
        <p:nvPicPr>
          <p:cNvPr id="7" name="Picture 2">
            <a:extLst>
              <a:ext uri="{FF2B5EF4-FFF2-40B4-BE49-F238E27FC236}">
                <a16:creationId xmlns:a16="http://schemas.microsoft.com/office/drawing/2014/main" id="{1907EFB2-BC9F-0983-C508-37DAC43E08C6}"/>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t="23666" b="20084"/>
          <a:stretch/>
        </p:blipFill>
        <p:spPr bwMode="auto">
          <a:xfrm>
            <a:off x="2023109" y="552224"/>
            <a:ext cx="8232771" cy="4630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516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descr="A diagram of a cage with people inside&#10;&#10;Description automatically generated">
            <a:extLst>
              <a:ext uri="{FF2B5EF4-FFF2-40B4-BE49-F238E27FC236}">
                <a16:creationId xmlns:a16="http://schemas.microsoft.com/office/drawing/2014/main" id="{A2133A1A-3C07-C3C4-4C02-A75D3A58922F}"/>
              </a:ext>
            </a:extLst>
          </p:cNvPr>
          <p:cNvPicPr>
            <a:picLocks noChangeAspect="1"/>
          </p:cNvPicPr>
          <p:nvPr/>
        </p:nvPicPr>
        <p:blipFill rotWithShape="1">
          <a:blip r:embed="rId3"/>
          <a:srcRect l="1" r="-1961" b="15356"/>
          <a:stretch/>
        </p:blipFill>
        <p:spPr>
          <a:xfrm>
            <a:off x="1424940" y="561450"/>
            <a:ext cx="9033510" cy="5744588"/>
          </a:xfrm>
          <a:prstGeom prst="rect">
            <a:avLst/>
          </a:prstGeom>
          <a:solidFill>
            <a:schemeClr val="bg1"/>
          </a:solidFill>
        </p:spPr>
      </p:pic>
    </p:spTree>
    <p:extLst>
      <p:ext uri="{BB962C8B-B14F-4D97-AF65-F5344CB8AC3E}">
        <p14:creationId xmlns:p14="http://schemas.microsoft.com/office/powerpoint/2010/main" val="3879640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B9A659C-9C90-054E-58A7-052D5BE57A0E}"/>
              </a:ext>
            </a:extLst>
          </p:cNvPr>
          <p:cNvSpPr txBox="1"/>
          <p:nvPr/>
        </p:nvSpPr>
        <p:spPr>
          <a:xfrm>
            <a:off x="328868" y="1576423"/>
            <a:ext cx="4873069" cy="6375220"/>
          </a:xfrm>
          <a:prstGeom prst="rect">
            <a:avLst/>
          </a:prstGeom>
        </p:spPr>
        <p:txBody>
          <a:bodyPr vert="horz" lIns="91440" tIns="45720" rIns="91440" bIns="45720" rtlCol="0">
            <a:normAutofit/>
          </a:bodyPr>
          <a:lstStyle/>
          <a:p>
            <a:pPr defTabSz="914400">
              <a:lnSpc>
                <a:spcPct val="90000"/>
              </a:lnSpc>
              <a:spcBef>
                <a:spcPct val="0"/>
              </a:spcBef>
              <a:spcAft>
                <a:spcPts val="600"/>
              </a:spcAft>
            </a:pPr>
            <a:r>
              <a:rPr lang="en-US" sz="2400" dirty="0"/>
              <a:t>How are we trapped in this iron cage? </a:t>
            </a:r>
          </a:p>
          <a:p>
            <a:pPr defTabSz="914400">
              <a:lnSpc>
                <a:spcPct val="90000"/>
              </a:lnSpc>
              <a:spcBef>
                <a:spcPct val="0"/>
              </a:spcBef>
              <a:spcAft>
                <a:spcPts val="600"/>
              </a:spcAft>
            </a:pPr>
            <a:endParaRPr lang="en-US" sz="800" dirty="0"/>
          </a:p>
          <a:p>
            <a:pPr defTabSz="914400">
              <a:lnSpc>
                <a:spcPct val="90000"/>
              </a:lnSpc>
              <a:spcBef>
                <a:spcPct val="0"/>
              </a:spcBef>
              <a:spcAft>
                <a:spcPts val="600"/>
              </a:spcAft>
            </a:pPr>
            <a:r>
              <a:rPr lang="en-US" sz="2400" dirty="0"/>
              <a:t>How do we perpetuate the iron cage? </a:t>
            </a:r>
          </a:p>
          <a:p>
            <a:pPr defTabSz="914400">
              <a:lnSpc>
                <a:spcPct val="90000"/>
              </a:lnSpc>
              <a:spcBef>
                <a:spcPct val="0"/>
              </a:spcBef>
              <a:spcAft>
                <a:spcPts val="600"/>
              </a:spcAft>
            </a:pPr>
            <a:endParaRPr lang="en-US" sz="800" dirty="0"/>
          </a:p>
          <a:p>
            <a:pPr defTabSz="914400">
              <a:lnSpc>
                <a:spcPct val="90000"/>
              </a:lnSpc>
              <a:spcBef>
                <a:spcPct val="0"/>
              </a:spcBef>
              <a:spcAft>
                <a:spcPts val="600"/>
              </a:spcAft>
            </a:pPr>
            <a:r>
              <a:rPr lang="en-US" sz="2400" dirty="0"/>
              <a:t>What is the relationship between the iron cage and socially sanctioned ignorance?</a:t>
            </a:r>
          </a:p>
          <a:p>
            <a:pPr defTabSz="914400">
              <a:lnSpc>
                <a:spcPct val="90000"/>
              </a:lnSpc>
              <a:spcBef>
                <a:spcPct val="0"/>
              </a:spcBef>
              <a:spcAft>
                <a:spcPts val="600"/>
              </a:spcAft>
            </a:pPr>
            <a:endParaRPr lang="en-US" sz="800" dirty="0"/>
          </a:p>
          <a:p>
            <a:pPr defTabSz="914400">
              <a:lnSpc>
                <a:spcPct val="90000"/>
              </a:lnSpc>
              <a:spcBef>
                <a:spcPct val="0"/>
              </a:spcBef>
              <a:spcAft>
                <a:spcPts val="600"/>
              </a:spcAft>
            </a:pPr>
            <a:r>
              <a:rPr lang="en-US" sz="2400" dirty="0"/>
              <a:t>Why is good critical thinking not adequate in dismantling the iron cage?</a:t>
            </a:r>
          </a:p>
          <a:p>
            <a:pPr defTabSz="914400">
              <a:lnSpc>
                <a:spcPct val="90000"/>
              </a:lnSpc>
              <a:spcBef>
                <a:spcPct val="0"/>
              </a:spcBef>
              <a:spcAft>
                <a:spcPts val="600"/>
              </a:spcAft>
            </a:pPr>
            <a:endParaRPr lang="en-US" sz="800" dirty="0"/>
          </a:p>
          <a:p>
            <a:pPr defTabSz="914400">
              <a:lnSpc>
                <a:spcPct val="90000"/>
              </a:lnSpc>
              <a:spcBef>
                <a:spcPct val="0"/>
              </a:spcBef>
              <a:spcAft>
                <a:spcPts val="600"/>
              </a:spcAft>
            </a:pPr>
            <a:r>
              <a:rPr lang="en-US" sz="2400" dirty="0"/>
              <a:t>What is the relationship between CEL and Critical GCE?</a:t>
            </a:r>
          </a:p>
        </p:txBody>
      </p:sp>
      <p:pic>
        <p:nvPicPr>
          <p:cNvPr id="18" name="Picture 17" descr="Chicken wire close-up">
            <a:extLst>
              <a:ext uri="{FF2B5EF4-FFF2-40B4-BE49-F238E27FC236}">
                <a16:creationId xmlns:a16="http://schemas.microsoft.com/office/drawing/2014/main" id="{4DC621DA-0AD4-58B2-52E3-C4A155852773}"/>
              </a:ext>
            </a:extLst>
          </p:cNvPr>
          <p:cNvPicPr>
            <a:picLocks noChangeAspect="1"/>
          </p:cNvPicPr>
          <p:nvPr/>
        </p:nvPicPr>
        <p:blipFill rotWithShape="1">
          <a:blip r:embed="rId3"/>
          <a:srcRect l="8710" r="2433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Subtitle 2">
            <a:extLst>
              <a:ext uri="{FF2B5EF4-FFF2-40B4-BE49-F238E27FC236}">
                <a16:creationId xmlns:a16="http://schemas.microsoft.com/office/drawing/2014/main" id="{3561336C-7434-4546-9A36-CE0DC0DE148D}"/>
              </a:ext>
            </a:extLst>
          </p:cNvPr>
          <p:cNvSpPr txBox="1">
            <a:spLocks/>
          </p:cNvSpPr>
          <p:nvPr/>
        </p:nvSpPr>
        <p:spPr>
          <a:xfrm>
            <a:off x="2509837" y="2180491"/>
            <a:ext cx="7115176" cy="2846388"/>
          </a:xfrm>
          <a:prstGeom prst="rect">
            <a:avLst/>
          </a:prstGeom>
        </p:spPr>
        <p:txBody>
          <a:bodyP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endParaRPr lang="en-US" dirty="0"/>
          </a:p>
        </p:txBody>
      </p:sp>
      <p:sp>
        <p:nvSpPr>
          <p:cNvPr id="2" name="TextBox 1">
            <a:extLst>
              <a:ext uri="{FF2B5EF4-FFF2-40B4-BE49-F238E27FC236}">
                <a16:creationId xmlns:a16="http://schemas.microsoft.com/office/drawing/2014/main" id="{DD0E4FC0-1EE6-305E-48E9-814EFCDA4794}"/>
              </a:ext>
            </a:extLst>
          </p:cNvPr>
          <p:cNvSpPr txBox="1"/>
          <p:nvPr/>
        </p:nvSpPr>
        <p:spPr>
          <a:xfrm>
            <a:off x="328868" y="241316"/>
            <a:ext cx="4653966" cy="954107"/>
          </a:xfrm>
          <a:prstGeom prst="rect">
            <a:avLst/>
          </a:prstGeom>
          <a:noFill/>
        </p:spPr>
        <p:txBody>
          <a:bodyPr wrap="none" rtlCol="0">
            <a:spAutoFit/>
          </a:bodyPr>
          <a:lstStyle/>
          <a:p>
            <a:r>
              <a:rPr lang="en-CN" sz="2800" dirty="0">
                <a:solidFill>
                  <a:srgbClr val="FFC000"/>
                </a:solidFill>
              </a:rPr>
              <a:t>How Would you Mindmap the </a:t>
            </a:r>
          </a:p>
          <a:p>
            <a:r>
              <a:rPr lang="en-CN" sz="2800" dirty="0">
                <a:solidFill>
                  <a:srgbClr val="FFC000"/>
                </a:solidFill>
              </a:rPr>
              <a:t>Connections?</a:t>
            </a:r>
          </a:p>
        </p:txBody>
      </p:sp>
    </p:spTree>
    <p:extLst>
      <p:ext uri="{BB962C8B-B14F-4D97-AF65-F5344CB8AC3E}">
        <p14:creationId xmlns:p14="http://schemas.microsoft.com/office/powerpoint/2010/main" val="3566949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742E43-07D6-4D82-AA39-366F12CC1B87}"/>
              </a:ext>
            </a:extLst>
          </p:cNvPr>
          <p:cNvSpPr>
            <a:spLocks noGrp="1"/>
          </p:cNvSpPr>
          <p:nvPr>
            <p:ph type="title"/>
          </p:nvPr>
        </p:nvSpPr>
        <p:spPr>
          <a:xfrm>
            <a:off x="841827" y="1493209"/>
            <a:ext cx="10753709" cy="3677302"/>
          </a:xfrm>
        </p:spPr>
        <p:txBody>
          <a:bodyPr vert="horz" lIns="91440" tIns="45720" rIns="91440" bIns="45720" rtlCol="0" anchor="ctr">
            <a:noAutofit/>
          </a:bodyPr>
          <a:lstStyle/>
          <a:p>
            <a:br>
              <a:rPr lang="en-US" altLang="zh-CN" sz="3100" kern="1200" dirty="0">
                <a:solidFill>
                  <a:schemeClr val="tx1"/>
                </a:solidFill>
              </a:rPr>
            </a:br>
            <a:r>
              <a:rPr lang="en-US" altLang="zh-CN" sz="3100" dirty="0"/>
              <a:t>a. Investigate the definition</a:t>
            </a:r>
            <a:br>
              <a:rPr lang="en-US" altLang="zh-CN" sz="3100" dirty="0"/>
            </a:br>
            <a:r>
              <a:rPr lang="en-US" altLang="zh-CN" sz="3100" dirty="0"/>
              <a:t>b. Question assumptions that lie behind economic model </a:t>
            </a:r>
            <a:br>
              <a:rPr lang="en-US" altLang="zh-CN" sz="3100" dirty="0"/>
            </a:br>
            <a:r>
              <a:rPr lang="en-US" altLang="zh-CN" sz="3100" dirty="0"/>
              <a:t>c. Ask what problem is being solved </a:t>
            </a:r>
            <a:br>
              <a:rPr lang="en-US" altLang="zh-CN" sz="3100" dirty="0"/>
            </a:br>
            <a:r>
              <a:rPr lang="en-US" altLang="zh-CN" sz="3100" dirty="0"/>
              <a:t>d. Consider what unintended consequences can arise</a:t>
            </a:r>
            <a:br>
              <a:rPr lang="en-US" altLang="zh-CN" sz="3100" dirty="0"/>
            </a:br>
            <a:r>
              <a:rPr lang="en-US" altLang="zh-CN" sz="3100" dirty="0"/>
              <a:t>e. Examine if there a “silver bullet” (uncomplicated solution) or composite approach</a:t>
            </a:r>
            <a:br>
              <a:rPr lang="en-US" altLang="zh-CN" sz="3100" dirty="0"/>
            </a:br>
            <a:r>
              <a:rPr lang="en-US" altLang="zh-CN" sz="3100" dirty="0"/>
              <a:t>f. Interrogate if the economic policy is truly ”positive” or value-free </a:t>
            </a:r>
            <a:br>
              <a:rPr lang="en-US" altLang="zh-CN" sz="3100" dirty="0"/>
            </a:br>
            <a:r>
              <a:rPr lang="en-US" altLang="zh-CN" sz="3100" dirty="0"/>
              <a:t>g. Scrutinize for internal incoherence</a:t>
            </a:r>
            <a:br>
              <a:rPr lang="en-US" altLang="zh-CN" sz="3100" dirty="0"/>
            </a:br>
            <a:r>
              <a:rPr lang="en-US" altLang="zh-CN" sz="3100" dirty="0"/>
              <a:t>h. Refute economic theories that are no longer relevant to  changed contexts…adopt new ones that are more appropriate</a:t>
            </a:r>
            <a:br>
              <a:rPr lang="en-US" altLang="zh-CN" sz="3100" dirty="0"/>
            </a:br>
            <a:br>
              <a:rPr lang="en-US" altLang="zh-CN" sz="3200" dirty="0"/>
            </a:br>
            <a:br>
              <a:rPr lang="en-US" altLang="zh-CN" sz="3200" dirty="0"/>
            </a:br>
            <a:endParaRPr lang="en-US" altLang="zh-CN" sz="3200" kern="1200" dirty="0">
              <a:solidFill>
                <a:srgbClr val="FF0000"/>
              </a:solidFill>
            </a:endParaRPr>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09E2881-8839-CEAA-11E6-33CBFE95EF95}"/>
              </a:ext>
            </a:extLst>
          </p:cNvPr>
          <p:cNvSpPr txBox="1"/>
          <p:nvPr/>
        </p:nvSpPr>
        <p:spPr>
          <a:xfrm>
            <a:off x="596464" y="5421165"/>
            <a:ext cx="3578224" cy="861774"/>
          </a:xfrm>
          <a:prstGeom prst="rect">
            <a:avLst/>
          </a:prstGeom>
          <a:noFill/>
        </p:spPr>
        <p:txBody>
          <a:bodyPr wrap="none" rtlCol="0">
            <a:spAutoFit/>
          </a:bodyPr>
          <a:lstStyle/>
          <a:p>
            <a:r>
              <a:rPr lang="en-US" altLang="zh-CN" sz="5000" dirty="0">
                <a:solidFill>
                  <a:srgbClr val="C00000"/>
                </a:solidFill>
                <a:latin typeface="Calibri Light" panose="020F0302020204030204"/>
                <a:ea typeface="等线 Light" panose="02010600030101010101" pitchFamily="2" charset="-122"/>
                <a:cs typeface="+mj-cs"/>
              </a:rPr>
              <a:t>CEL Means…</a:t>
            </a:r>
            <a:r>
              <a:rPr kumimoji="0" lang="en-US" altLang="zh-CN" sz="5000" b="0" i="0" u="none" strike="noStrike" kern="1200" cap="none" spc="0" normalizeH="0" baseline="0" noProof="0" dirty="0">
                <a:ln>
                  <a:noFill/>
                </a:ln>
                <a:solidFill>
                  <a:srgbClr val="C00000"/>
                </a:solidFill>
                <a:effectLst/>
                <a:uLnTx/>
                <a:uFillTx/>
                <a:latin typeface="Calibri Light" panose="020F0302020204030204"/>
                <a:ea typeface="等线 Light" panose="02010600030101010101" pitchFamily="2" charset="-122"/>
                <a:cs typeface="+mj-cs"/>
              </a:rPr>
              <a:t> </a:t>
            </a:r>
            <a:endParaRPr lang="en-CN" dirty="0">
              <a:solidFill>
                <a:srgbClr val="C00000"/>
              </a:solidFill>
            </a:endParaRPr>
          </a:p>
        </p:txBody>
      </p:sp>
    </p:spTree>
    <p:extLst>
      <p:ext uri="{BB962C8B-B14F-4D97-AF65-F5344CB8AC3E}">
        <p14:creationId xmlns:p14="http://schemas.microsoft.com/office/powerpoint/2010/main" val="33333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hicken wire close-up">
            <a:extLst>
              <a:ext uri="{FF2B5EF4-FFF2-40B4-BE49-F238E27FC236}">
                <a16:creationId xmlns:a16="http://schemas.microsoft.com/office/drawing/2014/main" id="{B631065E-143F-C44E-53BF-9F854AF025A7}"/>
              </a:ext>
            </a:extLst>
          </p:cNvPr>
          <p:cNvPicPr>
            <a:picLocks noChangeAspect="1"/>
          </p:cNvPicPr>
          <p:nvPr/>
        </p:nvPicPr>
        <p:blipFill rotWithShape="1">
          <a:blip r:embed="rId3">
            <a:alphaModFix amt="50000"/>
          </a:blip>
          <a:srcRect t="7865" b="7865"/>
          <a:stretch/>
        </p:blipFill>
        <p:spPr>
          <a:xfrm>
            <a:off x="20" y="1"/>
            <a:ext cx="12191980" cy="6857999"/>
          </a:xfrm>
          <a:prstGeom prst="rect">
            <a:avLst/>
          </a:prstGeom>
        </p:spPr>
      </p:pic>
      <p:sp>
        <p:nvSpPr>
          <p:cNvPr id="17" name="TextBox 16">
            <a:extLst>
              <a:ext uri="{FF2B5EF4-FFF2-40B4-BE49-F238E27FC236}">
                <a16:creationId xmlns:a16="http://schemas.microsoft.com/office/drawing/2014/main" id="{FAA42467-0488-E087-8363-C30B1348EC47}"/>
              </a:ext>
            </a:extLst>
          </p:cNvPr>
          <p:cNvSpPr txBox="1"/>
          <p:nvPr/>
        </p:nvSpPr>
        <p:spPr>
          <a:xfrm>
            <a:off x="882468" y="730232"/>
            <a:ext cx="5541192" cy="2900518"/>
          </a:xfrm>
          <a:prstGeom prst="rect">
            <a:avLst/>
          </a:prstGeom>
        </p:spPr>
        <p:txBody>
          <a:bodyPr vert="horz" lIns="91440" tIns="45720" rIns="91440" bIns="45720" rtlCol="0" anchor="b">
            <a:normAutofit fontScale="92500"/>
          </a:bodyPr>
          <a:lstStyle/>
          <a:p>
            <a:pPr algn="ctr" defTabSz="914400">
              <a:lnSpc>
                <a:spcPct val="90000"/>
              </a:lnSpc>
              <a:spcBef>
                <a:spcPct val="0"/>
              </a:spcBef>
              <a:spcAft>
                <a:spcPts val="600"/>
              </a:spcAft>
            </a:pPr>
            <a:r>
              <a:rPr lang="en-US" sz="4400" dirty="0">
                <a:solidFill>
                  <a:srgbClr val="FFFFFF"/>
                </a:solidFill>
                <a:latin typeface="+mj-lt"/>
                <a:ea typeface="+mj-ea"/>
                <a:cs typeface="+mj-cs"/>
              </a:rPr>
              <a:t>To what extent can </a:t>
            </a:r>
          </a:p>
          <a:p>
            <a:pPr algn="ctr" defTabSz="914400">
              <a:lnSpc>
                <a:spcPct val="90000"/>
              </a:lnSpc>
              <a:spcBef>
                <a:spcPct val="0"/>
              </a:spcBef>
              <a:spcAft>
                <a:spcPts val="600"/>
              </a:spcAft>
            </a:pPr>
            <a:r>
              <a:rPr lang="en-US" sz="4400" dirty="0">
                <a:solidFill>
                  <a:srgbClr val="FFFFFF"/>
                </a:solidFill>
                <a:latin typeface="+mj-lt"/>
                <a:ea typeface="+mj-ea"/>
                <a:cs typeface="+mj-cs"/>
              </a:rPr>
              <a:t>Critical Economic Literacy </a:t>
            </a:r>
          </a:p>
          <a:p>
            <a:pPr algn="ctr" defTabSz="914400">
              <a:lnSpc>
                <a:spcPct val="90000"/>
              </a:lnSpc>
              <a:spcBef>
                <a:spcPct val="0"/>
              </a:spcBef>
              <a:spcAft>
                <a:spcPts val="600"/>
              </a:spcAft>
            </a:pPr>
            <a:r>
              <a:rPr lang="en-US" sz="4400" dirty="0">
                <a:solidFill>
                  <a:srgbClr val="FFFFFF"/>
                </a:solidFill>
                <a:latin typeface="+mj-lt"/>
                <a:ea typeface="+mj-ea"/>
                <a:cs typeface="+mj-cs"/>
              </a:rPr>
              <a:t>dismantle the iron cage?</a:t>
            </a:r>
          </a:p>
        </p:txBody>
      </p:sp>
      <p:sp>
        <p:nvSpPr>
          <p:cNvPr id="3" name="Subtitle 2">
            <a:extLst>
              <a:ext uri="{FF2B5EF4-FFF2-40B4-BE49-F238E27FC236}">
                <a16:creationId xmlns:a16="http://schemas.microsoft.com/office/drawing/2014/main" id="{3561336C-7434-4546-9A36-CE0DC0DE148D}"/>
              </a:ext>
            </a:extLst>
          </p:cNvPr>
          <p:cNvSpPr txBox="1">
            <a:spLocks/>
          </p:cNvSpPr>
          <p:nvPr/>
        </p:nvSpPr>
        <p:spPr>
          <a:xfrm>
            <a:off x="2509837" y="2180491"/>
            <a:ext cx="7115176" cy="2846388"/>
          </a:xfrm>
          <a:prstGeom prst="rect">
            <a:avLst/>
          </a:prstGeom>
        </p:spPr>
        <p:txBody>
          <a:bodyP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endParaRPr lang="en-US" dirty="0"/>
          </a:p>
        </p:txBody>
      </p:sp>
      <p:grpSp>
        <p:nvGrpSpPr>
          <p:cNvPr id="8" name="Group 7">
            <a:extLst>
              <a:ext uri="{FF2B5EF4-FFF2-40B4-BE49-F238E27FC236}">
                <a16:creationId xmlns:a16="http://schemas.microsoft.com/office/drawing/2014/main" id="{174A61C4-4150-82CB-8D9F-EE85060D772D}"/>
              </a:ext>
            </a:extLst>
          </p:cNvPr>
          <p:cNvGrpSpPr/>
          <p:nvPr/>
        </p:nvGrpSpPr>
        <p:grpSpPr>
          <a:xfrm>
            <a:off x="7439158" y="1094593"/>
            <a:ext cx="4371710" cy="4668812"/>
            <a:chOff x="7204259" y="360800"/>
            <a:chExt cx="4371710" cy="4668812"/>
          </a:xfrm>
        </p:grpSpPr>
        <p:pic>
          <p:nvPicPr>
            <p:cNvPr id="5" name="Picture 4">
              <a:extLst>
                <a:ext uri="{FF2B5EF4-FFF2-40B4-BE49-F238E27FC236}">
                  <a16:creationId xmlns:a16="http://schemas.microsoft.com/office/drawing/2014/main" id="{912164E7-1921-62B2-B45A-8E53B3059C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7846" y="360800"/>
              <a:ext cx="3724536" cy="3748215"/>
            </a:xfrm>
            <a:prstGeom prst="rect">
              <a:avLst/>
            </a:prstGeom>
          </p:spPr>
        </p:pic>
        <p:sp>
          <p:nvSpPr>
            <p:cNvPr id="7" name="TextBox 6">
              <a:extLst>
                <a:ext uri="{FF2B5EF4-FFF2-40B4-BE49-F238E27FC236}">
                  <a16:creationId xmlns:a16="http://schemas.microsoft.com/office/drawing/2014/main" id="{06DE9868-89C1-56D8-2A05-578E318912D7}"/>
                </a:ext>
              </a:extLst>
            </p:cNvPr>
            <p:cNvSpPr txBox="1"/>
            <p:nvPr/>
          </p:nvSpPr>
          <p:spPr>
            <a:xfrm>
              <a:off x="7204259" y="4106282"/>
              <a:ext cx="4371710" cy="923330"/>
            </a:xfrm>
            <a:prstGeom prst="rect">
              <a:avLst/>
            </a:prstGeom>
            <a:noFill/>
          </p:spPr>
          <p:txBody>
            <a:bodyPr wrap="none" rtlCol="0">
              <a:spAutoFit/>
            </a:bodyPr>
            <a:lstStyle/>
            <a:p>
              <a:pPr algn="ctr"/>
              <a:r>
                <a:rPr lang="en-CN" dirty="0">
                  <a:solidFill>
                    <a:srgbClr val="FFC000"/>
                  </a:solidFill>
                  <a:latin typeface="Times New Roman" panose="02020603050405020304" pitchFamily="18" charset="0"/>
                  <a:ea typeface="Times New Roman" panose="02020603050405020304" pitchFamily="18" charset="0"/>
                </a:rPr>
                <a:t>   </a:t>
              </a:r>
              <a:r>
                <a:rPr lang="en-CN" sz="1800" dirty="0">
                  <a:solidFill>
                    <a:srgbClr val="FFC000"/>
                  </a:solidFill>
                  <a:effectLst/>
                  <a:latin typeface="Times New Roman" panose="02020603050405020304" pitchFamily="18" charset="0"/>
                  <a:ea typeface="Times New Roman" panose="02020603050405020304" pitchFamily="18" charset="0"/>
                </a:rPr>
                <a:t>Dismantling the iron cage of neoliberalism </a:t>
              </a:r>
            </a:p>
            <a:p>
              <a:pPr algn="ctr"/>
              <a:r>
                <a:rPr lang="en-CN" sz="1800" dirty="0">
                  <a:solidFill>
                    <a:srgbClr val="FFC000"/>
                  </a:solidFill>
                  <a:effectLst/>
                  <a:latin typeface="Times New Roman" panose="02020603050405020304" pitchFamily="18" charset="0"/>
                  <a:ea typeface="Times New Roman" panose="02020603050405020304" pitchFamily="18" charset="0"/>
                </a:rPr>
                <a:t>with CP, CT and CEL</a:t>
              </a:r>
            </a:p>
            <a:p>
              <a:endParaRPr lang="en-CN" dirty="0">
                <a:solidFill>
                  <a:srgbClr val="FFC000"/>
                </a:solidFill>
              </a:endParaRPr>
            </a:p>
          </p:txBody>
        </p:sp>
      </p:grpSp>
    </p:spTree>
    <p:extLst>
      <p:ext uri="{BB962C8B-B14F-4D97-AF65-F5344CB8AC3E}">
        <p14:creationId xmlns:p14="http://schemas.microsoft.com/office/powerpoint/2010/main" val="346721679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9251</TotalTime>
  <Words>571</Words>
  <Application>Microsoft Macintosh PowerPoint</Application>
  <PresentationFormat>Widescreen</PresentationFormat>
  <Paragraphs>73</Paragraphs>
  <Slides>13</Slides>
  <Notes>12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Aptos</vt:lpstr>
      <vt:lpstr>Arial</vt:lpstr>
      <vt:lpstr>Calibri</vt:lpstr>
      <vt:lpstr>Calibri Light</vt:lpstr>
      <vt:lpstr>Helvetica</vt:lpstr>
      <vt:lpstr>Helvetica Neue</vt:lpstr>
      <vt:lpstr>Times New Roman</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 Investigate the definition b. Question assumptions that lie behind economic model  c. Ask what problem is being solved  d. Consider what unintended consequences can arise e. Examine if there a “silver bullet” (uncomplicated solution) or composite approach f. Interrogate if the economic policy is truly ”positive” or value-free  g. Scrutinize for internal incoherence h. Refute economic theories that are no longer relevant to  changed contexts…adopt new ones that are more appropriate   </vt:lpstr>
      <vt:lpstr>PowerPoint Presentation</vt:lpstr>
      <vt:lpstr>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Price mechanism</dc:title>
  <dc:creator>Catherine Ho (DCB)</dc:creator>
  <cp:lastModifiedBy>Catherine Ho (DCB)</cp:lastModifiedBy>
  <cp:revision>61</cp:revision>
  <dcterms:created xsi:type="dcterms:W3CDTF">2023-08-01T06:47:39Z</dcterms:created>
  <dcterms:modified xsi:type="dcterms:W3CDTF">2024-06-11T12:17:02Z</dcterms:modified>
</cp:coreProperties>
</file>