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66"/>
  </p:notesMasterIdLst>
  <p:sldIdLst>
    <p:sldId id="256" r:id="rId6"/>
    <p:sldId id="257" r:id="rId7"/>
    <p:sldId id="360" r:id="rId8"/>
    <p:sldId id="258" r:id="rId9"/>
    <p:sldId id="335" r:id="rId10"/>
    <p:sldId id="346" r:id="rId11"/>
    <p:sldId id="347" r:id="rId12"/>
    <p:sldId id="348" r:id="rId13"/>
    <p:sldId id="286" r:id="rId14"/>
    <p:sldId id="259" r:id="rId15"/>
    <p:sldId id="287" r:id="rId16"/>
    <p:sldId id="349" r:id="rId17"/>
    <p:sldId id="364" r:id="rId18"/>
    <p:sldId id="345" r:id="rId19"/>
    <p:sldId id="262" r:id="rId20"/>
    <p:sldId id="350" r:id="rId21"/>
    <p:sldId id="288" r:id="rId22"/>
    <p:sldId id="325" r:id="rId23"/>
    <p:sldId id="291" r:id="rId24"/>
    <p:sldId id="293" r:id="rId25"/>
    <p:sldId id="296" r:id="rId26"/>
    <p:sldId id="297" r:id="rId27"/>
    <p:sldId id="299" r:id="rId28"/>
    <p:sldId id="298" r:id="rId29"/>
    <p:sldId id="303" r:id="rId30"/>
    <p:sldId id="308" r:id="rId31"/>
    <p:sldId id="309" r:id="rId32"/>
    <p:sldId id="310" r:id="rId33"/>
    <p:sldId id="312" r:id="rId34"/>
    <p:sldId id="313" r:id="rId35"/>
    <p:sldId id="314" r:id="rId36"/>
    <p:sldId id="315" r:id="rId37"/>
    <p:sldId id="316" r:id="rId38"/>
    <p:sldId id="317" r:id="rId39"/>
    <p:sldId id="266" r:id="rId40"/>
    <p:sldId id="268" r:id="rId41"/>
    <p:sldId id="269" r:id="rId42"/>
    <p:sldId id="352" r:id="rId43"/>
    <p:sldId id="353" r:id="rId44"/>
    <p:sldId id="341" r:id="rId45"/>
    <p:sldId id="354" r:id="rId46"/>
    <p:sldId id="355" r:id="rId47"/>
    <p:sldId id="343" r:id="rId48"/>
    <p:sldId id="361" r:id="rId49"/>
    <p:sldId id="357" r:id="rId50"/>
    <p:sldId id="322" r:id="rId51"/>
    <p:sldId id="358" r:id="rId52"/>
    <p:sldId id="273" r:id="rId53"/>
    <p:sldId id="327" r:id="rId54"/>
    <p:sldId id="328" r:id="rId55"/>
    <p:sldId id="274" r:id="rId56"/>
    <p:sldId id="275" r:id="rId57"/>
    <p:sldId id="320" r:id="rId58"/>
    <p:sldId id="318" r:id="rId59"/>
    <p:sldId id="319" r:id="rId60"/>
    <p:sldId id="278" r:id="rId61"/>
    <p:sldId id="359" r:id="rId62"/>
    <p:sldId id="281" r:id="rId63"/>
    <p:sldId id="351" r:id="rId64"/>
    <p:sldId id="284" r:id="rId6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2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nza%20elvis\Documents\TX%20CSC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X%20CSC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nza%20elvis\Documents\TX%20CSC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TALE%20INFORMATIQUE\Documents\XXL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TALE%20INFORMATIQUE\Downloads\data%20(23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%20(15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%20(15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nza%20elvis\Downloads\data%20(15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TALE%20INFORMATIQUE\Downloads\su%20Libenge%20Zone%20de%20Sant&#233;%20-%202017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TALE%20INFORMATIQUE\Downloads\data%20(23)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nza%20elvis\Documents\TX%20CS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X%20CS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X%20CSC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NNEE%20PEV%20DE%20LA%20REVUE%20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NNEE%20PEV%20DE%20LA%20REVUE%20201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NNEE%20PEV%20DE%20LA%20REVUE%2020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ata%20(15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Feuil1!$AH$6</c:f>
              <c:strCache>
                <c:ptCount val="1"/>
                <c:pt idx="0">
                  <c:v>RT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Feuil1!$AG$7:$AG$14</c:f>
              <c:strCache>
                <c:ptCount val="8"/>
                <c:pt idx="0">
                  <c:v>PRESTATIONS</c:v>
                </c:pt>
                <c:pt idx="1">
                  <c:v>RSH </c:v>
                </c:pt>
                <c:pt idx="2">
                  <c:v>INFRASTRUCTURES ET EQUIPEMENTS </c:v>
                </c:pt>
                <c:pt idx="3">
                  <c:v>MEG</c:v>
                </c:pt>
                <c:pt idx="4">
                  <c:v>FINANCEMENT</c:v>
                </c:pt>
                <c:pt idx="5">
                  <c:v>INFO SANITAIRE</c:v>
                </c:pt>
                <c:pt idx="6">
                  <c:v>GOUVERNANCE </c:v>
                </c:pt>
                <c:pt idx="7">
                  <c:v>ZS</c:v>
                </c:pt>
              </c:strCache>
            </c:strRef>
          </c:cat>
          <c:val>
            <c:numRef>
              <c:f>Feuil1!$AH$7:$AH$14</c:f>
              <c:numCache>
                <c:formatCode>0</c:formatCode>
                <c:ptCount val="8"/>
                <c:pt idx="0">
                  <c:v>51.063829787234042</c:v>
                </c:pt>
                <c:pt idx="1">
                  <c:v>53.846153846153847</c:v>
                </c:pt>
                <c:pt idx="2">
                  <c:v>73.68421052631578</c:v>
                </c:pt>
                <c:pt idx="3">
                  <c:v>70</c:v>
                </c:pt>
                <c:pt idx="4">
                  <c:v>100</c:v>
                </c:pt>
                <c:pt idx="5">
                  <c:v>75</c:v>
                </c:pt>
                <c:pt idx="6">
                  <c:v>50</c:v>
                </c:pt>
                <c:pt idx="7">
                  <c:v>59.633027522935777</c:v>
                </c:pt>
              </c:numCache>
            </c:numRef>
          </c:val>
        </c:ser>
        <c:ser>
          <c:idx val="1"/>
          <c:order val="1"/>
          <c:tx>
            <c:strRef>
              <c:f>Feuil1!$AI$6</c:f>
              <c:strCache>
                <c:ptCount val="1"/>
                <c:pt idx="0">
                  <c:v>RP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Feuil1!$AG$7:$AG$14</c:f>
              <c:strCache>
                <c:ptCount val="8"/>
                <c:pt idx="0">
                  <c:v>PRESTATIONS</c:v>
                </c:pt>
                <c:pt idx="1">
                  <c:v>RSH </c:v>
                </c:pt>
                <c:pt idx="2">
                  <c:v>INFRASTRUCTURES ET EQUIPEMENTS </c:v>
                </c:pt>
                <c:pt idx="3">
                  <c:v>MEG</c:v>
                </c:pt>
                <c:pt idx="4">
                  <c:v>FINANCEMENT</c:v>
                </c:pt>
                <c:pt idx="5">
                  <c:v>INFO SANITAIRE</c:v>
                </c:pt>
                <c:pt idx="6">
                  <c:v>GOUVERNANCE </c:v>
                </c:pt>
                <c:pt idx="7">
                  <c:v>ZS</c:v>
                </c:pt>
              </c:strCache>
            </c:strRef>
          </c:cat>
          <c:val>
            <c:numRef>
              <c:f>Feuil1!$AI$7:$AI$14</c:f>
              <c:numCache>
                <c:formatCode>0</c:formatCode>
                <c:ptCount val="8"/>
                <c:pt idx="0">
                  <c:v>21.276595744680851</c:v>
                </c:pt>
                <c:pt idx="1">
                  <c:v>15.384615384615385</c:v>
                </c:pt>
                <c:pt idx="2">
                  <c:v>15.789473684210526</c:v>
                </c:pt>
                <c:pt idx="3">
                  <c:v>20</c:v>
                </c:pt>
                <c:pt idx="4">
                  <c:v>0</c:v>
                </c:pt>
                <c:pt idx="5">
                  <c:v>25</c:v>
                </c:pt>
                <c:pt idx="6">
                  <c:v>16.666666666666664</c:v>
                </c:pt>
                <c:pt idx="7">
                  <c:v>18.348623853211009</c:v>
                </c:pt>
              </c:numCache>
            </c:numRef>
          </c:val>
        </c:ser>
        <c:ser>
          <c:idx val="2"/>
          <c:order val="2"/>
          <c:tx>
            <c:strRef>
              <c:f>Feuil1!$AJ$6</c:f>
              <c:strCache>
                <c:ptCount val="1"/>
                <c:pt idx="0">
                  <c:v>NR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Feuil1!$AG$7:$AG$14</c:f>
              <c:strCache>
                <c:ptCount val="8"/>
                <c:pt idx="0">
                  <c:v>PRESTATIONS</c:v>
                </c:pt>
                <c:pt idx="1">
                  <c:v>RSH </c:v>
                </c:pt>
                <c:pt idx="2">
                  <c:v>INFRASTRUCTURES ET EQUIPEMENTS </c:v>
                </c:pt>
                <c:pt idx="3">
                  <c:v>MEG</c:v>
                </c:pt>
                <c:pt idx="4">
                  <c:v>FINANCEMENT</c:v>
                </c:pt>
                <c:pt idx="5">
                  <c:v>INFO SANITAIRE</c:v>
                </c:pt>
                <c:pt idx="6">
                  <c:v>GOUVERNANCE </c:v>
                </c:pt>
                <c:pt idx="7">
                  <c:v>ZS</c:v>
                </c:pt>
              </c:strCache>
            </c:strRef>
          </c:cat>
          <c:val>
            <c:numRef>
              <c:f>Feuil1!$AJ$7:$AJ$14</c:f>
              <c:numCache>
                <c:formatCode>0</c:formatCode>
                <c:ptCount val="8"/>
                <c:pt idx="0">
                  <c:v>27.659574468085108</c:v>
                </c:pt>
                <c:pt idx="1">
                  <c:v>30.76923076923077</c:v>
                </c:pt>
                <c:pt idx="2">
                  <c:v>10.526315789473683</c:v>
                </c:pt>
                <c:pt idx="3">
                  <c:v>10</c:v>
                </c:pt>
                <c:pt idx="4">
                  <c:v>0</c:v>
                </c:pt>
                <c:pt idx="5">
                  <c:v>0</c:v>
                </c:pt>
                <c:pt idx="6">
                  <c:v>33.333333333333329</c:v>
                </c:pt>
                <c:pt idx="7">
                  <c:v>22.018348623853214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83360"/>
        <c:axId val="-1951781728"/>
        <c:axId val="0"/>
      </c:bar3DChart>
      <c:catAx>
        <c:axId val="-195178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951781728"/>
        <c:crosses val="autoZero"/>
        <c:auto val="1"/>
        <c:lblAlgn val="ctr"/>
        <c:lblOffset val="100"/>
        <c:noMultiLvlLbl val="0"/>
      </c:catAx>
      <c:valAx>
        <c:axId val="-195178172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83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800">
              <a:latin typeface="Arial" pitchFamily="34" charset="0"/>
              <a:cs typeface="Arial" pitchFamily="34" charset="0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APA!$I$1</c:f>
              <c:strCache>
                <c:ptCount val="1"/>
                <c:pt idx="0">
                  <c:v>TX APA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APA!$H$2:$H$21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APA!$I$2:$I$21</c:f>
              <c:numCache>
                <c:formatCode>0</c:formatCode>
                <c:ptCount val="20"/>
                <c:pt idx="0">
                  <c:v>31.136363636363633</c:v>
                </c:pt>
                <c:pt idx="1">
                  <c:v>21.872551580047009</c:v>
                </c:pt>
                <c:pt idx="2">
                  <c:v>67.247748787808817</c:v>
                </c:pt>
                <c:pt idx="3">
                  <c:v>28.624661246612465</c:v>
                </c:pt>
                <c:pt idx="4">
                  <c:v>17.210247150434487</c:v>
                </c:pt>
                <c:pt idx="5">
                  <c:v>45.786124476175686</c:v>
                </c:pt>
                <c:pt idx="6">
                  <c:v>99.813818783616043</c:v>
                </c:pt>
                <c:pt idx="7">
                  <c:v>39.065299978496164</c:v>
                </c:pt>
                <c:pt idx="8">
                  <c:v>45.737012179965198</c:v>
                </c:pt>
                <c:pt idx="9">
                  <c:v>32.947161946794168</c:v>
                </c:pt>
                <c:pt idx="10">
                  <c:v>48.30251173061</c:v>
                </c:pt>
                <c:pt idx="11">
                  <c:v>149.58283671036949</c:v>
                </c:pt>
                <c:pt idx="12">
                  <c:v>35.778345990917074</c:v>
                </c:pt>
                <c:pt idx="13">
                  <c:v>64.573387195495172</c:v>
                </c:pt>
                <c:pt idx="14">
                  <c:v>45.447033548173863</c:v>
                </c:pt>
                <c:pt idx="15">
                  <c:v>7.6071922544951596</c:v>
                </c:pt>
                <c:pt idx="16">
                  <c:v>21.250933318017342</c:v>
                </c:pt>
                <c:pt idx="17">
                  <c:v>46.375266524520256</c:v>
                </c:pt>
                <c:pt idx="18">
                  <c:v>53.353658536585371</c:v>
                </c:pt>
                <c:pt idx="19">
                  <c:v>45.41125314965219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7920"/>
        <c:axId val="-1951776832"/>
        <c:axId val="0"/>
      </c:bar3DChart>
      <c:catAx>
        <c:axId val="-195177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951776832"/>
        <c:crosses val="autoZero"/>
        <c:auto val="1"/>
        <c:lblAlgn val="ctr"/>
        <c:lblOffset val="100"/>
        <c:noMultiLvlLbl val="0"/>
      </c:catAx>
      <c:valAx>
        <c:axId val="-19517768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-195177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474919801691454"/>
          <c:y val="1.96422286262614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'PALU PN'!$B$2</c:f>
              <c:strCache>
                <c:ptCount val="1"/>
                <c:pt idx="0">
                  <c:v>% palu simple soignés selon les Normes (moins de 5 ans et plus de 5 ans)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'PALU PN'!$A$3:$A$22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'PALU PN'!$B$3:$B$22</c:f>
              <c:numCache>
                <c:formatCode>0</c:formatCode>
                <c:ptCount val="20"/>
                <c:pt idx="0">
                  <c:v>100</c:v>
                </c:pt>
                <c:pt idx="1">
                  <c:v>100</c:v>
                </c:pt>
                <c:pt idx="2">
                  <c:v>99.477701888308559</c:v>
                </c:pt>
                <c:pt idx="3">
                  <c:v>100</c:v>
                </c:pt>
                <c:pt idx="4">
                  <c:v>95.412844036697251</c:v>
                </c:pt>
                <c:pt idx="5">
                  <c:v>95.553021664766248</c:v>
                </c:pt>
                <c:pt idx="6">
                  <c:v>100</c:v>
                </c:pt>
                <c:pt idx="7">
                  <c:v>100</c:v>
                </c:pt>
                <c:pt idx="8">
                  <c:v>89.770017690946844</c:v>
                </c:pt>
                <c:pt idx="9">
                  <c:v>100</c:v>
                </c:pt>
                <c:pt idx="10">
                  <c:v>100</c:v>
                </c:pt>
                <c:pt idx="11">
                  <c:v>86.234269119070674</c:v>
                </c:pt>
                <c:pt idx="12">
                  <c:v>100</c:v>
                </c:pt>
                <c:pt idx="13">
                  <c:v>99.268069533394339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99.254526091586797</c:v>
                </c:pt>
                <c:pt idx="18">
                  <c:v>99.28014397120576</c:v>
                </c:pt>
                <c:pt idx="19">
                  <c:v>94.629033879561675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89888"/>
        <c:axId val="-1951788256"/>
        <c:axId val="0"/>
      </c:bar3DChart>
      <c:catAx>
        <c:axId val="-195178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51788256"/>
        <c:crosses val="autoZero"/>
        <c:auto val="1"/>
        <c:lblAlgn val="ctr"/>
        <c:lblOffset val="100"/>
        <c:noMultiLvlLbl val="0"/>
      </c:catAx>
      <c:valAx>
        <c:axId val="-195178825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-1951789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err="1"/>
              <a:t>Tx</a:t>
            </a:r>
            <a:r>
              <a:rPr lang="fr-FR" dirty="0"/>
              <a:t> de </a:t>
            </a:r>
            <a:r>
              <a:rPr lang="fr-FR" dirty="0" smtClean="0"/>
              <a:t>détection TB</a:t>
            </a:r>
            <a:endParaRPr lang="fr-FR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Feuil1!$H$18</c:f>
              <c:strCache>
                <c:ptCount val="1"/>
                <c:pt idx="0">
                  <c:v>Tx de détection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Feuil1!$G$19:$G$23</c:f>
              <c:strCache>
                <c:ptCount val="5"/>
                <c:pt idx="0">
                  <c:v>HGR</c:v>
                </c:pt>
                <c:pt idx="1">
                  <c:v>BAU</c:v>
                </c:pt>
                <c:pt idx="2">
                  <c:v>ELAKA</c:v>
                </c:pt>
                <c:pt idx="3">
                  <c:v>Lola</c:v>
                </c:pt>
                <c:pt idx="4">
                  <c:v>ZS</c:v>
                </c:pt>
              </c:strCache>
            </c:strRef>
          </c:cat>
          <c:val>
            <c:numRef>
              <c:f>Feuil1!$H$19:$H$23</c:f>
              <c:numCache>
                <c:formatCode>0</c:formatCode>
                <c:ptCount val="5"/>
                <c:pt idx="0">
                  <c:v>17.690402572030703</c:v>
                </c:pt>
                <c:pt idx="1">
                  <c:v>66.144473455178428</c:v>
                </c:pt>
                <c:pt idx="2">
                  <c:v>4.503348239416006</c:v>
                </c:pt>
                <c:pt idx="3">
                  <c:v>10.860593422824625</c:v>
                </c:pt>
                <c:pt idx="4">
                  <c:v>24.11216981397461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86624"/>
        <c:axId val="-30333760"/>
        <c:axId val="0"/>
      </c:bar3DChart>
      <c:catAx>
        <c:axId val="-1951786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30333760"/>
        <c:crosses val="autoZero"/>
        <c:auto val="1"/>
        <c:lblAlgn val="ctr"/>
        <c:lblOffset val="100"/>
        <c:noMultiLvlLbl val="0"/>
      </c:catAx>
      <c:valAx>
        <c:axId val="-30333760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866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'GUERISON TB'!$I$1</c:f>
              <c:strCache>
                <c:ptCount val="1"/>
                <c:pt idx="0">
                  <c:v>Tx de Guérison TPM+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'GUERISON TB'!$H$2:$H$6</c:f>
              <c:strCache>
                <c:ptCount val="5"/>
                <c:pt idx="0">
                  <c:v>HGR</c:v>
                </c:pt>
                <c:pt idx="1">
                  <c:v>BAU</c:v>
                </c:pt>
                <c:pt idx="2">
                  <c:v>LOLA</c:v>
                </c:pt>
                <c:pt idx="3">
                  <c:v>ELAKA</c:v>
                </c:pt>
                <c:pt idx="4">
                  <c:v>ZS</c:v>
                </c:pt>
              </c:strCache>
            </c:strRef>
          </c:cat>
          <c:val>
            <c:numRef>
              <c:f>'GUERISON TB'!$I$2:$I$6</c:f>
              <c:numCache>
                <c:formatCode>0</c:formatCode>
                <c:ptCount val="5"/>
                <c:pt idx="0">
                  <c:v>90</c:v>
                </c:pt>
                <c:pt idx="1">
                  <c:v>58</c:v>
                </c:pt>
                <c:pt idx="2">
                  <c:v>0</c:v>
                </c:pt>
                <c:pt idx="3">
                  <c:v>33</c:v>
                </c:pt>
                <c:pt idx="4">
                  <c:v>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77744"/>
        <c:axId val="-1902866864"/>
        <c:axId val="0"/>
      </c:bar3DChart>
      <c:catAx>
        <c:axId val="-190287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902866864"/>
        <c:crosses val="autoZero"/>
        <c:auto val="1"/>
        <c:lblAlgn val="ctr"/>
        <c:lblOffset val="100"/>
        <c:noMultiLvlLbl val="0"/>
      </c:catAx>
      <c:valAx>
        <c:axId val="-190286686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-1902877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>
              <a:latin typeface="Arial" pitchFamily="34" charset="0"/>
              <a:cs typeface="Arial" pitchFamily="34" charset="0"/>
            </a:defRPr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Feuil5!$J$6</c:f>
              <c:strCache>
                <c:ptCount val="1"/>
                <c:pt idx="0">
                  <c:v>Tx de létalité TB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Feuil5!$I$7:$I$11</c:f>
              <c:strCache>
                <c:ptCount val="5"/>
                <c:pt idx="0">
                  <c:v>HGR</c:v>
                </c:pt>
                <c:pt idx="1">
                  <c:v>BAU</c:v>
                </c:pt>
                <c:pt idx="2">
                  <c:v>ELAKA</c:v>
                </c:pt>
                <c:pt idx="3">
                  <c:v>Lola</c:v>
                </c:pt>
                <c:pt idx="4">
                  <c:v>ZS</c:v>
                </c:pt>
              </c:strCache>
            </c:strRef>
          </c:cat>
          <c:val>
            <c:numRef>
              <c:f>Feuil5!$J$7:$J$11</c:f>
              <c:numCache>
                <c:formatCode>0.0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1.3605442176870748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66320"/>
        <c:axId val="-1902875024"/>
        <c:axId val="0"/>
      </c:bar3DChart>
      <c:catAx>
        <c:axId val="-1902866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902875024"/>
        <c:crosses val="autoZero"/>
        <c:auto val="1"/>
        <c:lblAlgn val="ctr"/>
        <c:lblOffset val="100"/>
        <c:noMultiLvlLbl val="0"/>
      </c:catAx>
      <c:valAx>
        <c:axId val="-190287502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-19028663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6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Feuil2!$L$25</c:f>
              <c:strCache>
                <c:ptCount val="1"/>
                <c:pt idx="0">
                  <c:v>% de conseillés au VIH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Feuil2!$K$26:$K$36</c:f>
              <c:strCache>
                <c:ptCount val="11"/>
                <c:pt idx="0">
                  <c:v> Bau </c:v>
                </c:pt>
                <c:pt idx="1">
                  <c:v> Bomutu </c:v>
                </c:pt>
                <c:pt idx="2">
                  <c:v> Boyabu </c:v>
                </c:pt>
                <c:pt idx="3">
                  <c:v> Boyakana </c:v>
                </c:pt>
                <c:pt idx="4">
                  <c:v> CECU</c:v>
                </c:pt>
                <c:pt idx="5">
                  <c:v>Cité Libenge </c:v>
                </c:pt>
                <c:pt idx="6">
                  <c:v>Elaka </c:v>
                </c:pt>
                <c:pt idx="7">
                  <c:v> Lola </c:v>
                </c:pt>
                <c:pt idx="8">
                  <c:v> Nduma </c:v>
                </c:pt>
                <c:pt idx="9">
                  <c:v> Worobe </c:v>
                </c:pt>
                <c:pt idx="10">
                  <c:v>ZS</c:v>
                </c:pt>
              </c:strCache>
            </c:strRef>
          </c:cat>
          <c:val>
            <c:numRef>
              <c:f>Feuil2!$L$26:$L$36</c:f>
              <c:numCache>
                <c:formatCode>0</c:formatCode>
                <c:ptCount val="11"/>
                <c:pt idx="0">
                  <c:v>22.350674373795762</c:v>
                </c:pt>
                <c:pt idx="1">
                  <c:v>19.351535836177476</c:v>
                </c:pt>
                <c:pt idx="2">
                  <c:v>14.488636363636365</c:v>
                </c:pt>
                <c:pt idx="3">
                  <c:v>11.028315946348734</c:v>
                </c:pt>
                <c:pt idx="4">
                  <c:v>64.96405599697313</c:v>
                </c:pt>
                <c:pt idx="5">
                  <c:v>19.279988749824216</c:v>
                </c:pt>
                <c:pt idx="6">
                  <c:v>33.527696793002917</c:v>
                </c:pt>
                <c:pt idx="7">
                  <c:v>11.925009663703131</c:v>
                </c:pt>
                <c:pt idx="8">
                  <c:v>15.304568527918782</c:v>
                </c:pt>
                <c:pt idx="9">
                  <c:v>9.5661846496106797</c:v>
                </c:pt>
                <c:pt idx="10">
                  <c:v>18.015156154317207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77200"/>
        <c:axId val="-1902878288"/>
        <c:axId val="0"/>
      </c:bar3DChart>
      <c:catAx>
        <c:axId val="-1902877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1902878288"/>
        <c:crosses val="autoZero"/>
        <c:auto val="1"/>
        <c:lblAlgn val="ctr"/>
        <c:lblOffset val="100"/>
        <c:noMultiLvlLbl val="0"/>
      </c:catAx>
      <c:valAx>
        <c:axId val="-190287828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028772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Proportion de testés/conseillés au VIH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Feuil2!$B$2</c:f>
              <c:strCache>
                <c:ptCount val="1"/>
                <c:pt idx="0">
                  <c:v>Proportion de testés  au VIH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Feuil2!$A$3:$A$13</c:f>
              <c:strCache>
                <c:ptCount val="11"/>
                <c:pt idx="0">
                  <c:v> Bomutu </c:v>
                </c:pt>
                <c:pt idx="1">
                  <c:v> Boyabu </c:v>
                </c:pt>
                <c:pt idx="2">
                  <c:v>Boyakana </c:v>
                </c:pt>
                <c:pt idx="3">
                  <c:v> Cecu Libenge </c:v>
                </c:pt>
                <c:pt idx="4">
                  <c:v> Cité Libenge</c:v>
                </c:pt>
                <c:pt idx="5">
                  <c:v> Elaka </c:v>
                </c:pt>
                <c:pt idx="6">
                  <c:v> Lola </c:v>
                </c:pt>
                <c:pt idx="7">
                  <c:v> Nduma </c:v>
                </c:pt>
                <c:pt idx="8">
                  <c:v> Worobe </c:v>
                </c:pt>
                <c:pt idx="9">
                  <c:v> Bau </c:v>
                </c:pt>
                <c:pt idx="10">
                  <c:v>ZS</c:v>
                </c:pt>
              </c:strCache>
            </c:strRef>
          </c:cat>
          <c:val>
            <c:numRef>
              <c:f>Feuil2!$B$3:$B$13</c:f>
              <c:numCache>
                <c:formatCode>0</c:formatCode>
                <c:ptCount val="11"/>
                <c:pt idx="0">
                  <c:v>83.78378378378379</c:v>
                </c:pt>
                <c:pt idx="1">
                  <c:v>97.140522875816998</c:v>
                </c:pt>
                <c:pt idx="2">
                  <c:v>75.633528265107202</c:v>
                </c:pt>
                <c:pt idx="3">
                  <c:v>89.607097591888461</c:v>
                </c:pt>
                <c:pt idx="4">
                  <c:v>100</c:v>
                </c:pt>
                <c:pt idx="5">
                  <c:v>77.217391304347828</c:v>
                </c:pt>
                <c:pt idx="6">
                  <c:v>100</c:v>
                </c:pt>
                <c:pt idx="7">
                  <c:v>93.366500829187387</c:v>
                </c:pt>
                <c:pt idx="8">
                  <c:v>96.723044397462999</c:v>
                </c:pt>
                <c:pt idx="9">
                  <c:v>54.270342972427713</c:v>
                </c:pt>
                <c:pt idx="10">
                  <c:v>86.194349315068493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81552"/>
        <c:axId val="-1902874480"/>
        <c:axId val="0"/>
      </c:bar3DChart>
      <c:catAx>
        <c:axId val="-190288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02874480"/>
        <c:crosses val="autoZero"/>
        <c:auto val="1"/>
        <c:lblAlgn val="ctr"/>
        <c:lblOffset val="100"/>
        <c:noMultiLvlLbl val="0"/>
      </c:catAx>
      <c:valAx>
        <c:axId val="-190287448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-1902881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Feuil3!$L$2</c:f>
              <c:strCache>
                <c:ptCount val="1"/>
                <c:pt idx="0">
                  <c:v>Proportion de+/testés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Feuil3!$K$3:$K$13</c:f>
              <c:strCache>
                <c:ptCount val="11"/>
                <c:pt idx="0">
                  <c:v> Bomutu </c:v>
                </c:pt>
                <c:pt idx="1">
                  <c:v> Boyabu </c:v>
                </c:pt>
                <c:pt idx="2">
                  <c:v>Boyakana </c:v>
                </c:pt>
                <c:pt idx="3">
                  <c:v> Cecu Libenge </c:v>
                </c:pt>
                <c:pt idx="4">
                  <c:v> Cité Libenge</c:v>
                </c:pt>
                <c:pt idx="5">
                  <c:v> Elaka </c:v>
                </c:pt>
                <c:pt idx="6">
                  <c:v> Lola </c:v>
                </c:pt>
                <c:pt idx="7">
                  <c:v> Nduma </c:v>
                </c:pt>
                <c:pt idx="8">
                  <c:v> Worobe </c:v>
                </c:pt>
                <c:pt idx="9">
                  <c:v> Bau </c:v>
                </c:pt>
                <c:pt idx="10">
                  <c:v>ZS</c:v>
                </c:pt>
              </c:strCache>
            </c:strRef>
          </c:cat>
          <c:val>
            <c:numRef>
              <c:f>Feuil3!$L$3:$L$13</c:f>
              <c:numCache>
                <c:formatCode>0.0</c:formatCode>
                <c:ptCount val="11"/>
                <c:pt idx="0">
                  <c:v>1.3824884792626728</c:v>
                </c:pt>
                <c:pt idx="1">
                  <c:v>8.4104289318755257E-2</c:v>
                </c:pt>
                <c:pt idx="2">
                  <c:v>0.25773195876288657</c:v>
                </c:pt>
                <c:pt idx="3">
                  <c:v>1.9801980198019802</c:v>
                </c:pt>
                <c:pt idx="4">
                  <c:v>7.7942322681215898E-2</c:v>
                </c:pt>
                <c:pt idx="5">
                  <c:v>1.5765765765765765</c:v>
                </c:pt>
                <c:pt idx="6">
                  <c:v>0.32414910858995138</c:v>
                </c:pt>
                <c:pt idx="7">
                  <c:v>0.35523978685612789</c:v>
                </c:pt>
                <c:pt idx="8">
                  <c:v>0.21857923497267759</c:v>
                </c:pt>
                <c:pt idx="9">
                  <c:v>1.8587360594795539</c:v>
                </c:pt>
                <c:pt idx="10">
                  <c:v>0.80705239632480752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81008"/>
        <c:axId val="-1902880464"/>
        <c:axId val="0"/>
      </c:bar3DChart>
      <c:catAx>
        <c:axId val="-190288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02880464"/>
        <c:crosses val="autoZero"/>
        <c:auto val="1"/>
        <c:lblAlgn val="ctr"/>
        <c:lblOffset val="100"/>
        <c:noMultiLvlLbl val="0"/>
      </c:catAx>
      <c:valAx>
        <c:axId val="-190288046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-1902881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Feuil1!$D$3</c:f>
              <c:strCache>
                <c:ptCount val="1"/>
                <c:pt idx="0">
                  <c:v>Patients enrolés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Feuil1!$C$4:$C$14</c:f>
              <c:strCache>
                <c:ptCount val="11"/>
                <c:pt idx="0">
                  <c:v>Bau</c:v>
                </c:pt>
                <c:pt idx="1">
                  <c:v>Bomutu</c:v>
                </c:pt>
                <c:pt idx="2">
                  <c:v>Boyabu</c:v>
                </c:pt>
                <c:pt idx="3">
                  <c:v>Worobe</c:v>
                </c:pt>
                <c:pt idx="4">
                  <c:v>HGR</c:v>
                </c:pt>
                <c:pt idx="5">
                  <c:v>Lola</c:v>
                </c:pt>
                <c:pt idx="6">
                  <c:v>Boyakana</c:v>
                </c:pt>
                <c:pt idx="7">
                  <c:v>Elaka</c:v>
                </c:pt>
                <c:pt idx="8">
                  <c:v>Cité</c:v>
                </c:pt>
                <c:pt idx="9">
                  <c:v>Nduma</c:v>
                </c:pt>
                <c:pt idx="10">
                  <c:v>ZS</c:v>
                </c:pt>
              </c:strCache>
            </c:strRef>
          </c:cat>
          <c:val>
            <c:numRef>
              <c:f>Feuil1!$D$4:$D$14</c:f>
              <c:numCache>
                <c:formatCode>General</c:formatCode>
                <c:ptCount val="11"/>
                <c:pt idx="0">
                  <c:v>11</c:v>
                </c:pt>
                <c:pt idx="1">
                  <c:v>8</c:v>
                </c:pt>
                <c:pt idx="2">
                  <c:v>5</c:v>
                </c:pt>
                <c:pt idx="3">
                  <c:v>6</c:v>
                </c:pt>
                <c:pt idx="4">
                  <c:v>174</c:v>
                </c:pt>
                <c:pt idx="5">
                  <c:v>2</c:v>
                </c:pt>
                <c:pt idx="6">
                  <c:v>2</c:v>
                </c:pt>
                <c:pt idx="7">
                  <c:v>10</c:v>
                </c:pt>
                <c:pt idx="8">
                  <c:v>4</c:v>
                </c:pt>
                <c:pt idx="9">
                  <c:v>3</c:v>
                </c:pt>
                <c:pt idx="10">
                  <c:v>225</c:v>
                </c:pt>
              </c:numCache>
            </c:numRef>
          </c:val>
        </c:ser>
        <c:ser>
          <c:idx val="1"/>
          <c:order val="1"/>
          <c:tx>
            <c:strRef>
              <c:f>Feuil1!$E$3</c:f>
              <c:strCache>
                <c:ptCount val="1"/>
                <c:pt idx="0">
                  <c:v>Patients sous TARV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Feuil1!$C$4:$C$14</c:f>
              <c:strCache>
                <c:ptCount val="11"/>
                <c:pt idx="0">
                  <c:v>Bau</c:v>
                </c:pt>
                <c:pt idx="1">
                  <c:v>Bomutu</c:v>
                </c:pt>
                <c:pt idx="2">
                  <c:v>Boyabu</c:v>
                </c:pt>
                <c:pt idx="3">
                  <c:v>Worobe</c:v>
                </c:pt>
                <c:pt idx="4">
                  <c:v>HGR</c:v>
                </c:pt>
                <c:pt idx="5">
                  <c:v>Lola</c:v>
                </c:pt>
                <c:pt idx="6">
                  <c:v>Boyakana</c:v>
                </c:pt>
                <c:pt idx="7">
                  <c:v>Elaka</c:v>
                </c:pt>
                <c:pt idx="8">
                  <c:v>Cité</c:v>
                </c:pt>
                <c:pt idx="9">
                  <c:v>Nduma</c:v>
                </c:pt>
                <c:pt idx="10">
                  <c:v>ZS</c:v>
                </c:pt>
              </c:strCache>
            </c:strRef>
          </c:cat>
          <c:val>
            <c:numRef>
              <c:f>Feuil1!$E$4:$E$14</c:f>
              <c:numCache>
                <c:formatCode>General</c:formatCode>
                <c:ptCount val="11"/>
                <c:pt idx="0">
                  <c:v>11</c:v>
                </c:pt>
                <c:pt idx="1">
                  <c:v>8</c:v>
                </c:pt>
                <c:pt idx="2">
                  <c:v>5</c:v>
                </c:pt>
                <c:pt idx="3">
                  <c:v>6</c:v>
                </c:pt>
                <c:pt idx="4">
                  <c:v>172</c:v>
                </c:pt>
                <c:pt idx="5">
                  <c:v>2</c:v>
                </c:pt>
                <c:pt idx="6">
                  <c:v>2</c:v>
                </c:pt>
                <c:pt idx="7">
                  <c:v>8</c:v>
                </c:pt>
                <c:pt idx="8">
                  <c:v>4</c:v>
                </c:pt>
                <c:pt idx="9">
                  <c:v>3</c:v>
                </c:pt>
                <c:pt idx="10">
                  <c:v>221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70128"/>
        <c:axId val="-1902873392"/>
        <c:axId val="0"/>
      </c:bar3DChart>
      <c:catAx>
        <c:axId val="-1902870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02873392"/>
        <c:crosses val="autoZero"/>
        <c:auto val="1"/>
        <c:lblAlgn val="ctr"/>
        <c:lblOffset val="100"/>
        <c:noMultiLvlLbl val="0"/>
      </c:catAx>
      <c:valAx>
        <c:axId val="-1902873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9028701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600"/>
            </a:pPr>
            <a:r>
              <a:rPr lang="en-US" sz="1600"/>
              <a:t>Proportion de femmes VIH+ à la CPN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Feuil4!$I$3</c:f>
              <c:strCache>
                <c:ptCount val="1"/>
                <c:pt idx="0">
                  <c:v>Proportion de femmes+ à la CPN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Feuil4!$H$4:$H$14</c:f>
              <c:strCache>
                <c:ptCount val="11"/>
                <c:pt idx="0">
                  <c:v> Bomutu </c:v>
                </c:pt>
                <c:pt idx="1">
                  <c:v> Boyabu </c:v>
                </c:pt>
                <c:pt idx="2">
                  <c:v>Boyakana </c:v>
                </c:pt>
                <c:pt idx="3">
                  <c:v> Cecu Libenge </c:v>
                </c:pt>
                <c:pt idx="4">
                  <c:v> Cité Libenge</c:v>
                </c:pt>
                <c:pt idx="5">
                  <c:v> Elaka </c:v>
                </c:pt>
                <c:pt idx="6">
                  <c:v> Lola </c:v>
                </c:pt>
                <c:pt idx="7">
                  <c:v> Nduma </c:v>
                </c:pt>
                <c:pt idx="8">
                  <c:v> Worobe </c:v>
                </c:pt>
                <c:pt idx="9">
                  <c:v> Bau </c:v>
                </c:pt>
                <c:pt idx="10">
                  <c:v>ZS</c:v>
                </c:pt>
              </c:strCache>
            </c:strRef>
          </c:cat>
          <c:val>
            <c:numRef>
              <c:f>Feuil4!$I$4:$I$14</c:f>
              <c:numCache>
                <c:formatCode>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0.47058823529411759</c:v>
                </c:pt>
                <c:pt idx="4">
                  <c:v>8.8183421516754845E-2</c:v>
                </c:pt>
                <c:pt idx="5">
                  <c:v>0</c:v>
                </c:pt>
                <c:pt idx="6">
                  <c:v>0.21276595744680851</c:v>
                </c:pt>
                <c:pt idx="7">
                  <c:v>0</c:v>
                </c:pt>
                <c:pt idx="8">
                  <c:v>0</c:v>
                </c:pt>
                <c:pt idx="9">
                  <c:v>0.35087719298245612</c:v>
                </c:pt>
                <c:pt idx="10">
                  <c:v>9.8383696416022487E-2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79920"/>
        <c:axId val="-1902873936"/>
        <c:axId val="0"/>
      </c:bar3DChart>
      <c:catAx>
        <c:axId val="-190287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902873936"/>
        <c:crosses val="autoZero"/>
        <c:auto val="1"/>
        <c:lblAlgn val="ctr"/>
        <c:lblOffset val="100"/>
        <c:noMultiLvlLbl val="0"/>
      </c:catAx>
      <c:valAx>
        <c:axId val="-1902873936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-190287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127639032567678"/>
          <c:y val="6.1916351120488711E-3"/>
          <c:w val="0.67322257902119775"/>
          <c:h val="0.503029828944132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'su Libenge Zone de Santé - 2017'!$B$4</c:f>
              <c:strCache>
                <c:ptCount val="1"/>
                <c:pt idx="0">
                  <c:v>Complétude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 Libenge Zone de Santé - 2017'!$A$5:$A$16</c:f>
              <c:strCache>
                <c:ptCount val="12"/>
                <c:pt idx="0">
                  <c:v>Services Secondaires</c:v>
                </c:pt>
                <c:pt idx="1">
                  <c:v>Activites BCZ</c:v>
                </c:pt>
                <c:pt idx="2">
                  <c:v> Hygiene aux frontieres</c:v>
                </c:pt>
                <c:pt idx="3">
                  <c:v> SIGL1</c:v>
                </c:pt>
                <c:pt idx="4">
                  <c:v>Population</c:v>
                </c:pt>
                <c:pt idx="5">
                  <c:v> Services de Base</c:v>
                </c:pt>
                <c:pt idx="6">
                  <c:v> Banque de Sang </c:v>
                </c:pt>
                <c:pt idx="7">
                  <c:v>Service Hopital</c:v>
                </c:pt>
                <c:pt idx="8">
                  <c:v>PNLT</c:v>
                </c:pt>
                <c:pt idx="9">
                  <c:v> SIGL2</c:v>
                </c:pt>
                <c:pt idx="10">
                  <c:v>Relevée Epidémiologique </c:v>
                </c:pt>
                <c:pt idx="11">
                  <c:v>PNLS</c:v>
                </c:pt>
              </c:strCache>
            </c:strRef>
          </c:cat>
          <c:val>
            <c:numRef>
              <c:f>'su Libenge Zone de Santé - 2017'!$B$5:$B$16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97.7</c:v>
                </c:pt>
                <c:pt idx="1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'su Libenge Zone de Santé - 2017'!$C$4</c:f>
              <c:strCache>
                <c:ptCount val="1"/>
                <c:pt idx="0">
                  <c:v>Promptitude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 Libenge Zone de Santé - 2017'!$A$5:$A$16</c:f>
              <c:strCache>
                <c:ptCount val="12"/>
                <c:pt idx="0">
                  <c:v>Services Secondaires</c:v>
                </c:pt>
                <c:pt idx="1">
                  <c:v>Activites BCZ</c:v>
                </c:pt>
                <c:pt idx="2">
                  <c:v> Hygiene aux frontieres</c:v>
                </c:pt>
                <c:pt idx="3">
                  <c:v> SIGL1</c:v>
                </c:pt>
                <c:pt idx="4">
                  <c:v>Population</c:v>
                </c:pt>
                <c:pt idx="5">
                  <c:v> Services de Base</c:v>
                </c:pt>
                <c:pt idx="6">
                  <c:v> Banque de Sang </c:v>
                </c:pt>
                <c:pt idx="7">
                  <c:v>Service Hopital</c:v>
                </c:pt>
                <c:pt idx="8">
                  <c:v>PNLT</c:v>
                </c:pt>
                <c:pt idx="9">
                  <c:v> SIGL2</c:v>
                </c:pt>
                <c:pt idx="10">
                  <c:v>Relevée Epidémiologique </c:v>
                </c:pt>
                <c:pt idx="11">
                  <c:v>PNLS</c:v>
                </c:pt>
              </c:strCache>
            </c:strRef>
          </c:cat>
          <c:val>
            <c:numRef>
              <c:f>'su Libenge Zone de Santé - 2017'!$C$5:$C$16</c:f>
              <c:numCache>
                <c:formatCode>General</c:formatCode>
                <c:ptCount val="12"/>
                <c:pt idx="0">
                  <c:v>29.6</c:v>
                </c:pt>
                <c:pt idx="1">
                  <c:v>16.7</c:v>
                </c:pt>
                <c:pt idx="2">
                  <c:v>8.3000000000000007</c:v>
                </c:pt>
                <c:pt idx="3">
                  <c:v>27</c:v>
                </c:pt>
                <c:pt idx="4">
                  <c:v>100</c:v>
                </c:pt>
                <c:pt idx="5">
                  <c:v>31.5</c:v>
                </c:pt>
                <c:pt idx="6">
                  <c:v>17.899999999999999</c:v>
                </c:pt>
                <c:pt idx="7">
                  <c:v>37.5</c:v>
                </c:pt>
                <c:pt idx="8">
                  <c:v>0</c:v>
                </c:pt>
                <c:pt idx="9">
                  <c:v>11.1</c:v>
                </c:pt>
                <c:pt idx="10">
                  <c:v>3.8</c:v>
                </c:pt>
                <c:pt idx="11">
                  <c:v>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6288"/>
        <c:axId val="-1951778464"/>
        <c:axId val="0"/>
      </c:bar3DChart>
      <c:catAx>
        <c:axId val="-1951776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951778464"/>
        <c:crosses val="autoZero"/>
        <c:auto val="1"/>
        <c:lblAlgn val="ctr"/>
        <c:lblOffset val="100"/>
        <c:noMultiLvlLbl val="0"/>
      </c:catAx>
      <c:valAx>
        <c:axId val="-19517784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9517762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/>
              <a:t>% adultes connaissant leur statut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'[data (23).xls]Feuil4'!$D$3</c:f>
              <c:strCache>
                <c:ptCount val="1"/>
                <c:pt idx="0">
                  <c:v>% Adultes connaissant leur statut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'[data (23).xls]Feuil4'!$C$4:$C$14</c:f>
              <c:strCache>
                <c:ptCount val="11"/>
                <c:pt idx="0">
                  <c:v> Bau </c:v>
                </c:pt>
                <c:pt idx="1">
                  <c:v> Bomutu </c:v>
                </c:pt>
                <c:pt idx="2">
                  <c:v> Boyabu </c:v>
                </c:pt>
                <c:pt idx="3">
                  <c:v> Boyakana </c:v>
                </c:pt>
                <c:pt idx="4">
                  <c:v> CECU</c:v>
                </c:pt>
                <c:pt idx="5">
                  <c:v>Cité Libenge </c:v>
                </c:pt>
                <c:pt idx="6">
                  <c:v>Elaka </c:v>
                </c:pt>
                <c:pt idx="7">
                  <c:v> Lola </c:v>
                </c:pt>
                <c:pt idx="8">
                  <c:v> Nduma </c:v>
                </c:pt>
                <c:pt idx="9">
                  <c:v> Worobe </c:v>
                </c:pt>
                <c:pt idx="10">
                  <c:v>ZS</c:v>
                </c:pt>
              </c:strCache>
            </c:strRef>
          </c:cat>
          <c:val>
            <c:numRef>
              <c:f>'[data (23).xls]Feuil4'!$D$4:$D$14</c:f>
              <c:numCache>
                <c:formatCode>0</c:formatCode>
                <c:ptCount val="11"/>
                <c:pt idx="0">
                  <c:v>13.575056927658084</c:v>
                </c:pt>
                <c:pt idx="1">
                  <c:v>16.484641638225256</c:v>
                </c:pt>
                <c:pt idx="2">
                  <c:v>13.861268939393939</c:v>
                </c:pt>
                <c:pt idx="3">
                  <c:v>8.3670427932723008</c:v>
                </c:pt>
                <c:pt idx="4">
                  <c:v>59.515701853953843</c:v>
                </c:pt>
                <c:pt idx="5">
                  <c:v>19.279988749824216</c:v>
                </c:pt>
                <c:pt idx="6">
                  <c:v>26.064139941690961</c:v>
                </c:pt>
                <c:pt idx="7">
                  <c:v>11.925009663703131</c:v>
                </c:pt>
                <c:pt idx="8">
                  <c:v>14.289340101522843</c:v>
                </c:pt>
                <c:pt idx="9">
                  <c:v>9.2527050257862271</c:v>
                </c:pt>
                <c:pt idx="10">
                  <c:v>15.898652786282916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71760"/>
        <c:axId val="-1902879376"/>
        <c:axId val="0"/>
      </c:bar3DChart>
      <c:catAx>
        <c:axId val="-1902871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02879376"/>
        <c:crosses val="autoZero"/>
        <c:auto val="1"/>
        <c:lblAlgn val="ctr"/>
        <c:lblOffset val="100"/>
        <c:noMultiLvlLbl val="0"/>
      </c:catAx>
      <c:valAx>
        <c:axId val="-190287937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028717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905982564362201E-2"/>
          <c:y val="0.19480351414406533"/>
          <c:w val="0.67667967899951598"/>
          <c:h val="0.565640857392825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Feuil2!$M$5</c:f>
              <c:strCache>
                <c:ptCount val="1"/>
                <c:pt idx="0">
                  <c:v>Taux de recouvrement MEG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Feuil2!$L$6:$L$26</c:f>
              <c:strCache>
                <c:ptCount val="21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 Libenge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HGR</c:v>
                </c:pt>
                <c:pt idx="20">
                  <c:v>zs</c:v>
                </c:pt>
              </c:strCache>
            </c:strRef>
          </c:cat>
          <c:val>
            <c:numRef>
              <c:f>Feuil2!$M$6:$M$26</c:f>
              <c:numCache>
                <c:formatCode>0</c:formatCode>
                <c:ptCount val="21"/>
                <c:pt idx="0">
                  <c:v>60.8424336973479</c:v>
                </c:pt>
                <c:pt idx="1">
                  <c:v>74.586628324946076</c:v>
                </c:pt>
                <c:pt idx="2">
                  <c:v>79.373816076342976</c:v>
                </c:pt>
                <c:pt idx="3">
                  <c:v>69.243156199677941</c:v>
                </c:pt>
                <c:pt idx="4">
                  <c:v>68.541582965046203</c:v>
                </c:pt>
                <c:pt idx="5">
                  <c:v>71.424731182795696</c:v>
                </c:pt>
                <c:pt idx="6">
                  <c:v>75.540773620798987</c:v>
                </c:pt>
                <c:pt idx="7">
                  <c:v>77.372619572965817</c:v>
                </c:pt>
                <c:pt idx="8">
                  <c:v>81.885697708152023</c:v>
                </c:pt>
                <c:pt idx="9">
                  <c:v>59.642203571653937</c:v>
                </c:pt>
                <c:pt idx="10">
                  <c:v>61.493239271017053</c:v>
                </c:pt>
                <c:pt idx="11">
                  <c:v>80.525641025641022</c:v>
                </c:pt>
                <c:pt idx="12">
                  <c:v>84.08536494445687</c:v>
                </c:pt>
                <c:pt idx="13">
                  <c:v>83.628882997348811</c:v>
                </c:pt>
                <c:pt idx="14">
                  <c:v>70.588235294117652</c:v>
                </c:pt>
                <c:pt idx="15">
                  <c:v>73.587710604558964</c:v>
                </c:pt>
                <c:pt idx="16">
                  <c:v>88.870887337986048</c:v>
                </c:pt>
                <c:pt idx="17">
                  <c:v>98.91304347826086</c:v>
                </c:pt>
                <c:pt idx="18">
                  <c:v>86.683884297520663</c:v>
                </c:pt>
                <c:pt idx="19">
                  <c:v>79.257027005268355</c:v>
                </c:pt>
                <c:pt idx="20">
                  <c:v>79.316311643549568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02867408"/>
        <c:axId val="-1902878832"/>
        <c:axId val="0"/>
      </c:bar3DChart>
      <c:catAx>
        <c:axId val="-1902867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902878832"/>
        <c:crosses val="autoZero"/>
        <c:auto val="1"/>
        <c:lblAlgn val="ctr"/>
        <c:lblOffset val="100"/>
        <c:noMultiLvlLbl val="0"/>
      </c:catAx>
      <c:valAx>
        <c:axId val="-190287883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02867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269026650856465"/>
          <c:y val="0.52984288422280545"/>
          <c:w val="0.21377335447282286"/>
          <c:h val="0.1485320064158646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Feuil1!$J$1</c:f>
              <c:strCache>
                <c:ptCount val="1"/>
                <c:pt idx="0">
                  <c:v>Tx CSC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Feuil1!$I$2:$I$21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Feuil1!$J$2:$J$21</c:f>
              <c:numCache>
                <c:formatCode>0</c:formatCode>
                <c:ptCount val="20"/>
                <c:pt idx="0">
                  <c:v>32.130849613811904</c:v>
                </c:pt>
                <c:pt idx="1">
                  <c:v>29.537738312875423</c:v>
                </c:pt>
                <c:pt idx="2">
                  <c:v>47.356268760101592</c:v>
                </c:pt>
                <c:pt idx="3">
                  <c:v>20.697831978319783</c:v>
                </c:pt>
                <c:pt idx="4">
                  <c:v>21.385848098408758</c:v>
                </c:pt>
                <c:pt idx="5">
                  <c:v>23.948471209064103</c:v>
                </c:pt>
                <c:pt idx="6">
                  <c:v>61.750103434009105</c:v>
                </c:pt>
                <c:pt idx="7">
                  <c:v>40.842950326141498</c:v>
                </c:pt>
                <c:pt idx="8">
                  <c:v>70.536912751677846</c:v>
                </c:pt>
                <c:pt idx="9">
                  <c:v>42.491111928405054</c:v>
                </c:pt>
                <c:pt idx="10">
                  <c:v>34.267181893458456</c:v>
                </c:pt>
                <c:pt idx="11">
                  <c:v>77.377830750893921</c:v>
                </c:pt>
                <c:pt idx="12">
                  <c:v>26.897683471358242</c:v>
                </c:pt>
                <c:pt idx="13">
                  <c:v>33.333333333333329</c:v>
                </c:pt>
                <c:pt idx="14">
                  <c:v>50.76846802181457</c:v>
                </c:pt>
                <c:pt idx="15">
                  <c:v>30.87136929460581</c:v>
                </c:pt>
                <c:pt idx="16">
                  <c:v>27.821492160128653</c:v>
                </c:pt>
                <c:pt idx="17">
                  <c:v>33.208955223880601</c:v>
                </c:pt>
                <c:pt idx="18">
                  <c:v>39.000320924261871</c:v>
                </c:pt>
                <c:pt idx="19">
                  <c:v>41.640109790746557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84448"/>
        <c:axId val="-1951787712"/>
        <c:axId val="0"/>
      </c:bar3DChart>
      <c:catAx>
        <c:axId val="-195178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951787712"/>
        <c:crosses val="autoZero"/>
        <c:auto val="1"/>
        <c:lblAlgn val="ctr"/>
        <c:lblOffset val="100"/>
        <c:noMultiLvlLbl val="0"/>
      </c:catAx>
      <c:valAx>
        <c:axId val="-195178771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-1951784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0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'CPN1-CPN4'!$U$1</c:f>
              <c:strCache>
                <c:ptCount val="1"/>
                <c:pt idx="0">
                  <c:v>CPN4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'CPN1-CPN4'!$T$2:$T$21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'CPN1-CPN4'!$U$2:$U$21</c:f>
              <c:numCache>
                <c:formatCode>0</c:formatCode>
                <c:ptCount val="20"/>
                <c:pt idx="0">
                  <c:v>6.5909090909090899</c:v>
                </c:pt>
                <c:pt idx="1">
                  <c:v>29.381039435884045</c:v>
                </c:pt>
                <c:pt idx="2">
                  <c:v>87.739552066497339</c:v>
                </c:pt>
                <c:pt idx="3">
                  <c:v>5.4200542005420056</c:v>
                </c:pt>
                <c:pt idx="4">
                  <c:v>11.567543166685477</c:v>
                </c:pt>
                <c:pt idx="5">
                  <c:v>25.997206270370942</c:v>
                </c:pt>
                <c:pt idx="6">
                  <c:v>64.129085643359531</c:v>
                </c:pt>
                <c:pt idx="7">
                  <c:v>32.07655365206795</c:v>
                </c:pt>
                <c:pt idx="8">
                  <c:v>32.997762863534675</c:v>
                </c:pt>
                <c:pt idx="9">
                  <c:v>9.1945568223611627</c:v>
                </c:pt>
                <c:pt idx="10">
                  <c:v>20.701076455975713</c:v>
                </c:pt>
                <c:pt idx="11">
                  <c:v>56.813667063965042</c:v>
                </c:pt>
                <c:pt idx="12">
                  <c:v>19.558829141701334</c:v>
                </c:pt>
                <c:pt idx="13">
                  <c:v>33.96988615497613</c:v>
                </c:pt>
                <c:pt idx="14">
                  <c:v>40.489175342918529</c:v>
                </c:pt>
                <c:pt idx="15">
                  <c:v>8.6445366528354075</c:v>
                </c:pt>
                <c:pt idx="16">
                  <c:v>21.968870254436847</c:v>
                </c:pt>
                <c:pt idx="17">
                  <c:v>32.382729211087415</c:v>
                </c:pt>
                <c:pt idx="18">
                  <c:v>38.912066752246474</c:v>
                </c:pt>
                <c:pt idx="19">
                  <c:v>28.452360380490038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4656"/>
        <c:axId val="-1951788800"/>
        <c:axId val="0"/>
      </c:bar3DChart>
      <c:catAx>
        <c:axId val="-1951774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1951788800"/>
        <c:crosses val="autoZero"/>
        <c:auto val="1"/>
        <c:lblAlgn val="ctr"/>
        <c:lblOffset val="100"/>
        <c:noMultiLvlLbl val="0"/>
      </c:catAx>
      <c:valAx>
        <c:axId val="-1951788800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746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Feuil21!$N$4</c:f>
              <c:strCache>
                <c:ptCount val="1"/>
                <c:pt idx="0">
                  <c:v>% TPI 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Feuil21!$M$5:$M$24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Feuil21!$N$5:$N$24</c:f>
              <c:numCache>
                <c:formatCode>0</c:formatCode>
                <c:ptCount val="20"/>
                <c:pt idx="0">
                  <c:v>93.103448275862064</c:v>
                </c:pt>
                <c:pt idx="1">
                  <c:v>30</c:v>
                </c:pt>
                <c:pt idx="2">
                  <c:v>18.75</c:v>
                </c:pt>
                <c:pt idx="3">
                  <c:v>100</c:v>
                </c:pt>
                <c:pt idx="4">
                  <c:v>114.63414634146341</c:v>
                </c:pt>
                <c:pt idx="5">
                  <c:v>100</c:v>
                </c:pt>
                <c:pt idx="6">
                  <c:v>83.870967741935488</c:v>
                </c:pt>
                <c:pt idx="7">
                  <c:v>92.178770949720672</c:v>
                </c:pt>
                <c:pt idx="8">
                  <c:v>100.18832391713748</c:v>
                </c:pt>
                <c:pt idx="9">
                  <c:v>63.333333333333329</c:v>
                </c:pt>
                <c:pt idx="10">
                  <c:v>80</c:v>
                </c:pt>
                <c:pt idx="11">
                  <c:v>89.16083916083916</c:v>
                </c:pt>
                <c:pt idx="12">
                  <c:v>54.634146341463421</c:v>
                </c:pt>
                <c:pt idx="13">
                  <c:v>90.090090090090087</c:v>
                </c:pt>
                <c:pt idx="14">
                  <c:v>97.959183673469383</c:v>
                </c:pt>
                <c:pt idx="15">
                  <c:v>112.00000000000001</c:v>
                </c:pt>
                <c:pt idx="16">
                  <c:v>59.477124183006538</c:v>
                </c:pt>
                <c:pt idx="17">
                  <c:v>74.897119341563794</c:v>
                </c:pt>
                <c:pt idx="18">
                  <c:v>99.484536082474222</c:v>
                </c:pt>
                <c:pt idx="19">
                  <c:v>77.718926553672318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9552"/>
        <c:axId val="-1951784992"/>
        <c:axId val="0"/>
      </c:bar3DChart>
      <c:catAx>
        <c:axId val="-1951779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1951784992"/>
        <c:crosses val="autoZero"/>
        <c:auto val="1"/>
        <c:lblAlgn val="ctr"/>
        <c:lblOffset val="100"/>
        <c:noMultiLvlLbl val="0"/>
      </c:catAx>
      <c:valAx>
        <c:axId val="-195178499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795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Feuil2!$I$1</c:f>
              <c:strCache>
                <c:ptCount val="1"/>
                <c:pt idx="0">
                  <c:v>PENTA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Feuil2!$H$2:$H$21</c:f>
              <c:strCache>
                <c:ptCount val="20"/>
                <c:pt idx="0">
                  <c:v>BATANGA</c:v>
                </c:pt>
                <c:pt idx="1">
                  <c:v>BAU</c:v>
                </c:pt>
                <c:pt idx="2">
                  <c:v>BAVULA</c:v>
                </c:pt>
                <c:pt idx="3">
                  <c:v>BAZENE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CITE</c:v>
                </c:pt>
                <c:pt idx="13">
                  <c:v>ELAKA</c:v>
                </c:pt>
                <c:pt idx="14">
                  <c:v>GALABA</c:v>
                </c:pt>
                <c:pt idx="15">
                  <c:v>LOLA</c:v>
                </c:pt>
                <c:pt idx="16">
                  <c:v>KANGU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Feuil2!$I$2:$I$21</c:f>
              <c:numCache>
                <c:formatCode>0</c:formatCode>
                <c:ptCount val="20"/>
                <c:pt idx="0">
                  <c:v>104.11985018726593</c:v>
                </c:pt>
                <c:pt idx="1">
                  <c:v>105.29801324503312</c:v>
                </c:pt>
                <c:pt idx="2">
                  <c:v>104.66019417475727</c:v>
                </c:pt>
                <c:pt idx="3">
                  <c:v>93.229166666666657</c:v>
                </c:pt>
                <c:pt idx="4">
                  <c:v>93.203883495145632</c:v>
                </c:pt>
                <c:pt idx="5">
                  <c:v>134.22222222222223</c:v>
                </c:pt>
                <c:pt idx="6">
                  <c:v>153.84615384615387</c:v>
                </c:pt>
                <c:pt idx="7">
                  <c:v>105.3388090349076</c:v>
                </c:pt>
                <c:pt idx="8">
                  <c:v>109.04558404558404</c:v>
                </c:pt>
                <c:pt idx="9">
                  <c:v>99.648506151142357</c:v>
                </c:pt>
                <c:pt idx="10">
                  <c:v>115.81027667984189</c:v>
                </c:pt>
                <c:pt idx="11">
                  <c:v>100.91116173120729</c:v>
                </c:pt>
                <c:pt idx="12">
                  <c:v>107.65864332603938</c:v>
                </c:pt>
                <c:pt idx="13">
                  <c:v>119.64912280701753</c:v>
                </c:pt>
                <c:pt idx="14">
                  <c:v>129.38388625592415</c:v>
                </c:pt>
                <c:pt idx="15">
                  <c:v>104.76973684210526</c:v>
                </c:pt>
                <c:pt idx="16">
                  <c:v>125.39682539682539</c:v>
                </c:pt>
                <c:pt idx="17">
                  <c:v>98.167938931297698</c:v>
                </c:pt>
                <c:pt idx="18">
                  <c:v>91.954022988505741</c:v>
                </c:pt>
                <c:pt idx="19">
                  <c:v>106.9215708856386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89344"/>
        <c:axId val="-1951783904"/>
        <c:axId val="0"/>
      </c:bar3DChart>
      <c:catAx>
        <c:axId val="-1951789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51783904"/>
        <c:crosses val="autoZero"/>
        <c:auto val="1"/>
        <c:lblAlgn val="ctr"/>
        <c:lblOffset val="100"/>
        <c:noMultiLvlLbl val="0"/>
      </c:catAx>
      <c:valAx>
        <c:axId val="-1951783904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893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0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Feuil3!$H$1</c:f>
              <c:strCache>
                <c:ptCount val="1"/>
                <c:pt idx="0">
                  <c:v>VAR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Feuil3!$G$2:$G$21</c:f>
              <c:strCache>
                <c:ptCount val="20"/>
                <c:pt idx="0">
                  <c:v>BATANGA</c:v>
                </c:pt>
                <c:pt idx="1">
                  <c:v>BAU</c:v>
                </c:pt>
                <c:pt idx="2">
                  <c:v>BAVULA</c:v>
                </c:pt>
                <c:pt idx="3">
                  <c:v>BAZENE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CITE</c:v>
                </c:pt>
                <c:pt idx="13">
                  <c:v>ELAKA</c:v>
                </c:pt>
                <c:pt idx="14">
                  <c:v>GALABA</c:v>
                </c:pt>
                <c:pt idx="15">
                  <c:v>LOLA</c:v>
                </c:pt>
                <c:pt idx="16">
                  <c:v>KANGU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Feuil3!$H$2:$H$21</c:f>
              <c:numCache>
                <c:formatCode>0</c:formatCode>
                <c:ptCount val="20"/>
                <c:pt idx="0">
                  <c:v>129.21348314606743</c:v>
                </c:pt>
                <c:pt idx="1">
                  <c:v>114.56953642384107</c:v>
                </c:pt>
                <c:pt idx="2">
                  <c:v>114.75728155339806</c:v>
                </c:pt>
                <c:pt idx="3">
                  <c:v>107.03125</c:v>
                </c:pt>
                <c:pt idx="4">
                  <c:v>98.05825242718447</c:v>
                </c:pt>
                <c:pt idx="5">
                  <c:v>143</c:v>
                </c:pt>
                <c:pt idx="6">
                  <c:v>125.44378698224851</c:v>
                </c:pt>
                <c:pt idx="7">
                  <c:v>101.23203285420945</c:v>
                </c:pt>
                <c:pt idx="8">
                  <c:v>114.95726495726495</c:v>
                </c:pt>
                <c:pt idx="9">
                  <c:v>98.945518453427056</c:v>
                </c:pt>
                <c:pt idx="10">
                  <c:v>103.96825396825398</c:v>
                </c:pt>
                <c:pt idx="11">
                  <c:v>89.293849658314343</c:v>
                </c:pt>
                <c:pt idx="12">
                  <c:v>101.75054704595186</c:v>
                </c:pt>
                <c:pt idx="13">
                  <c:v>103.50877192982458</c:v>
                </c:pt>
                <c:pt idx="14">
                  <c:v>137.44075829383885</c:v>
                </c:pt>
                <c:pt idx="15">
                  <c:v>104.93421052631579</c:v>
                </c:pt>
                <c:pt idx="16">
                  <c:v>118.25396825396825</c:v>
                </c:pt>
                <c:pt idx="17">
                  <c:v>103.66412213740459</c:v>
                </c:pt>
                <c:pt idx="18">
                  <c:v>96.091954022988503</c:v>
                </c:pt>
                <c:pt idx="19">
                  <c:v>107.8714859437751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5744"/>
        <c:axId val="-1951782816"/>
        <c:axId val="0"/>
      </c:bar3DChart>
      <c:catAx>
        <c:axId val="-1951775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1951782816"/>
        <c:crosses val="autoZero"/>
        <c:auto val="1"/>
        <c:lblAlgn val="ctr"/>
        <c:lblOffset val="100"/>
        <c:noMultiLvlLbl val="0"/>
      </c:catAx>
      <c:valAx>
        <c:axId val="-195178281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757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7223244290725343E-2"/>
          <c:y val="0.1438775882181394"/>
          <c:w val="0.77232290823460148"/>
          <c:h val="0.58396106736657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Feuil4!$H$1</c:f>
              <c:strCache>
                <c:ptCount val="1"/>
                <c:pt idx="0">
                  <c:v>VAT2+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Feuil4!$G$2:$G$21</c:f>
              <c:strCache>
                <c:ptCount val="20"/>
                <c:pt idx="0">
                  <c:v>BATANGA</c:v>
                </c:pt>
                <c:pt idx="1">
                  <c:v>BAU</c:v>
                </c:pt>
                <c:pt idx="2">
                  <c:v>BAVULA</c:v>
                </c:pt>
                <c:pt idx="3">
                  <c:v>BAZENE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CITE</c:v>
                </c:pt>
                <c:pt idx="13">
                  <c:v>ELAKA</c:v>
                </c:pt>
                <c:pt idx="14">
                  <c:v>GALABA</c:v>
                </c:pt>
                <c:pt idx="15">
                  <c:v>LOLA</c:v>
                </c:pt>
                <c:pt idx="16">
                  <c:v>KANGU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Feuil4!$H$2:$H$21</c:f>
              <c:numCache>
                <c:formatCode>0</c:formatCode>
                <c:ptCount val="20"/>
                <c:pt idx="0">
                  <c:v>116.99346405228759</c:v>
                </c:pt>
                <c:pt idx="1">
                  <c:v>101.15606936416187</c:v>
                </c:pt>
                <c:pt idx="2">
                  <c:v>157.96610169491524</c:v>
                </c:pt>
                <c:pt idx="3">
                  <c:v>102.95454545454545</c:v>
                </c:pt>
                <c:pt idx="4">
                  <c:v>80.508474576271183</c:v>
                </c:pt>
                <c:pt idx="5">
                  <c:v>168.99224806201551</c:v>
                </c:pt>
                <c:pt idx="6">
                  <c:v>160.10362694300517</c:v>
                </c:pt>
                <c:pt idx="7">
                  <c:v>117.74193548387098</c:v>
                </c:pt>
                <c:pt idx="8">
                  <c:v>102.73461777501554</c:v>
                </c:pt>
                <c:pt idx="9">
                  <c:v>79.173047473200612</c:v>
                </c:pt>
                <c:pt idx="10">
                  <c:v>136.89655172413794</c:v>
                </c:pt>
                <c:pt idx="11">
                  <c:v>133.39960238568588</c:v>
                </c:pt>
                <c:pt idx="12">
                  <c:v>100.95419847328245</c:v>
                </c:pt>
                <c:pt idx="13">
                  <c:v>121.40672782874617</c:v>
                </c:pt>
                <c:pt idx="14">
                  <c:v>130.57851239669424</c:v>
                </c:pt>
                <c:pt idx="15">
                  <c:v>102.72988505747126</c:v>
                </c:pt>
                <c:pt idx="16">
                  <c:v>106.22837370242215</c:v>
                </c:pt>
                <c:pt idx="17">
                  <c:v>88.8</c:v>
                </c:pt>
                <c:pt idx="18">
                  <c:v>158.91783567134269</c:v>
                </c:pt>
                <c:pt idx="19">
                  <c:v>113.23219129910581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7376"/>
        <c:axId val="-1951781184"/>
        <c:axId val="0"/>
      </c:bar3DChart>
      <c:catAx>
        <c:axId val="-1951777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951781184"/>
        <c:crosses val="autoZero"/>
        <c:auto val="1"/>
        <c:lblAlgn val="ctr"/>
        <c:lblOffset val="100"/>
        <c:noMultiLvlLbl val="0"/>
      </c:catAx>
      <c:valAx>
        <c:axId val="-1951781184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773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'2017'!$N$4</c:f>
              <c:strCache>
                <c:ptCount val="1"/>
                <c:pt idx="0">
                  <c:v>%ECV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'2017'!$M$5:$M$24</c:f>
              <c:strCache>
                <c:ptCount val="20"/>
                <c:pt idx="0">
                  <c:v>Bazene</c:v>
                </c:pt>
                <c:pt idx="1">
                  <c:v>Batanga</c:v>
                </c:pt>
                <c:pt idx="2">
                  <c:v>Bau</c:v>
                </c:pt>
                <c:pt idx="3">
                  <c:v>Bavula</c:v>
                </c:pt>
                <c:pt idx="4">
                  <c:v>Bogbala</c:v>
                </c:pt>
                <c:pt idx="5">
                  <c:v>Bogilima</c:v>
                </c:pt>
                <c:pt idx="6">
                  <c:v>Bokilio</c:v>
                </c:pt>
                <c:pt idx="7">
                  <c:v>Bomutu</c:v>
                </c:pt>
                <c:pt idx="8">
                  <c:v>Boyabu</c:v>
                </c:pt>
                <c:pt idx="9">
                  <c:v>Boyakana</c:v>
                </c:pt>
                <c:pt idx="10">
                  <c:v>Bozoko</c:v>
                </c:pt>
                <c:pt idx="11">
                  <c:v>CECU</c:v>
                </c:pt>
                <c:pt idx="12">
                  <c:v>Cité</c:v>
                </c:pt>
                <c:pt idx="13">
                  <c:v>Elaka</c:v>
                </c:pt>
                <c:pt idx="14">
                  <c:v>Galaba</c:v>
                </c:pt>
                <c:pt idx="15">
                  <c:v>Kangu</c:v>
                </c:pt>
                <c:pt idx="16">
                  <c:v>Lola</c:v>
                </c:pt>
                <c:pt idx="17">
                  <c:v>Nduma</c:v>
                </c:pt>
                <c:pt idx="18">
                  <c:v>Worobe</c:v>
                </c:pt>
                <c:pt idx="19">
                  <c:v>ZS</c:v>
                </c:pt>
              </c:strCache>
            </c:strRef>
          </c:cat>
          <c:val>
            <c:numRef>
              <c:f>'2017'!$N$5:$N$24</c:f>
              <c:numCache>
                <c:formatCode>0</c:formatCode>
                <c:ptCount val="20"/>
                <c:pt idx="0">
                  <c:v>87.5</c:v>
                </c:pt>
                <c:pt idx="1">
                  <c:v>96.304518150953257</c:v>
                </c:pt>
                <c:pt idx="2">
                  <c:v>99.861463865158157</c:v>
                </c:pt>
                <c:pt idx="3">
                  <c:v>24.220867208672086</c:v>
                </c:pt>
                <c:pt idx="4">
                  <c:v>77.869314975736373</c:v>
                </c:pt>
                <c:pt idx="5">
                  <c:v>82.259816855502095</c:v>
                </c:pt>
                <c:pt idx="6">
                  <c:v>83.78154737277616</c:v>
                </c:pt>
                <c:pt idx="7">
                  <c:v>68.274675650491019</c:v>
                </c:pt>
                <c:pt idx="8">
                  <c:v>77.55406413124534</c:v>
                </c:pt>
                <c:pt idx="9">
                  <c:v>69.112418781414746</c:v>
                </c:pt>
                <c:pt idx="10">
                  <c:v>81.079216119238211</c:v>
                </c:pt>
                <c:pt idx="11">
                  <c:v>70.719110051648798</c:v>
                </c:pt>
                <c:pt idx="12">
                  <c:v>50.662137923138573</c:v>
                </c:pt>
                <c:pt idx="13">
                  <c:v>61.207002081038077</c:v>
                </c:pt>
                <c:pt idx="14">
                  <c:v>104.9413320112378</c:v>
                </c:pt>
                <c:pt idx="15">
                  <c:v>59.820193637621024</c:v>
                </c:pt>
                <c:pt idx="16">
                  <c:v>21.968870254436847</c:v>
                </c:pt>
                <c:pt idx="17">
                  <c:v>62.633262260127928</c:v>
                </c:pt>
                <c:pt idx="18">
                  <c:v>87.05070603337613</c:v>
                </c:pt>
                <c:pt idx="19">
                  <c:v>67.363374417791562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1775200"/>
        <c:axId val="-1951779008"/>
        <c:axId val="0"/>
      </c:bar3DChart>
      <c:catAx>
        <c:axId val="-1951775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1951779008"/>
        <c:crosses val="autoZero"/>
        <c:auto val="1"/>
        <c:lblAlgn val="ctr"/>
        <c:lblOffset val="100"/>
        <c:noMultiLvlLbl val="0"/>
      </c:catAx>
      <c:valAx>
        <c:axId val="-195177900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-19517752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7C2EC-64E1-4E6B-8D33-F84BFAE3E21C}" type="datetimeFigureOut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588BE-01A6-4EDB-B2A7-2861261D5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91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CE1C-1CAE-43AA-BA8A-F0ADE774BA51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45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A01-BF89-467D-8773-585188F9B46D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3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6601-A71D-4978-9F29-0791BF13E78B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451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85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94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67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982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98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802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519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5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AF79-4B19-43DD-8C8A-F753B182369A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91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826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15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6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3601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381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448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65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148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922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9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65B0-36DF-472F-B1BE-9A65C54C39D2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0979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0001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81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340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8524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698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8563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5027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046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5117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01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D6CD-0E10-4B2E-8EEC-95D5494F3E74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8797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9019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090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568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1331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556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976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4565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745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692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2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45049-618D-4271-9DA0-9AA3C21D0DF6}" type="datetime1">
              <a:rPr lang="fr-FR" smtClean="0"/>
              <a:t>17/11/2019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7746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1152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6323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300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105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7937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3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E19B-8A68-46EF-A0F2-EED2332EC770}" type="datetime1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58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A86C-71D1-4657-B7F7-69F21EFF7599}" type="datetime1">
              <a:rPr lang="fr-FR" smtClean="0"/>
              <a:t>17/11/2019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06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D218-967B-405E-A52A-C2CF4EA893A0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64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48A3-C443-4E55-8139-C63D11291E70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22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F8B07-4548-4531-86D8-F9590987A7A4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C5A6-9ABD-4682-A88B-37297EF2C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46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3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2710-46C8-46E7-AF1B-FDB8DF8697BD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17/11/2019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89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PRESENTATION DE LA REVUE ANNUELLE 2017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ZS DE LIBENGE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275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CONTEXTE DE MISE EN ŒUVRE DU PAO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8531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fr-FR" b="1" dirty="0" smtClean="0"/>
              <a:t>Socio- sécuritaire</a:t>
            </a:r>
            <a:r>
              <a:rPr lang="fr-FR" dirty="0" smtClean="0"/>
              <a:t>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Climat de paix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la présence des réfugiés </a:t>
            </a:r>
            <a:r>
              <a:rPr lang="fr-FR" dirty="0" smtClean="0"/>
              <a:t>centrafricains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 smtClean="0"/>
              <a:t>Réhabilitation de la route nationale 6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A</a:t>
            </a:r>
            <a:r>
              <a:rPr lang="fr-FR" dirty="0" smtClean="0"/>
              <a:t>ccentuation </a:t>
            </a:r>
            <a:r>
              <a:rPr lang="fr-FR" dirty="0"/>
              <a:t>de la précarité socio-économique par la dépréciation du francs </a:t>
            </a:r>
            <a:r>
              <a:rPr lang="fr-FR" dirty="0" smtClean="0"/>
              <a:t>congolais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C</a:t>
            </a:r>
            <a:r>
              <a:rPr lang="fr-FR" dirty="0" smtClean="0"/>
              <a:t>ircuit </a:t>
            </a:r>
            <a:r>
              <a:rPr lang="fr-FR" dirty="0"/>
              <a:t>économique </a:t>
            </a:r>
            <a:r>
              <a:rPr lang="fr-FR" dirty="0" smtClean="0"/>
              <a:t>informel</a:t>
            </a:r>
          </a:p>
          <a:p>
            <a:pPr>
              <a:lnSpc>
                <a:spcPct val="160000"/>
              </a:lnSpc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17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fr-FR" dirty="0"/>
              <a:t>CONTEXTE DE MISE EN ŒUVRE DU PAO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/>
              <a:t>Mécanisation des certains agents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/>
              <a:t>Amélioration du taux de prime de </a:t>
            </a:r>
            <a:r>
              <a:rPr lang="fr-FR" dirty="0" smtClean="0"/>
              <a:t>risque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Démarrage du projet PDSS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Sanitaire </a:t>
            </a:r>
            <a:r>
              <a:rPr lang="fr-FR" b="1" dirty="0"/>
              <a:t>(</a:t>
            </a:r>
            <a:r>
              <a:rPr lang="fr-FR" b="1" dirty="0" smtClean="0"/>
              <a:t>urgence/épidémies</a:t>
            </a:r>
            <a:r>
              <a:rPr lang="fr-F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Aucune épidémie ni catastrophe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3 cas suspects de PFA;1 cas  suspect de FJ; 3 </a:t>
            </a:r>
            <a:r>
              <a:rPr lang="fr-FR" dirty="0"/>
              <a:t>cas </a:t>
            </a:r>
            <a:r>
              <a:rPr lang="fr-FR" dirty="0" smtClean="0"/>
              <a:t>suspects de rougeole avec prélèvements effectués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/>
              <a:t>3 décès </a:t>
            </a:r>
            <a:r>
              <a:rPr lang="fr-FR" dirty="0" smtClean="0"/>
              <a:t>maternels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Pratiques culturelles à risques (Gazawili)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Présence de maisons de prière d’exorcisme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49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V. Bilan physique du PAO (1)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585992"/>
              </p:ext>
            </p:extLst>
          </p:nvPr>
        </p:nvGraphicFramePr>
        <p:xfrm>
          <a:off x="539552" y="980728"/>
          <a:ext cx="8064894" cy="504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xmlns="" val="3859486162"/>
                    </a:ext>
                  </a:extLst>
                </a:gridCol>
                <a:gridCol w="1336428"/>
                <a:gridCol w="789570">
                  <a:extLst>
                    <a:ext uri="{9D8B030D-6E8A-4147-A177-3AD203B41FA5}">
                      <a16:colId xmlns:a16="http://schemas.microsoft.com/office/drawing/2014/main" xmlns="" val="3246600669"/>
                    </a:ext>
                  </a:extLst>
                </a:gridCol>
                <a:gridCol w="1127957">
                  <a:extLst>
                    <a:ext uri="{9D8B030D-6E8A-4147-A177-3AD203B41FA5}">
                      <a16:colId xmlns:a16="http://schemas.microsoft.com/office/drawing/2014/main" xmlns="" val="2436633836"/>
                    </a:ext>
                  </a:extLst>
                </a:gridCol>
                <a:gridCol w="958764">
                  <a:extLst>
                    <a:ext uri="{9D8B030D-6E8A-4147-A177-3AD203B41FA5}">
                      <a16:colId xmlns:a16="http://schemas.microsoft.com/office/drawing/2014/main" xmlns="" val="1625206763"/>
                    </a:ext>
                  </a:extLst>
                </a:gridCol>
                <a:gridCol w="1691935">
                  <a:extLst>
                    <a:ext uri="{9D8B030D-6E8A-4147-A177-3AD203B41FA5}">
                      <a16:colId xmlns:a16="http://schemas.microsoft.com/office/drawing/2014/main" xmlns="" val="3721885907"/>
                    </a:ext>
                  </a:extLst>
                </a:gridCol>
              </a:tblGrid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Pilier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PREVU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RP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Commentaire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9616106"/>
                  </a:ext>
                </a:extLst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PRESTATIONS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RSH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INFRASTRUCTURES ET EQUIPEMENTS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MEG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FINANCEMENT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INFO SANITAIRE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GOUVERNANCE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120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2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physique </a:t>
            </a:r>
            <a:r>
              <a:rPr lang="fr-FR" dirty="0" smtClean="0"/>
              <a:t>PAO(2)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8816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8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financier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102645"/>
              </p:ext>
            </p:extLst>
          </p:nvPr>
        </p:nvGraphicFramePr>
        <p:xfrm>
          <a:off x="107502" y="1734858"/>
          <a:ext cx="8928993" cy="4708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9203"/>
                <a:gridCol w="648741"/>
                <a:gridCol w="648741"/>
                <a:gridCol w="531265"/>
                <a:gridCol w="450643"/>
                <a:gridCol w="473362"/>
                <a:gridCol w="594862"/>
                <a:gridCol w="514596"/>
                <a:gridCol w="514596"/>
                <a:gridCol w="413436"/>
                <a:gridCol w="413436"/>
                <a:gridCol w="493702"/>
                <a:gridCol w="527240"/>
                <a:gridCol w="493702"/>
                <a:gridCol w="413436"/>
                <a:gridCol w="413436"/>
                <a:gridCol w="514596"/>
              </a:tblGrid>
              <a:tr h="6153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PILIER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Financ. Prévu $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Décaissé en chiffre$ et 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Partenaire financier $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307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GVC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GVP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Ménages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FM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GAVI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PUI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OMS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UNFPA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UNICEF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ACTED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ADES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BM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GAP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</a:tr>
              <a:tr h="307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Prestation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218310,6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116400,6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53,3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6500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23640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13525,6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22239,6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11687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27928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5080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5000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101910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7752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Ressources humaines pour la santé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193424,8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181217,1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93,6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77107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75820,1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2400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7800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5000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13090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12207,7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6232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Infrastructure et équipement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325082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245282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75,5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75679,4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14685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10620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36600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63778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27200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43920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79800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3192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Médicaments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522979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283194,08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54,1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85650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173744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8000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15800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239785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3268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>
                          <a:effectLst/>
                        </a:rPr>
                        <a:t>Financement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1630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1030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63,1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410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600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167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SNIS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13692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12391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90,4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8205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2296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1890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1301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3192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Gouvernance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62110,4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44686,4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71,9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7842,4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344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1720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7580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17424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  <a:tr h="307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Total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1337228,8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884201,18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66,1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6500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77107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269042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212924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26255,6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30107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27928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49600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5080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63778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32200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83680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453028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70" marR="35470" marT="0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47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COMPLETUDE/PROMPTITUDE DE LA ZS SELON LES DIFFERENTS RAPPORTS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66248"/>
              </p:ext>
            </p:extLst>
          </p:nvPr>
        </p:nvGraphicFramePr>
        <p:xfrm>
          <a:off x="457200" y="1600200"/>
          <a:ext cx="8507288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39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rmAutofit/>
          </a:bodyPr>
          <a:lstStyle/>
          <a:p>
            <a:r>
              <a:rPr lang="fr-FR" dirty="0"/>
              <a:t>PERFORMANCES DE LA ZS: PRESENTER LES DONNEES PAR AS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30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8357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61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</a:t>
            </a:r>
            <a:r>
              <a:rPr lang="fr-FR" dirty="0"/>
              <a:t>2</a:t>
            </a:r>
            <a:r>
              <a:rPr lang="fr-FR" dirty="0" smtClean="0"/>
              <a:t>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2931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5113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(3)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5010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67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PRESENTATION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Information générales</a:t>
            </a:r>
          </a:p>
          <a:p>
            <a:r>
              <a:rPr lang="fr-FR" dirty="0" smtClean="0"/>
              <a:t>Objectifs du PAO 2017</a:t>
            </a:r>
          </a:p>
          <a:p>
            <a:r>
              <a:rPr lang="fr-FR" dirty="0" smtClean="0"/>
              <a:t>Principaux intervenants et partenaires</a:t>
            </a:r>
          </a:p>
          <a:p>
            <a:r>
              <a:rPr lang="fr-FR" dirty="0" smtClean="0"/>
              <a:t>Contexte de mise en œuvre</a:t>
            </a:r>
          </a:p>
          <a:p>
            <a:r>
              <a:rPr lang="fr-FR" dirty="0" smtClean="0"/>
              <a:t>Bilan physique PAO</a:t>
            </a:r>
          </a:p>
          <a:p>
            <a:r>
              <a:rPr lang="fr-FR" dirty="0" smtClean="0"/>
              <a:t>Bilan financier du PAO</a:t>
            </a:r>
          </a:p>
          <a:p>
            <a:r>
              <a:rPr lang="fr-FR" dirty="0" smtClean="0"/>
              <a:t>Complétude et promptitude des rapports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99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(4)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2066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40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</a:t>
            </a:r>
            <a:r>
              <a:rPr lang="fr-FR" dirty="0"/>
              <a:t>5</a:t>
            </a:r>
            <a:r>
              <a:rPr lang="fr-FR" dirty="0" smtClean="0"/>
              <a:t>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353908"/>
              </p:ext>
            </p:extLst>
          </p:nvPr>
        </p:nvGraphicFramePr>
        <p:xfrm>
          <a:off x="457200" y="16002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9004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Prestation(6)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461105"/>
              </p:ext>
            </p:extLst>
          </p:nvPr>
        </p:nvGraphicFramePr>
        <p:xfrm>
          <a:off x="323528" y="1600200"/>
          <a:ext cx="8568952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22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</a:t>
            </a:r>
            <a:r>
              <a:rPr lang="fr-FR" dirty="0"/>
              <a:t>7</a:t>
            </a:r>
            <a:r>
              <a:rPr lang="fr-FR" dirty="0" smtClean="0"/>
              <a:t>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268593"/>
              </p:ext>
            </p:extLst>
          </p:nvPr>
        </p:nvGraphicFramePr>
        <p:xfrm>
          <a:off x="457200" y="1600200"/>
          <a:ext cx="8507288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22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Prestation(8)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317317"/>
              </p:ext>
            </p:extLst>
          </p:nvPr>
        </p:nvGraphicFramePr>
        <p:xfrm>
          <a:off x="457200" y="16002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65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Prestation(9)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804279"/>
              </p:ext>
            </p:extLst>
          </p:nvPr>
        </p:nvGraphicFramePr>
        <p:xfrm>
          <a:off x="457200" y="1600200"/>
          <a:ext cx="843528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80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(10)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044207"/>
              </p:ext>
            </p:extLst>
          </p:nvPr>
        </p:nvGraphicFramePr>
        <p:xfrm>
          <a:off x="395536" y="1600200"/>
          <a:ext cx="829126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3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(11)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8985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8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(12)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85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76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Prestation(13)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9143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95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DE PRESENTATION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Performance de la ZS</a:t>
            </a:r>
          </a:p>
          <a:p>
            <a:r>
              <a:rPr lang="fr-FR" dirty="0"/>
              <a:t>Analyse FFOM</a:t>
            </a:r>
          </a:p>
          <a:p>
            <a:r>
              <a:rPr lang="fr-FR" dirty="0" smtClean="0"/>
              <a:t>Difficultés </a:t>
            </a:r>
          </a:p>
          <a:p>
            <a:r>
              <a:rPr lang="fr-FR" dirty="0" smtClean="0"/>
              <a:t>Leçons apprises</a:t>
            </a:r>
          </a:p>
          <a:p>
            <a:r>
              <a:rPr lang="fr-FR" dirty="0" smtClean="0"/>
              <a:t>Perspectives 2018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7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Prestation(14)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226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58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(15)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0196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47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(16)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262399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11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(17)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7744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60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Prestation(18)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2544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87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(19)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Taux d’infections PO: 2,6%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Mortalité au-delà de 48h : 3%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Tx d’occupations des lits: 34%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 smtClean="0"/>
              <a:t>Prestation (20)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7606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/>
              <a:t>IST soignés selon l’approche syndromique: 2245/2331 soit 96%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Cas de VVS avec PEC médicale et PEP kit dans les 72H: 24/27 soit 89 % (Total cas: 44)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P</a:t>
            </a:r>
            <a:r>
              <a:rPr lang="fr-FR" sz="2400" dirty="0" smtClean="0"/>
              <a:t>roportion des enfants malnutris sévères réhabilités: 89/326 soit 27%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Nbre des nouvelles acceptantes sous contraceptif moderne: 378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Ratio des décès maternels et riposte: 3/4460 soit 65 pour 100000 NV</a:t>
            </a:r>
          </a:p>
          <a:p>
            <a:pPr>
              <a:lnSpc>
                <a:spcPct val="150000"/>
              </a:lnSpc>
            </a:pP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5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 (21)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Transfusions avec les 4 marqueurs: 0/337</a:t>
            </a:r>
          </a:p>
          <a:p>
            <a:pPr>
              <a:lnSpc>
                <a:spcPct val="150000"/>
              </a:lnSpc>
            </a:pPr>
            <a:r>
              <a:rPr lang="fr-FR" dirty="0" err="1" smtClean="0"/>
              <a:t>Tx</a:t>
            </a:r>
            <a:r>
              <a:rPr lang="fr-FR" dirty="0" smtClean="0"/>
              <a:t> mortalité néonatal: 60/4460 soit 13 pour 1000 NV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54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Autofit/>
          </a:bodyPr>
          <a:lstStyle/>
          <a:p>
            <a:r>
              <a:rPr lang="fr-FR" dirty="0" smtClean="0"/>
              <a:t>RHS(1)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904193"/>
              </p:ext>
            </p:extLst>
          </p:nvPr>
        </p:nvGraphicFramePr>
        <p:xfrm>
          <a:off x="107504" y="1484780"/>
          <a:ext cx="8856984" cy="5332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1944216"/>
                <a:gridCol w="1800200"/>
                <a:gridCol w="1296144"/>
              </a:tblGrid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Catégorie Professionnelle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Besoin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Disponibilité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Gap</a:t>
                      </a:r>
                      <a:endParaRPr lang="fr-FR" dirty="0"/>
                    </a:p>
                  </a:txBody>
                  <a:tcPr/>
                </a:tc>
              </a:tr>
              <a:tr h="352843">
                <a:tc>
                  <a:txBody>
                    <a:bodyPr/>
                    <a:lstStyle/>
                    <a:p>
                      <a:r>
                        <a:rPr lang="fr-FR" dirty="0" smtClean="0"/>
                        <a:t>Médecins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</a:tr>
              <a:tr h="203107">
                <a:tc>
                  <a:txBody>
                    <a:bodyPr/>
                    <a:lstStyle/>
                    <a:p>
                      <a:r>
                        <a:rPr lang="fr-FR" dirty="0" smtClean="0"/>
                        <a:t>Infirmiers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28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Administrateurs Gestionnaires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Accoucheuses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24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Technicien de Labo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24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Anesthésistes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Assistants à la Pharmacie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Administratifs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-12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Nutritionniste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  <a:tr h="511257"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173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56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RHS(2)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544616"/>
          </a:xfrm>
        </p:spPr>
        <p:txBody>
          <a:bodyPr>
            <a:normAutofit fontScale="62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Pro </a:t>
            </a:r>
            <a:r>
              <a:rPr lang="fr-FR" dirty="0"/>
              <a:t>santé: 57%; Administratif: 43</a:t>
            </a:r>
            <a:r>
              <a:rPr lang="fr-FR" dirty="0" smtClean="0"/>
              <a:t>%</a:t>
            </a:r>
          </a:p>
          <a:p>
            <a:pPr>
              <a:lnSpc>
                <a:spcPct val="160000"/>
              </a:lnSpc>
            </a:pPr>
            <a:r>
              <a:rPr lang="fr-FR" dirty="0"/>
              <a:t>Proportion de personnels recevant salaires: 60/173 soit 35%</a:t>
            </a:r>
          </a:p>
          <a:p>
            <a:pPr>
              <a:lnSpc>
                <a:spcPct val="160000"/>
              </a:lnSpc>
            </a:pPr>
            <a:r>
              <a:rPr lang="fr-FR" dirty="0"/>
              <a:t> Proportion de personnels recevant primes de risque de l’Etat: 100/173 soit 58%</a:t>
            </a:r>
          </a:p>
          <a:p>
            <a:pPr>
              <a:lnSpc>
                <a:spcPct val="160000"/>
              </a:lnSpc>
            </a:pPr>
            <a:r>
              <a:rPr lang="fr-FR" dirty="0"/>
              <a:t>Proportion de FOSA avec subsides: 21/37 soit 57%</a:t>
            </a:r>
          </a:p>
          <a:p>
            <a:pPr>
              <a:lnSpc>
                <a:spcPct val="160000"/>
              </a:lnSpc>
            </a:pPr>
            <a:r>
              <a:rPr lang="fr-FR" dirty="0"/>
              <a:t>Proportion d’ agents logés: 23/173 soit 13,3 %</a:t>
            </a:r>
          </a:p>
          <a:p>
            <a:pPr>
              <a:lnSpc>
                <a:spcPct val="160000"/>
              </a:lnSpc>
            </a:pPr>
            <a:r>
              <a:rPr lang="fr-FR" dirty="0"/>
              <a:t>ITM avec 1 filière sciences infirmières: 16 diplômés /22 soit 73%</a:t>
            </a:r>
          </a:p>
          <a:p>
            <a:pPr>
              <a:lnSpc>
                <a:spcPct val="160000"/>
              </a:lnSpc>
            </a:pPr>
            <a:r>
              <a:rPr lang="fr-FR" dirty="0"/>
              <a:t>Ratio médecins/habitants :1/35548</a:t>
            </a:r>
          </a:p>
          <a:p>
            <a:pPr>
              <a:lnSpc>
                <a:spcPct val="160000"/>
              </a:lnSpc>
            </a:pPr>
            <a:r>
              <a:rPr lang="fr-FR" dirty="0"/>
              <a:t>Ration infirmiers/habitants : </a:t>
            </a:r>
            <a:r>
              <a:rPr lang="fr-FR" dirty="0" smtClean="0"/>
              <a:t>1/3072</a:t>
            </a:r>
          </a:p>
          <a:p>
            <a:pPr>
              <a:lnSpc>
                <a:spcPct val="160000"/>
              </a:lnSpc>
            </a:pPr>
            <a:r>
              <a:rPr lang="fr-FR" dirty="0"/>
              <a:t>Formation en cours d’emploi: 1 médecin en ESP, 1médecin en échographie</a:t>
            </a:r>
          </a:p>
          <a:p>
            <a:pPr>
              <a:lnSpc>
                <a:spcPct val="160000"/>
              </a:lnSpc>
            </a:pPr>
            <a:endParaRPr lang="fr-FR" dirty="0"/>
          </a:p>
          <a:p>
            <a:pPr>
              <a:lnSpc>
                <a:spcPct val="160000"/>
              </a:lnSpc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80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smtClean="0"/>
              <a:t>INFORMATIONS GENERALES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fr-BE" sz="8000" dirty="0">
                <a:ea typeface="Times New Roman"/>
              </a:rPr>
              <a:t>Population totale:248837 habitants dont 19179 réfugiés</a:t>
            </a:r>
          </a:p>
          <a:p>
            <a:pPr algn="just">
              <a:lnSpc>
                <a:spcPct val="170000"/>
              </a:lnSpc>
              <a:buClr>
                <a:schemeClr val="accent3"/>
              </a:buClr>
              <a:defRPr/>
            </a:pPr>
            <a:r>
              <a:rPr lang="fr-BE" sz="8000" dirty="0">
                <a:ea typeface="Times New Roman"/>
              </a:rPr>
              <a:t>Superficie : 7200</a:t>
            </a:r>
            <a:r>
              <a:rPr lang="fr-BE" sz="8000" b="1" dirty="0">
                <a:ea typeface="Times New Roman"/>
              </a:rPr>
              <a:t> </a:t>
            </a:r>
            <a:r>
              <a:rPr lang="fr-BE" sz="8000" dirty="0">
                <a:ea typeface="Times New Roman"/>
              </a:rPr>
              <a:t>km²</a:t>
            </a:r>
          </a:p>
          <a:p>
            <a:pPr algn="just">
              <a:lnSpc>
                <a:spcPct val="170000"/>
              </a:lnSpc>
              <a:buClr>
                <a:schemeClr val="accent3"/>
              </a:buClr>
              <a:defRPr/>
            </a:pPr>
            <a:r>
              <a:rPr lang="fr-BE" sz="8000" dirty="0">
                <a:ea typeface="Times New Roman"/>
              </a:rPr>
              <a:t>Densité: 34,5</a:t>
            </a:r>
            <a:r>
              <a:rPr lang="fr-BE" sz="8000" b="1" dirty="0">
                <a:ea typeface="Times New Roman"/>
              </a:rPr>
              <a:t> </a:t>
            </a:r>
            <a:r>
              <a:rPr lang="fr-BE" sz="8000" dirty="0">
                <a:ea typeface="Times New Roman"/>
              </a:rPr>
              <a:t>habitants / km²</a:t>
            </a:r>
            <a:endParaRPr lang="fr-FR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defRPr/>
            </a:pPr>
            <a:r>
              <a:rPr lang="fr-BE" sz="8000" dirty="0">
                <a:ea typeface="Times New Roman"/>
              </a:rPr>
              <a:t>LIMITE DE LA ZS (limites naturelles) : </a:t>
            </a:r>
            <a:endParaRPr lang="fr-FR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fr-BE" sz="8000" dirty="0">
                <a:ea typeface="Times New Roman"/>
              </a:rPr>
              <a:t> Au nord : </a:t>
            </a:r>
            <a:r>
              <a:rPr lang="fr-BE" sz="8000" dirty="0"/>
              <a:t>le ruisseau Mole et le ruisseau Kpeyanga</a:t>
            </a:r>
            <a:r>
              <a:rPr lang="fr-BE" sz="8000" dirty="0">
                <a:ea typeface="Times New Roman"/>
              </a:rPr>
              <a:t> (ZS Zongo); </a:t>
            </a:r>
            <a:r>
              <a:rPr lang="fr-BE" sz="8000" dirty="0"/>
              <a:t>et le ruisseau Bembe avec  la ZS Bili </a:t>
            </a:r>
            <a:r>
              <a:rPr lang="fr-BE" sz="8000" dirty="0">
                <a:ea typeface="Times New Roman"/>
              </a:rPr>
              <a:t> </a:t>
            </a:r>
            <a:endParaRPr lang="fr-FR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fr-BE" sz="8000" dirty="0">
                <a:ea typeface="Times New Roman"/>
              </a:rPr>
              <a:t>Au sud : </a:t>
            </a:r>
            <a:r>
              <a:rPr lang="fr-BE" sz="8000" dirty="0"/>
              <a:t>le ruisseau Lisingo ( ZS Mawuya)</a:t>
            </a:r>
            <a:endParaRPr lang="fr-FR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fr-BE" sz="8000" dirty="0">
                <a:ea typeface="Times New Roman"/>
              </a:rPr>
              <a:t>A l’est</a:t>
            </a:r>
            <a:r>
              <a:rPr lang="fr-BE" sz="8000" b="1" dirty="0">
                <a:ea typeface="Times New Roman"/>
              </a:rPr>
              <a:t> </a:t>
            </a:r>
            <a:r>
              <a:rPr lang="fr-BE" sz="8000" dirty="0">
                <a:ea typeface="Times New Roman"/>
              </a:rPr>
              <a:t>: </a:t>
            </a:r>
            <a:r>
              <a:rPr lang="fr-BE" sz="8000" dirty="0"/>
              <a:t>la rivière Lua (  ZS de Bwamanda et Bogose Nubea)</a:t>
            </a:r>
            <a:endParaRPr lang="fr-FR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fr-BE" sz="8000" dirty="0">
                <a:ea typeface="Times New Roman"/>
              </a:rPr>
              <a:t>A  l’ouest : </a:t>
            </a:r>
            <a:r>
              <a:rPr lang="fr-BE" sz="8000" dirty="0"/>
              <a:t>la rivière Ubangi ( la République Centrafricaine)</a:t>
            </a:r>
            <a:endParaRPr lang="fr-BE" sz="8000" dirty="0">
              <a:ea typeface="Times New Roman"/>
            </a:endParaRPr>
          </a:p>
          <a:p>
            <a:pPr algn="just">
              <a:lnSpc>
                <a:spcPct val="170000"/>
              </a:lnSpc>
              <a:buClr>
                <a:schemeClr val="accent3"/>
              </a:buClr>
              <a:defRPr/>
            </a:pPr>
            <a:r>
              <a:rPr lang="fr-BE" sz="8000" dirty="0">
                <a:ea typeface="Times New Roman"/>
              </a:rPr>
              <a:t>La ZS compte 19 aires de santé avec 19 CS, 1 HGR, 1HS,</a:t>
            </a:r>
            <a:r>
              <a:rPr lang="fr-BE" sz="8000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fr-BE" sz="8000" dirty="0">
                <a:ea typeface="Times New Roman"/>
              </a:rPr>
              <a:t>15 PS, 1 ITM</a:t>
            </a:r>
            <a:endParaRPr lang="fr-FR" sz="8000" dirty="0"/>
          </a:p>
          <a:p>
            <a:endParaRPr lang="fr-FR" sz="80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14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RHS(3)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941930"/>
              </p:ext>
            </p:extLst>
          </p:nvPr>
        </p:nvGraphicFramePr>
        <p:xfrm>
          <a:off x="467544" y="1700806"/>
          <a:ext cx="7762056" cy="4470035"/>
        </p:xfrm>
        <a:graphic>
          <a:graphicData uri="http://schemas.openxmlformats.org/drawingml/2006/table">
            <a:tbl>
              <a:tblPr firstRow="1" firstCol="1" bandRow="1"/>
              <a:tblGrid>
                <a:gridCol w="594282"/>
                <a:gridCol w="2483588"/>
                <a:gridCol w="2005872"/>
                <a:gridCol w="2678314"/>
              </a:tblGrid>
              <a:tr h="558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N°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Thème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Nb de personnes formées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Bénéficiaires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Alimentation de la femme enceinte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IT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CPN recentrée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IT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612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PEC multisectorielle des survivants des violences sexuelles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IT, ITA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NAC, ANJE, PCIMA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IT, ECZ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Utilisation de Kit Wata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IT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Formation NAC, ANJE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223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CODESA, CAC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84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Infrastructures et équipements(1)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5375660"/>
              </p:ext>
            </p:extLst>
          </p:nvPr>
        </p:nvGraphicFramePr>
        <p:xfrm>
          <a:off x="107502" y="1600200"/>
          <a:ext cx="8928996" cy="425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8"/>
                <a:gridCol w="1368152"/>
                <a:gridCol w="1152128"/>
                <a:gridCol w="2016224"/>
                <a:gridCol w="1368152"/>
                <a:gridCol w="1080122"/>
              </a:tblGrid>
              <a:tr h="624644"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CONSTRUCTIONS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REHABILITATIONS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Prévues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Réalisées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Prévues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Réalisées</a:t>
                      </a:r>
                      <a:endParaRPr lang="fr-FR" dirty="0"/>
                    </a:p>
                  </a:txBody>
                  <a:tcPr/>
                </a:tc>
              </a:tr>
              <a:tr h="435496">
                <a:tc>
                  <a:txBody>
                    <a:bodyPr/>
                    <a:lstStyle/>
                    <a:p>
                      <a:r>
                        <a:rPr lang="fr-FR" dirty="0" smtClean="0"/>
                        <a:t>Latrines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Puits d’eau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/>
                        <a:t>Incinérateurs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Bâtiment(mineur)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fr-FR" dirty="0" smtClean="0"/>
                        <a:t>Impluviums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fr-FR" dirty="0" smtClean="0"/>
                        <a:t>Douches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76592">
                <a:tc>
                  <a:txBody>
                    <a:bodyPr/>
                    <a:lstStyle/>
                    <a:p>
                      <a:r>
                        <a:rPr lang="fr-FR" dirty="0" smtClean="0"/>
                        <a:t>Puits d’eau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14888">
                <a:tc>
                  <a:txBody>
                    <a:bodyPr/>
                    <a:lstStyle/>
                    <a:p>
                      <a:r>
                        <a:rPr lang="fr-FR" dirty="0" smtClean="0"/>
                        <a:t>Fosses à placenta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fr-FR" dirty="0" smtClean="0"/>
                        <a:t>Morgue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33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dirty="0"/>
              <a:t>Infrastructures et </a:t>
            </a:r>
            <a:r>
              <a:rPr lang="fr-FR" dirty="0" smtClean="0"/>
              <a:t>équipements(2)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659351"/>
              </p:ext>
            </p:extLst>
          </p:nvPr>
        </p:nvGraphicFramePr>
        <p:xfrm>
          <a:off x="179512" y="1323602"/>
          <a:ext cx="8712968" cy="4985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0824"/>
                <a:gridCol w="1421420"/>
                <a:gridCol w="1025010"/>
                <a:gridCol w="3035714"/>
              </a:tblGrid>
              <a:tr h="6566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MATERIELS/EQUIPEMENT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SOURCES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NOMBRE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LOCALISATION</a:t>
                      </a:r>
                    </a:p>
                  </a:txBody>
                  <a:tcPr marL="9525" marR="9525" marT="9525" marB="0" anchor="ctr"/>
                </a:tc>
              </a:tr>
              <a:tr h="6566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YAMAHA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 DT 125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FM/GAVI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382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HAOJUE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038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LCD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3821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Appareil Radio Phonique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PUI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BCZS,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 CS BOMUTU, et BAVULA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21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V-SAT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BM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504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Batterie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PIU/BCZS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8441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 Convertisseur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PIU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972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Ordinateur Portable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LENOVOPF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FM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656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Desk top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HP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BM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504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Imprimante 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BM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95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Infrastructures et équipements (3)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749259"/>
              </p:ext>
            </p:extLst>
          </p:nvPr>
        </p:nvGraphicFramePr>
        <p:xfrm>
          <a:off x="457200" y="980730"/>
          <a:ext cx="8435280" cy="5184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2304256"/>
                <a:gridCol w="936104"/>
                <a:gridCol w="2376264"/>
              </a:tblGrid>
              <a:tr h="5943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MATERIELS/EQUIPEMENT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SOURCES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NOMBRE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LOCALISATION</a:t>
                      </a: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Kit Wata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ACTED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CS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FR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Bazene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et </a:t>
                      </a:r>
                      <a:r>
                        <a:rPr lang="fr-FR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Bokilio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Table opératoire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UNFPA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HGR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024354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Table d‘accouchement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UNFPA/PESS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HGR,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Batanga, Bozoko, Bavula, Nduma, Boyabu, CITE, Bomutu, Elaka et  CECU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Lit et</a:t>
                      </a:r>
                      <a:r>
                        <a:rPr lang="de-DE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matelas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PESS/PUI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Radio</a:t>
                      </a:r>
                      <a:r>
                        <a:rPr lang="de-DE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phonie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PUI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Bomutu, Bavula, BCZS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Pirogue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UNICEF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9431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GAVI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34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Médicaments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78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45</a:t>
            </a:fld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37424"/>
              </p:ext>
            </p:extLst>
          </p:nvPr>
        </p:nvGraphicFramePr>
        <p:xfrm>
          <a:off x="467544" y="332652"/>
          <a:ext cx="8424935" cy="6182553"/>
        </p:xfrm>
        <a:graphic>
          <a:graphicData uri="http://schemas.openxmlformats.org/drawingml/2006/table">
            <a:tbl>
              <a:tblPr firstRow="1" firstCol="1" bandRow="1"/>
              <a:tblGrid>
                <a:gridCol w="1036341"/>
                <a:gridCol w="1104347"/>
                <a:gridCol w="943440"/>
                <a:gridCol w="752226"/>
                <a:gridCol w="767598"/>
                <a:gridCol w="597009"/>
                <a:gridCol w="597009"/>
                <a:gridCol w="597611"/>
                <a:gridCol w="604835"/>
                <a:gridCol w="747515"/>
                <a:gridCol w="677004"/>
              </a:tblGrid>
              <a:tr h="482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FOSAS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Capital MEG au 31/12/2016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Capital MEG au 31/12/2017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Coût des médicaments reçu au cours de l’année (PTF, fonds propre)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Coût d’achat par source d’approvisionnement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82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MEG et intrants Paludisme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MEG et intrants VIH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MEG et intrants TBC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MEG et intrants CAO4&amp;5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PDSS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VIH/SIDA ; UNFPA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CDR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Marché public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HGR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4581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7017,0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26423,205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4392,67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Bazene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245,43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1555,8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266,25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Batanga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312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862,0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302,5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Bau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365,25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583,6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Bavula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                             195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732,0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156,25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Bogbala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506,757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1225,0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Bogilima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1126,63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953,3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381,25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Bokilio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156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888,1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Bomutu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921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1952,4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550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Boyabu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746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1444,5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687,5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Boyakana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781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1541,3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634,8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Bozoko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209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990,8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375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CECU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625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1641,8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562,5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Cité Libenge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384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1295,2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415,6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Elaka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601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1348,3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658,7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Galaba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483 ,618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1116,4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262,5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Kangu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249,653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1073,9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256,25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Lola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789,87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1100,5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512,5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Nduma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351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940,6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438,125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Worobe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1607,2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531,25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Arial"/>
                        </a:rPr>
                        <a:t>Total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13950,208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29869,7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119199,96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16000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53351,8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34364,18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4392,67</a:t>
                      </a:r>
                    </a:p>
                  </a:txBody>
                  <a:tcPr marL="51431" marR="51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2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000" dirty="0" smtClean="0"/>
              <a:t>Médicaments(2)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426534"/>
              </p:ext>
            </p:extLst>
          </p:nvPr>
        </p:nvGraphicFramePr>
        <p:xfrm>
          <a:off x="179507" y="620697"/>
          <a:ext cx="8496948" cy="5965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6"/>
                <a:gridCol w="2880321"/>
                <a:gridCol w="2844314"/>
                <a:gridCol w="2124237"/>
              </a:tblGrid>
              <a:tr h="29701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AS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Valeur</a:t>
                      </a:r>
                      <a:r>
                        <a:rPr lang="fr-FR" sz="1100" baseline="0" dirty="0" smtClean="0"/>
                        <a:t> MEG en banque( FC)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 Valeur</a:t>
                      </a:r>
                      <a:r>
                        <a:rPr lang="fr-FR" sz="1100" baseline="0" dirty="0" smtClean="0"/>
                        <a:t> MEG en banque (</a:t>
                      </a:r>
                      <a:r>
                        <a:rPr lang="fr-FR" sz="1100" dirty="0" smtClean="0"/>
                        <a:t>$</a:t>
                      </a:r>
                      <a:r>
                        <a:rPr lang="fr-FR" sz="1100" baseline="0" dirty="0" smtClean="0"/>
                        <a:t> USD)</a:t>
                      </a:r>
                      <a:endParaRPr lang="fr-FR" sz="1100" dirty="0"/>
                    </a:p>
                  </a:txBody>
                  <a:tcPr/>
                </a:tc>
              </a:tr>
              <a:tr h="207033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Bazene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421000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Batanga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479000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92929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475500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30773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Bavula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245000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Bogbala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195000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Bogilima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605000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49215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Bokilio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500000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51879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Bomutu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880000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Boyabu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1084950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Boyakana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1010800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81369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Bozoko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595000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95081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CECU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895000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Cité Libenge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660000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Elaka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1049050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Galaba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415000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25677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Kangu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405000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Lola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815000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49507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Nduma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696000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50975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Worobe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845000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450</a:t>
                      </a:r>
                      <a:endParaRPr lang="fr-FR" sz="1100" dirty="0"/>
                    </a:p>
                  </a:txBody>
                  <a:tcPr/>
                </a:tc>
              </a:tr>
              <a:tr h="135403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HGR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0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4130</a:t>
                      </a:r>
                      <a:endParaRPr lang="fr-FR" sz="1100" dirty="0"/>
                    </a:p>
                  </a:txBody>
                  <a:tcPr/>
                </a:tc>
              </a:tr>
              <a:tr h="29701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ZS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12271300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12680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09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Médicaments(3)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47</a:t>
            </a:fld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528261"/>
              </p:ext>
            </p:extLst>
          </p:nvPr>
        </p:nvGraphicFramePr>
        <p:xfrm>
          <a:off x="251520" y="1600200"/>
          <a:ext cx="843528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265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Médicaments(4)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fr-FR" dirty="0" smtClean="0"/>
              <a:t>Difficultés </a:t>
            </a:r>
          </a:p>
          <a:p>
            <a:pPr marL="0" indent="0">
              <a:buNone/>
            </a:pPr>
            <a:r>
              <a:rPr lang="fr-FR" dirty="0" smtClean="0"/>
              <a:t>Faible taux de satisfaction à la CDR,</a:t>
            </a:r>
          </a:p>
          <a:p>
            <a:pPr marL="0" indent="0">
              <a:buNone/>
            </a:pPr>
            <a:r>
              <a:rPr lang="fr-FR" dirty="0" smtClean="0"/>
              <a:t>Livraison des MEG non commandé et proche de la péremption. </a:t>
            </a:r>
          </a:p>
          <a:p>
            <a:pPr marL="0" indent="0">
              <a:buNone/>
            </a:pPr>
            <a:r>
              <a:rPr lang="fr-FR" dirty="0" smtClean="0"/>
              <a:t> Délai de livraison de plus d’un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9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Financement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b="1" dirty="0"/>
              <a:t>Expérience tarification </a:t>
            </a:r>
            <a:r>
              <a:rPr lang="fr-FR" b="1" dirty="0" smtClean="0"/>
              <a:t>forfaitaire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Application  du tarif forfaitaire par toutes les FOSA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Augmentation de taux d’utilisation des services curatifs aux CS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49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91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 smtClean="0"/>
              <a:t>Carte de la Zone de Santé</a:t>
            </a:r>
            <a:endParaRPr lang="fr-FR" dirty="0"/>
          </a:p>
        </p:txBody>
      </p:sp>
      <p:pic>
        <p:nvPicPr>
          <p:cNvPr id="4" name="Espace réservé du contenu 3" descr="G:\DCIM\103MSDCF\_DSC0937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67"/>
          <a:stretch/>
        </p:blipFill>
        <p:spPr bwMode="auto">
          <a:xfrm rot="5400000">
            <a:off x="1979711" y="-387423"/>
            <a:ext cx="5328593" cy="86409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0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Financement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Fosa appliquant la tarification forfaitaire subsidiée et non subsidiée (expérience): 21 subsidiées contre 16 non subsidiées ( </a:t>
            </a:r>
            <a:r>
              <a:rPr lang="fr-FR" dirty="0" smtClean="0"/>
              <a:t>15PS+1HS)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PS appliquent la tarification forfaitaire avec l’appui des CS subsidiés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4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INFORMATION SANITAIRE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4461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fr-FR" sz="2000" dirty="0" smtClean="0"/>
              <a:t>Production des outils: </a:t>
            </a:r>
            <a:r>
              <a:rPr lang="fr-FR" sz="2000" dirty="0"/>
              <a:t>a</a:t>
            </a:r>
            <a:r>
              <a:rPr lang="fr-FR" sz="2000" dirty="0" smtClean="0"/>
              <a:t>utonomie de production 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Mauvais remplissage des outils par les prestataires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DHIS2: réabonnement VSAT irrégulier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 Non maitrise de DHIS2 par certains membres de l’ECZ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Revues mensuelles et rétro-informations: 12/12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Nbres de réunions Cellule épidémiologiques avec PV: 52/52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Faits saillants surveillance en 2017: 3 décès maternels; 3 cas suspect de PFA;3cas suspects rougeole;1cas suspect de fièvre jaune </a:t>
            </a:r>
          </a:p>
          <a:p>
            <a:pPr>
              <a:lnSpc>
                <a:spcPct val="170000"/>
              </a:lnSpc>
            </a:pPr>
            <a:r>
              <a:rPr lang="fr-FR" sz="2000" dirty="0" smtClean="0"/>
              <a:t>Réunions d’analyse et de validation des données : </a:t>
            </a:r>
            <a:r>
              <a:rPr lang="fr-FR" sz="2000" dirty="0"/>
              <a:t>8</a:t>
            </a:r>
            <a:r>
              <a:rPr lang="fr-FR" sz="2000" dirty="0" smtClean="0"/>
              <a:t>/12</a:t>
            </a:r>
          </a:p>
          <a:p>
            <a:pPr>
              <a:lnSpc>
                <a:spcPct val="170000"/>
              </a:lnSpc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47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Gouvernance, leadership et intersectorialite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CA tenus: 2/2  soit 100%</a:t>
            </a:r>
          </a:p>
          <a:p>
            <a:r>
              <a:rPr lang="fr-FR" dirty="0" smtClean="0"/>
              <a:t>COGE :11/12 soit 92%</a:t>
            </a:r>
          </a:p>
          <a:p>
            <a:r>
              <a:rPr lang="fr-FR" dirty="0" smtClean="0"/>
              <a:t>CODI : 35/48 soit 73%</a:t>
            </a:r>
          </a:p>
          <a:p>
            <a:r>
              <a:rPr lang="fr-FR" dirty="0" smtClean="0"/>
              <a:t>ECZS: 52/52 soit 100%</a:t>
            </a:r>
          </a:p>
          <a:p>
            <a:r>
              <a:rPr lang="fr-FR" dirty="0" smtClean="0"/>
              <a:t>CODESA: 228/228 soit 100%</a:t>
            </a:r>
          </a:p>
          <a:p>
            <a:r>
              <a:rPr lang="fr-FR" dirty="0" smtClean="0"/>
              <a:t>CAC :2196 /2712 soit 81%</a:t>
            </a:r>
          </a:p>
          <a:p>
            <a:r>
              <a:rPr lang="fr-FR" dirty="0" smtClean="0"/>
              <a:t>Supervisions réalisées avec retro-informations écrites: 240/252 soit 95,2%</a:t>
            </a:r>
          </a:p>
          <a:p>
            <a:r>
              <a:rPr lang="fr-FR" dirty="0" smtClean="0"/>
              <a:t>Coaching et accompagnement et les thématiques: 0/2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4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Gouvernance, leadership et intersectorialite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Nbres </a:t>
            </a:r>
            <a:r>
              <a:rPr lang="fr-FR" dirty="0"/>
              <a:t>d’inventaires MEGS et matériels </a:t>
            </a:r>
            <a:r>
              <a:rPr lang="fr-FR" dirty="0" smtClean="0"/>
              <a:t>réalisés:</a:t>
            </a:r>
            <a:r>
              <a:rPr lang="fr-FR" dirty="0"/>
              <a:t> 31/264 soit 11,7%</a:t>
            </a:r>
          </a:p>
          <a:p>
            <a:r>
              <a:rPr lang="fr-FR" dirty="0" smtClean="0"/>
              <a:t>% </a:t>
            </a:r>
            <a:r>
              <a:rPr lang="fr-FR" dirty="0"/>
              <a:t>de la population avec accès aux latrines </a:t>
            </a:r>
            <a:r>
              <a:rPr lang="fr-FR" dirty="0" smtClean="0"/>
              <a:t>hygiéniques: </a:t>
            </a:r>
            <a:r>
              <a:rPr lang="fr-FR" dirty="0"/>
              <a:t>27217/248837 </a:t>
            </a:r>
            <a:r>
              <a:rPr lang="fr-FR" dirty="0" smtClean="0"/>
              <a:t>soit 10,9%</a:t>
            </a:r>
          </a:p>
          <a:p>
            <a:r>
              <a:rPr lang="fr-FR" dirty="0"/>
              <a:t>% de la population avec accès </a:t>
            </a:r>
            <a:r>
              <a:rPr lang="fr-FR" dirty="0" smtClean="0"/>
              <a:t>à l’eau potable: </a:t>
            </a:r>
            <a:r>
              <a:rPr lang="fr-FR" dirty="0" smtClean="0">
                <a:solidFill>
                  <a:srgbClr val="000000"/>
                </a:solidFill>
              </a:rPr>
              <a:t>59423/248837 soit 23,8%</a:t>
            </a:r>
            <a:endParaRPr lang="fr-FR" dirty="0"/>
          </a:p>
          <a:p>
            <a:r>
              <a:rPr lang="fr-FR" dirty="0"/>
              <a:t>Villages </a:t>
            </a:r>
            <a:r>
              <a:rPr lang="fr-FR" dirty="0" smtClean="0"/>
              <a:t>assainis:36/226 soit 15,3%</a:t>
            </a:r>
            <a:endParaRPr lang="fr-FR" dirty="0"/>
          </a:p>
          <a:p>
            <a:r>
              <a:rPr lang="fr-FR" dirty="0"/>
              <a:t>Ecoles </a:t>
            </a:r>
            <a:r>
              <a:rPr lang="fr-FR" dirty="0" smtClean="0"/>
              <a:t>assainies: 8/245 soit 3,2%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5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FFOM (1)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Forces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FR" dirty="0"/>
              <a:t>Accompagnement de la DPS</a:t>
            </a:r>
          </a:p>
          <a:p>
            <a:pPr lvl="0"/>
            <a:r>
              <a:rPr lang="fr-FR" dirty="0"/>
              <a:t>Présence d’un CDR</a:t>
            </a:r>
          </a:p>
          <a:p>
            <a:pPr lvl="0"/>
            <a:r>
              <a:rPr lang="fr-FR" dirty="0"/>
              <a:t>Bonne complétude SNIS</a:t>
            </a:r>
          </a:p>
          <a:p>
            <a:pPr lvl="0"/>
            <a:r>
              <a:rPr lang="fr-FR" dirty="0"/>
              <a:t>Existence d’une tarification forfaitaire négociée</a:t>
            </a:r>
          </a:p>
          <a:p>
            <a:pPr lvl="0"/>
            <a:r>
              <a:rPr lang="fr-FR" dirty="0"/>
              <a:t>ECZ fonctionnelle</a:t>
            </a:r>
          </a:p>
          <a:p>
            <a:r>
              <a:rPr lang="fr-FR" dirty="0"/>
              <a:t>Disponibilité de </a:t>
            </a:r>
            <a:r>
              <a:rPr lang="fr-FR" dirty="0" smtClean="0"/>
              <a:t>personnel</a:t>
            </a:r>
          </a:p>
          <a:p>
            <a:r>
              <a:rPr lang="fr-FR" dirty="0" smtClean="0"/>
              <a:t>Existence du VSAT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Opportunité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Présence des partenaires (FM, OMS, UNICEF, UNHCR et ses partenaires opérationnels, ACTED, PUI)</a:t>
            </a:r>
          </a:p>
          <a:p>
            <a:pPr lvl="0"/>
            <a:r>
              <a:rPr lang="fr-FR" dirty="0"/>
              <a:t>PDSS</a:t>
            </a:r>
          </a:p>
          <a:p>
            <a:pPr lvl="0"/>
            <a:r>
              <a:rPr lang="fr-FR" dirty="0"/>
              <a:t>Présence d’un aérodrome</a:t>
            </a:r>
          </a:p>
          <a:p>
            <a:pPr lvl="0"/>
            <a:r>
              <a:rPr lang="fr-FR" dirty="0"/>
              <a:t>Présence d’un réseau téléphonique</a:t>
            </a:r>
          </a:p>
          <a:p>
            <a:pPr lvl="0"/>
            <a:r>
              <a:rPr lang="fr-FR" dirty="0"/>
              <a:t>Présence d’un port fluvial</a:t>
            </a:r>
          </a:p>
          <a:p>
            <a:r>
              <a:rPr lang="fr-FR" dirty="0"/>
              <a:t>Présence des radios communautaires.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60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FFOM (2)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Faiblesses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fr-FR" dirty="0"/>
              <a:t>Absence d’unité de maintenance</a:t>
            </a:r>
          </a:p>
          <a:p>
            <a:pPr lvl="0"/>
            <a:r>
              <a:rPr lang="fr-FR" dirty="0"/>
              <a:t>Faible intégration des structures privées</a:t>
            </a:r>
          </a:p>
          <a:p>
            <a:pPr lvl="0"/>
            <a:r>
              <a:rPr lang="fr-FR" dirty="0" smtClean="0"/>
              <a:t>Faible </a:t>
            </a:r>
            <a:r>
              <a:rPr lang="fr-FR" dirty="0"/>
              <a:t>capacité de gestion des ressources</a:t>
            </a:r>
          </a:p>
          <a:p>
            <a:r>
              <a:rPr lang="fr-FR" b="1" dirty="0"/>
              <a:t> </a:t>
            </a:r>
            <a:r>
              <a:rPr lang="fr-FR" dirty="0" smtClean="0"/>
              <a:t>Faible utilisation des marqueurs pour le PNTS</a:t>
            </a:r>
          </a:p>
          <a:p>
            <a:r>
              <a:rPr lang="fr-FR" dirty="0" smtClean="0"/>
              <a:t>Faible utilisation des services curatifs</a:t>
            </a:r>
          </a:p>
          <a:p>
            <a:r>
              <a:rPr lang="fr-FR" dirty="0" smtClean="0"/>
              <a:t>Faible taux de référence et contre référence</a:t>
            </a:r>
          </a:p>
          <a:p>
            <a:r>
              <a:rPr lang="fr-FR" dirty="0" smtClean="0"/>
              <a:t>Réabonnement VSAT irrégulier</a:t>
            </a:r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Menaces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r-FR" dirty="0"/>
              <a:t>Instabilité socio-économique </a:t>
            </a:r>
          </a:p>
          <a:p>
            <a:pPr lvl="0"/>
            <a:r>
              <a:rPr lang="fr-BE" dirty="0"/>
              <a:t>Présence des charlatans, guérisseurs traditionnels et spirituels </a:t>
            </a:r>
            <a:endParaRPr lang="fr-FR" dirty="0"/>
          </a:p>
          <a:p>
            <a:pPr lvl="0"/>
            <a:r>
              <a:rPr lang="fr-BE" dirty="0"/>
              <a:t>Vendeurs ambulants des médicaments.</a:t>
            </a:r>
            <a:endParaRPr lang="fr-FR" dirty="0"/>
          </a:p>
          <a:p>
            <a:pPr lvl="0"/>
            <a:r>
              <a:rPr lang="fr-BE" dirty="0"/>
              <a:t>Mauvais état des routes </a:t>
            </a:r>
            <a:endParaRPr lang="fr-FR" dirty="0"/>
          </a:p>
          <a:p>
            <a:r>
              <a:rPr lang="fr-FR" dirty="0" smtClean="0"/>
              <a:t>Faible  </a:t>
            </a:r>
            <a:r>
              <a:rPr lang="fr-FR" dirty="0"/>
              <a:t>financement de l’Etat.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DIFFICULTES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Promesse non tenue des PTF</a:t>
            </a:r>
          </a:p>
          <a:p>
            <a:pPr lvl="0"/>
            <a:r>
              <a:rPr lang="fr-BE" dirty="0"/>
              <a:t>Faible niveau de financement des activités</a:t>
            </a:r>
            <a:r>
              <a:rPr lang="fr-BE" dirty="0" smtClean="0"/>
              <a:t>;</a:t>
            </a:r>
            <a:endParaRPr lang="fr-FR" dirty="0" smtClean="0"/>
          </a:p>
          <a:p>
            <a:r>
              <a:rPr lang="fr-FR" dirty="0" smtClean="0"/>
              <a:t>Retard dans le paiement des subsides</a:t>
            </a:r>
          </a:p>
          <a:p>
            <a:r>
              <a:rPr lang="fr-FR" dirty="0" smtClean="0"/>
              <a:t>Réabonnement irrégulier du VSAT</a:t>
            </a:r>
          </a:p>
          <a:p>
            <a:r>
              <a:rPr lang="fr-FR" dirty="0" smtClean="0"/>
              <a:t>Faible disponibilité des MEG à la CDR</a:t>
            </a:r>
          </a:p>
          <a:p>
            <a:r>
              <a:rPr lang="fr-FR" dirty="0" smtClean="0"/>
              <a:t>Insuffisance de personnel qualifié</a:t>
            </a:r>
          </a:p>
          <a:p>
            <a:r>
              <a:rPr lang="fr-FR" dirty="0" smtClean="0"/>
              <a:t>Faible gestion des ressources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29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LECONS APPRISES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Application de tarif forfaitaire a permis d’améliorer l’utilisation de service.</a:t>
            </a:r>
          </a:p>
          <a:p>
            <a:pPr algn="just"/>
            <a:r>
              <a:rPr lang="fr-FR" dirty="0" smtClean="0"/>
              <a:t>Application de tarif forfaitaire a vu certains  vendeurs des médicaments et certaines formations sanitaires non en règle à mettre la clé sous paillasson.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149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 AU 2018(1)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Mener un plaidoyer auprès de la DPS pour renforcer l’effectif de prestataires des soins</a:t>
            </a:r>
          </a:p>
          <a:p>
            <a:pPr lvl="0"/>
            <a:r>
              <a:rPr lang="fr-BE" dirty="0"/>
              <a:t>Obtenir des différents partenaires techniques et financiers  les interventions et le niveau </a:t>
            </a:r>
            <a:r>
              <a:rPr lang="fr-BE" dirty="0" smtClean="0"/>
              <a:t>de </a:t>
            </a:r>
            <a:r>
              <a:rPr lang="fr-BE" dirty="0"/>
              <a:t>financement prévus pour l’année</a:t>
            </a:r>
            <a:endParaRPr lang="fr-FR" dirty="0"/>
          </a:p>
          <a:p>
            <a:pPr lvl="0"/>
            <a:r>
              <a:rPr lang="fr-BE" dirty="0"/>
              <a:t>Accompagner les FOSA dans la gestion des </a:t>
            </a:r>
            <a:r>
              <a:rPr lang="fr-BE" dirty="0" smtClean="0"/>
              <a:t>ressources</a:t>
            </a:r>
          </a:p>
          <a:p>
            <a:pPr lvl="0"/>
            <a:r>
              <a:rPr lang="fr-BE" smtClean="0"/>
              <a:t>Approvisionner </a:t>
            </a:r>
            <a:r>
              <a:rPr lang="fr-BE" dirty="0" smtClean="0"/>
              <a:t>la ZS  en marqueurs de TS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8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PERSPECTIVES AU </a:t>
            </a:r>
            <a:r>
              <a:rPr lang="fr-FR" dirty="0" smtClean="0"/>
              <a:t>2018(2)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BE" dirty="0"/>
              <a:t>Faire la promotion de service de santé</a:t>
            </a:r>
            <a:endParaRPr lang="fr-FR" dirty="0"/>
          </a:p>
          <a:p>
            <a:pPr lvl="0"/>
            <a:r>
              <a:rPr lang="fr-BE" dirty="0"/>
              <a:t>Solliciter la connexion internet auprès de partenaires dans la </a:t>
            </a:r>
            <a:r>
              <a:rPr lang="fr-BE" dirty="0" smtClean="0"/>
              <a:t>ZS</a:t>
            </a:r>
          </a:p>
          <a:p>
            <a:pPr lvl="0">
              <a:lnSpc>
                <a:spcPct val="170000"/>
              </a:lnSpc>
            </a:pPr>
            <a:r>
              <a:rPr lang="fr-BE" dirty="0" smtClean="0"/>
              <a:t>Prévenir </a:t>
            </a:r>
            <a:r>
              <a:rPr lang="fr-BE" dirty="0"/>
              <a:t>le chevauchement d’activités à tous les niveaux (partage d’informations : plan de  travail  trimestriel ou plan de </a:t>
            </a:r>
            <a:r>
              <a:rPr lang="fr-BE" dirty="0" smtClean="0"/>
              <a:t>management</a:t>
            </a:r>
          </a:p>
          <a:p>
            <a:pPr lvl="0">
              <a:lnSpc>
                <a:spcPct val="170000"/>
              </a:lnSpc>
            </a:pPr>
            <a:r>
              <a:rPr lang="fr-BE" dirty="0" smtClean="0"/>
              <a:t>Appliquer l’approche innovatrice TB reach</a:t>
            </a:r>
          </a:p>
          <a:p>
            <a:pPr lvl="0">
              <a:lnSpc>
                <a:spcPct val="170000"/>
              </a:lnSpc>
            </a:pPr>
            <a:r>
              <a:rPr lang="fr-BE" dirty="0" smtClean="0"/>
              <a:t>Appliquer la stratégie DOTS</a:t>
            </a:r>
            <a:endParaRPr lang="fr-FR" dirty="0"/>
          </a:p>
          <a:p>
            <a:pPr>
              <a:lnSpc>
                <a:spcPct val="170000"/>
              </a:lnSpc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59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16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 smtClean="0"/>
              <a:t>II. OBJECTIFS DU PAO EN 2017 (1)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786663"/>
              </p:ext>
            </p:extLst>
          </p:nvPr>
        </p:nvGraphicFramePr>
        <p:xfrm>
          <a:off x="395536" y="1196752"/>
          <a:ext cx="8424936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660"/>
                <a:gridCol w="2781047"/>
                <a:gridCol w="310822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S/AXES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OBJECTIFS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</a:t>
                      </a:r>
                      <a:r>
                        <a:rPr lang="fr-BE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Développement du Leadership intégré au niveau de la ZS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Renforcer les capacités  managériales des membres de l’ECZ d’ici fin 2017</a:t>
                      </a:r>
                      <a:r>
                        <a:rPr lang="fr-FR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Envoyer  1 médecin en stage d’échographie</a:t>
                      </a:r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Former le MDH en SP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Evaluer trimestriellement les membres de l’ECZ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Tenir des réunions de pilotage avec PV (48 ECZ, 12 COGE et 2 CA)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Rationalisation du fonctionnement des structures de la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santé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Rationaliser progressivement l’HGR d’ici fin 2017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Intégrer le service d’échographie.</a:t>
                      </a:r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Amélioration de la couverture sanitaire de la ZS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Améliorer la couverture en</a:t>
                      </a:r>
                      <a:r>
                        <a:rPr lang="fr-BE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CSDT d’ici fin 2017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Implémenter un CSDT à Lola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97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132856"/>
            <a:ext cx="8496944" cy="2511152"/>
          </a:xfrm>
        </p:spPr>
        <p:txBody>
          <a:bodyPr/>
          <a:lstStyle/>
          <a:p>
            <a:r>
              <a:rPr lang="fr-FR" dirty="0" smtClean="0"/>
              <a:t>MERCI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60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9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II. OBJECTIFS DU PAO EN 2017 (2)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077143"/>
              </p:ext>
            </p:extLst>
          </p:nvPr>
        </p:nvGraphicFramePr>
        <p:xfrm>
          <a:off x="199289" y="980727"/>
          <a:ext cx="8928992" cy="590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415"/>
                <a:gridCol w="2235223"/>
                <a:gridCol w="4985354"/>
              </a:tblGrid>
              <a:tr h="37467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S/AXES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OBJECTIFS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70066">
                <a:tc rowSpan="2"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Amélioration de la qualité des soins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Renforcer la qualité des services offerts dans les FOSA d’ici 2017.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Approvisionner trimestriellement 21 FOSA en MEG et IS.</a:t>
                      </a:r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Organiser 254 missions de supervision des FOSA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Former les prestataires en différentes thématiques :partogramme  (21pers); NAC(17 pers.); Kit wata (19pers); CPN et bonnes pratiques alimentaires  de la femme enceinte…..)</a:t>
                      </a:r>
                    </a:p>
                  </a:txBody>
                  <a:tcPr/>
                </a:tc>
              </a:tr>
              <a:tr h="14528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Améliorer la qualité de l’hygiène en milieux des soins d’ici 2017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Doter les FOSA en intrants et matériels d’hygiène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Construire des trous à ordures, latrines et douches ,impluviums; trous à placenta(non normées) dans 6FOSA ;</a:t>
                      </a:r>
                    </a:p>
                  </a:txBody>
                  <a:tcPr/>
                </a:tc>
              </a:tr>
              <a:tr h="1779693"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 Renforcement de la dynamique communautaire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Renforcer le fonctionnement des organes de participation communautaires dans 19 AS d’ici 2017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Tenir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228 réunions de CODEV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Redynamiser le CODEV dans 7AS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Former 143 RECO en NAC, surv. épi à base com. et PFE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Former 7 comité de gestion d’eau et 3 artisans réparateurs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35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 smtClean="0"/>
              <a:t>II. OBJECTIFS DU PAO EN 2017 (3)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46191"/>
              </p:ext>
            </p:extLst>
          </p:nvPr>
        </p:nvGraphicFramePr>
        <p:xfrm>
          <a:off x="199289" y="1268760"/>
          <a:ext cx="8928992" cy="558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982"/>
                <a:gridCol w="2306656"/>
                <a:gridCol w="4985354"/>
              </a:tblGrid>
              <a:tr h="37965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S/AXES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OBJECTIFS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047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 Renforcement de la dynamique communautaire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Renforcer le marketing social en faveur des interventions à haut impact et pratiques familiales  essentielles</a:t>
                      </a:r>
                      <a:r>
                        <a:rPr lang="fr-BE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Organiser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912 séances de sensibilisation thématiques.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Organiser  48 émissions  radio diffusées sur des différentes thématiques;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Organiser 1250 VAD sur les différentes thématiques</a:t>
                      </a:r>
                    </a:p>
                  </a:txBody>
                  <a:tcPr/>
                </a:tc>
              </a:tr>
              <a:tr h="26047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Renforcer le fonctionnement</a:t>
                      </a:r>
                      <a:r>
                        <a:rPr lang="fr-FR" b="1" baseline="0" dirty="0" smtClean="0"/>
                        <a:t> des 75 SSC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Approvisionner mensuellement 75 SSC en MEG et IS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Doter mensuellement</a:t>
                      </a:r>
                      <a:r>
                        <a:rPr lang="fr-FR" baseline="0" dirty="0" smtClean="0"/>
                        <a:t> 75 SSC en outils de collecte des données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4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Principaux intervenants et partenaires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353178"/>
              </p:ext>
            </p:extLst>
          </p:nvPr>
        </p:nvGraphicFramePr>
        <p:xfrm>
          <a:off x="457200" y="980724"/>
          <a:ext cx="8229599" cy="5359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0"/>
                <a:gridCol w="1944216"/>
                <a:gridCol w="4032448"/>
                <a:gridCol w="1738535"/>
              </a:tblGrid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N°</a:t>
                      </a:r>
                      <a:endParaRPr lang="fr-FR" sz="18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INTERVENANTS</a:t>
                      </a:r>
                      <a:endParaRPr lang="fr-FR" sz="18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DOMAINE D’INTERVENTION</a:t>
                      </a:r>
                      <a:endParaRPr lang="fr-FR" sz="18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Montant($)</a:t>
                      </a:r>
                      <a:endParaRPr lang="fr-FR" sz="1800" dirty="0"/>
                    </a:p>
                  </a:txBody>
                  <a:tcPr marL="68580" marR="68580" marT="45716" marB="45716"/>
                </a:tc>
              </a:tr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ETAT CONGOLAIS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Prime et Salaire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83607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718894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  <a:p>
                      <a:pPr algn="l"/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FM/SANRU/CDI</a:t>
                      </a:r>
                      <a:endParaRPr lang="fr-FR" sz="1400" dirty="0"/>
                    </a:p>
                    <a:p>
                      <a:pPr algn="l"/>
                      <a:r>
                        <a:rPr lang="fr-FR" sz="1400" dirty="0" smtClean="0"/>
                        <a:t>FM VIH/CORDAID/CDI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Intrants</a:t>
                      </a:r>
                      <a:r>
                        <a:rPr lang="fr-FR" sz="1400" baseline="0" dirty="0" smtClean="0"/>
                        <a:t> PALU</a:t>
                      </a:r>
                      <a:r>
                        <a:rPr lang="fr-FR" sz="1400" dirty="0" smtClean="0"/>
                        <a:t>, frais de supervision, mobilisation sociale</a:t>
                      </a:r>
                      <a:r>
                        <a:rPr lang="fr-FR" sz="1400" baseline="0" dirty="0" smtClean="0"/>
                        <a:t>, Monitorage, prime de performance </a:t>
                      </a:r>
                      <a:endParaRPr lang="fr-FR" sz="1400" dirty="0" smtClean="0"/>
                    </a:p>
                    <a:p>
                      <a:pPr algn="l"/>
                      <a:r>
                        <a:rPr lang="fr-FR" sz="1400" dirty="0" smtClean="0"/>
                        <a:t>Lutte</a:t>
                      </a:r>
                      <a:r>
                        <a:rPr lang="fr-FR" sz="1400" baseline="0" dirty="0" smtClean="0"/>
                        <a:t> contre le VIH/SIDA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212293</a:t>
                      </a:r>
                    </a:p>
                  </a:txBody>
                  <a:tcPr marL="68580" marR="68580" marT="45716" marB="45716"/>
                </a:tc>
              </a:tr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OMS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Vaccination,</a:t>
                      </a:r>
                      <a:r>
                        <a:rPr lang="fr-FR" sz="1400" baseline="0" dirty="0" smtClean="0"/>
                        <a:t> Surveillance épi.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27928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13487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UNICEF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Survie</a:t>
                      </a:r>
                      <a:r>
                        <a:rPr lang="fr-FR" sz="1400" baseline="0" dirty="0" smtClean="0"/>
                        <a:t> de la Mère et de l’Enfant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5080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5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ACTED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HEA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63778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23441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Première</a:t>
                      </a:r>
                      <a:r>
                        <a:rPr lang="fr-FR" sz="1400" baseline="0" dirty="0" smtClean="0"/>
                        <a:t> Urgence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Nutrition,</a:t>
                      </a:r>
                      <a:r>
                        <a:rPr lang="fr-FR" sz="1400" baseline="0" dirty="0" smtClean="0"/>
                        <a:t> équipement, surv épi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30107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7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UNFPA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SMNE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49600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8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ADES/UNHCR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Appui</a:t>
                      </a:r>
                      <a:r>
                        <a:rPr lang="fr-FR" sz="1400" baseline="0" dirty="0" smtClean="0"/>
                        <a:t> au fonctionnement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32200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271272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9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Communauté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Achat des services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269042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45716" marB="45716"/>
                </a:tc>
              </a:tr>
              <a:tr h="254512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10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CDI-</a:t>
                      </a:r>
                      <a:r>
                        <a:rPr lang="fr-FR" sz="1400" dirty="0" err="1" smtClean="0"/>
                        <a:t>Bwamanda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Appui Global aux SSP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ND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237752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17-CECU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Appui Global aux SSP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ND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12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Banque</a:t>
                      </a:r>
                      <a:r>
                        <a:rPr lang="fr-FR" sz="1400" baseline="0" dirty="0" smtClean="0"/>
                        <a:t> Mondiale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Prime, matériel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83080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  <a:tr h="396639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13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GAVI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Vaccination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dirty="0" smtClean="0"/>
                        <a:t>26255</a:t>
                      </a:r>
                      <a:endParaRPr lang="fr-FR" sz="1400" dirty="0"/>
                    </a:p>
                  </a:txBody>
                  <a:tcPr marL="68580" marR="68580" marT="45716" marB="45716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C5A6-9ABD-4682-A88B-37297EF2C0D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8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</TotalTime>
  <Words>2366</Words>
  <Application>Microsoft Office PowerPoint</Application>
  <PresentationFormat>Affichage à l'écran (4:3)</PresentationFormat>
  <Paragraphs>1108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60</vt:i4>
      </vt:variant>
    </vt:vector>
  </HeadingPairs>
  <TitlesOfParts>
    <vt:vector size="71" baseType="lpstr">
      <vt:lpstr>Arial</vt:lpstr>
      <vt:lpstr>Calibri</vt:lpstr>
      <vt:lpstr>Courier New</vt:lpstr>
      <vt:lpstr>Times New Roman</vt:lpstr>
      <vt:lpstr>Trebuchet MS</vt:lpstr>
      <vt:lpstr>Wingdings</vt:lpstr>
      <vt:lpstr>Thème Office</vt:lpstr>
      <vt:lpstr>1_Thème Office</vt:lpstr>
      <vt:lpstr>2_Thème Office</vt:lpstr>
      <vt:lpstr>3_Thème Office</vt:lpstr>
      <vt:lpstr>4_Thème Office</vt:lpstr>
      <vt:lpstr>PRESENTATION DE LA REVUE ANNUELLE 2017</vt:lpstr>
      <vt:lpstr>PLAN DE PRESENTATION</vt:lpstr>
      <vt:lpstr>PLAN DE PRESENTATION</vt:lpstr>
      <vt:lpstr>INFORMATIONS GENERALES</vt:lpstr>
      <vt:lpstr>Carte de la Zone de Santé</vt:lpstr>
      <vt:lpstr>II. OBJECTIFS DU PAO EN 2017 (1)</vt:lpstr>
      <vt:lpstr>II. OBJECTIFS DU PAO EN 2017 (2)</vt:lpstr>
      <vt:lpstr>II. OBJECTIFS DU PAO EN 2017 (3)</vt:lpstr>
      <vt:lpstr>Principaux intervenants et partenaires</vt:lpstr>
      <vt:lpstr>CONTEXTE DE MISE EN ŒUVRE DU PAO (1)</vt:lpstr>
      <vt:lpstr>CONTEXTE DE MISE EN ŒUVRE DU PAO (2)</vt:lpstr>
      <vt:lpstr>V. Bilan physique du PAO (1) </vt:lpstr>
      <vt:lpstr>Bilan physique PAO(2)</vt:lpstr>
      <vt:lpstr>Bilan financier</vt:lpstr>
      <vt:lpstr>COMPLETUDE/PROMPTITUDE DE LA ZS SELON LES DIFFERENTS RAPPORTS</vt:lpstr>
      <vt:lpstr>PERFORMANCES DE LA ZS: PRESENTER LES DONNEES PAR AS</vt:lpstr>
      <vt:lpstr>Prestation (1)</vt:lpstr>
      <vt:lpstr>Prestation (2)</vt:lpstr>
      <vt:lpstr>Prestation (3)</vt:lpstr>
      <vt:lpstr>Prestation (4)</vt:lpstr>
      <vt:lpstr>Prestation (5)</vt:lpstr>
      <vt:lpstr>Prestation(6)</vt:lpstr>
      <vt:lpstr>Prestation (7)</vt:lpstr>
      <vt:lpstr>Prestation(8)</vt:lpstr>
      <vt:lpstr>Prestation(9)</vt:lpstr>
      <vt:lpstr>Prestation (10)</vt:lpstr>
      <vt:lpstr>Prestation (11)</vt:lpstr>
      <vt:lpstr>Prestation (12)</vt:lpstr>
      <vt:lpstr>Prestation(13)</vt:lpstr>
      <vt:lpstr>Prestation(14)</vt:lpstr>
      <vt:lpstr>Prestation (15)</vt:lpstr>
      <vt:lpstr>Prestation (16)</vt:lpstr>
      <vt:lpstr>Prestation (17)</vt:lpstr>
      <vt:lpstr>Prestation(18)</vt:lpstr>
      <vt:lpstr>Prestation (19)</vt:lpstr>
      <vt:lpstr>Prestation (20)</vt:lpstr>
      <vt:lpstr>Prestation (21)</vt:lpstr>
      <vt:lpstr>RHS(1)</vt:lpstr>
      <vt:lpstr>RHS(2)</vt:lpstr>
      <vt:lpstr>RHS(3)</vt:lpstr>
      <vt:lpstr>Infrastructures et équipements(1)</vt:lpstr>
      <vt:lpstr>Infrastructures et équipements(2)</vt:lpstr>
      <vt:lpstr>Infrastructures et équipements (3)</vt:lpstr>
      <vt:lpstr>Médicaments</vt:lpstr>
      <vt:lpstr>Présentation PowerPoint</vt:lpstr>
      <vt:lpstr> Médicaments(2) </vt:lpstr>
      <vt:lpstr>Médicaments(3) </vt:lpstr>
      <vt:lpstr>Médicaments(4) </vt:lpstr>
      <vt:lpstr>Financement (1)</vt:lpstr>
      <vt:lpstr>Financement (2)</vt:lpstr>
      <vt:lpstr>INFORMATION SANITAIRE (1)</vt:lpstr>
      <vt:lpstr>Gouvernance, leadership et intersectorialite (1)</vt:lpstr>
      <vt:lpstr>Gouvernance, leadership et intersectorialite (2)</vt:lpstr>
      <vt:lpstr>Analyse FFOM (1)</vt:lpstr>
      <vt:lpstr>Analyse FFOM (2)</vt:lpstr>
      <vt:lpstr>DIFFICULTES</vt:lpstr>
      <vt:lpstr>LECONS APPRISES</vt:lpstr>
      <vt:lpstr>PERSPECTIVES AU 2018(1)</vt:lpstr>
      <vt:lpstr>PERSPECTIVES AU 2018(2)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CANEVAS DE PRESENTATION DE LA REVUE DU PREMIER SEMESTRE 2017</dc:title>
  <dc:creator>Dr Eric NZAPA</dc:creator>
  <cp:lastModifiedBy>PIERRE CIBANGU</cp:lastModifiedBy>
  <cp:revision>183</cp:revision>
  <dcterms:created xsi:type="dcterms:W3CDTF">2017-08-01T12:34:02Z</dcterms:created>
  <dcterms:modified xsi:type="dcterms:W3CDTF">2019-11-17T17:11:24Z</dcterms:modified>
</cp:coreProperties>
</file>