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ink/ink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2"/>
  </p:notesMasterIdLst>
  <p:sldIdLst>
    <p:sldId id="317" r:id="rId2"/>
    <p:sldId id="577" r:id="rId3"/>
    <p:sldId id="579" r:id="rId4"/>
    <p:sldId id="360" r:id="rId5"/>
    <p:sldId id="356" r:id="rId6"/>
    <p:sldId id="581" r:id="rId7"/>
    <p:sldId id="357" r:id="rId8"/>
    <p:sldId id="358" r:id="rId9"/>
    <p:sldId id="359" r:id="rId10"/>
    <p:sldId id="355" r:id="rId11"/>
    <p:sldId id="346" r:id="rId12"/>
    <p:sldId id="264" r:id="rId13"/>
    <p:sldId id="259" r:id="rId14"/>
    <p:sldId id="258" r:id="rId15"/>
    <p:sldId id="310" r:id="rId16"/>
    <p:sldId id="326" r:id="rId17"/>
    <p:sldId id="261" r:id="rId18"/>
    <p:sldId id="262" r:id="rId19"/>
    <p:sldId id="265" r:id="rId20"/>
    <p:sldId id="266" r:id="rId21"/>
    <p:sldId id="268" r:id="rId22"/>
    <p:sldId id="328" r:id="rId23"/>
    <p:sldId id="260" r:id="rId24"/>
    <p:sldId id="347" r:id="rId25"/>
    <p:sldId id="269" r:id="rId26"/>
    <p:sldId id="271" r:id="rId27"/>
    <p:sldId id="308" r:id="rId28"/>
    <p:sldId id="263" r:id="rId29"/>
    <p:sldId id="340" r:id="rId30"/>
    <p:sldId id="348" r:id="rId31"/>
    <p:sldId id="272" r:id="rId32"/>
    <p:sldId id="276" r:id="rId33"/>
    <p:sldId id="277" r:id="rId34"/>
    <p:sldId id="324" r:id="rId35"/>
    <p:sldId id="278" r:id="rId36"/>
    <p:sldId id="349" r:id="rId37"/>
    <p:sldId id="279" r:id="rId38"/>
    <p:sldId id="322" r:id="rId39"/>
    <p:sldId id="280" r:id="rId40"/>
    <p:sldId id="281" r:id="rId41"/>
    <p:sldId id="350" r:id="rId42"/>
    <p:sldId id="282" r:id="rId43"/>
    <p:sldId id="283" r:id="rId44"/>
    <p:sldId id="284" r:id="rId45"/>
    <p:sldId id="320" r:id="rId46"/>
    <p:sldId id="329" r:id="rId47"/>
    <p:sldId id="311" r:id="rId48"/>
    <p:sldId id="312" r:id="rId49"/>
    <p:sldId id="313" r:id="rId50"/>
    <p:sldId id="286" r:id="rId51"/>
    <p:sldId id="351" r:id="rId52"/>
    <p:sldId id="318" r:id="rId53"/>
    <p:sldId id="285" r:id="rId54"/>
    <p:sldId id="342" r:id="rId55"/>
    <p:sldId id="289" r:id="rId56"/>
    <p:sldId id="287" r:id="rId57"/>
    <p:sldId id="288" r:id="rId58"/>
    <p:sldId id="352" r:id="rId59"/>
    <p:sldId id="302" r:id="rId60"/>
    <p:sldId id="296" r:id="rId61"/>
    <p:sldId id="353" r:id="rId62"/>
    <p:sldId id="297" r:id="rId63"/>
    <p:sldId id="332" r:id="rId64"/>
    <p:sldId id="333" r:id="rId65"/>
    <p:sldId id="334" r:id="rId66"/>
    <p:sldId id="335" r:id="rId67"/>
    <p:sldId id="336" r:id="rId68"/>
    <p:sldId id="337" r:id="rId69"/>
    <p:sldId id="338" r:id="rId70"/>
    <p:sldId id="339" r:id="rId71"/>
    <p:sldId id="578" r:id="rId72"/>
    <p:sldId id="270" r:id="rId73"/>
    <p:sldId id="361" r:id="rId74"/>
    <p:sldId id="571" r:id="rId75"/>
    <p:sldId id="573" r:id="rId76"/>
    <p:sldId id="575" r:id="rId77"/>
    <p:sldId id="314" r:id="rId78"/>
    <p:sldId id="315" r:id="rId79"/>
    <p:sldId id="354" r:id="rId80"/>
    <p:sldId id="33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CD798-E40E-A3D3-3757-E1304C5CF831}" v="229" dt="2025-05-23T23:42:12.593"/>
    <p1510:client id="{DC87B430-969E-7A8F-7F3F-2BA027BFC0D9}" v="3746" dt="2025-05-24T23:46:15.7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7"/>
    <p:restoredTop sz="94243"/>
  </p:normalViewPr>
  <p:slideViewPr>
    <p:cSldViewPr snapToGrid="0">
      <p:cViewPr varScale="1">
        <p:scale>
          <a:sx n="103" d="100"/>
          <a:sy n="103" d="100"/>
        </p:scale>
        <p:origin x="68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4T02:00:05.97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335 1,'0'63,"0"-4,0-12,0-5,0-4,0-6,3-3,2-2,1 1,-1-1,-1-5,-1-3,-2-8,-34-32,15 11,-25-24,27 21,1-1,-4 0,-2-2,-3 0,0-1,1 1,4 0,1 0,2 1,0-1,1 3,1 1,1 5,-1 2,63 18,-35-5,54 12,-48-7,1 1,-1-1,1 0,-1-3,-1-1,-5 0,-3-2,2 4,-4 0,2 1,2 0,-7-2,9 2,-4-1,0-3,3 4,-1-3,-2-1,5 3,-4-9,6 1,-3-10,0-5,-1-4,-1-2,3 0,1 0,-1-3,-1 3,-2 0,-1 0,-1 0,1-1,1 2,1 2,-2 2,-3-1,0 3,4-5,-2 5,1-5,-2 3,-1 3,1-1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4T02:00:12.82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2233,'83'-15,"-6"-6,-19-9,1-8,6-8,7-7,-25 19,3-1,10-5,3-2,11-4,3-1,7-4,3 0,0 2,0 2,-2 3,-1 2,-7 3,-2 3,-7 5,-3 1,-9 4,-3 1,-6 2,-1 0,32-16,-10 0,-8 0,-5-1,-8 0,-3-1,0 1,0-1,7-4,5-5,5-4,3-2,-4 3,-4 1,-5-1,-4 1,-5 4,-3 3,-6 4,-5 3,-4 1,-5 2,-3 2,-3 3,-6 4,0 4,-3 6,-1 1,-1 0,-2 0,-2-4,-2 6,-14 3,0 7,-12 3,-2 0,-6 0,-7 0,-2 1,-1 2,1 3,-1 5,1 4,0 6,2 2,3-1,2-3,6-3,5-6,10-5,4-3,58-21,-10 4,51-15,-25 8,18-3,-3 1,-5 4,-13 5,-21 9,-2 0,-5-1,-1 0,-4-3,-4 1,-2 1,-4 3,-1 28,-7-9,4 26,-3-14,4 2,4 2,2 0,3 2,2 6,4 2,3 3,8 4,3 2,3 3,-3-1,-4-4,-2-2,-4-4,-2-3,-3-5,-1-5,-3-7,-6-6,-70-38,23 9,-50-27,51 26,8 6,3 4,0 2,3-1,1-1,2-1,2-3,-1 0,1-1,3-1,-2 0,1 0,1-1,-1-1,0 2,0 1,-2 1,0 0,2-1,-1 0,-4-5,3 3,-7-5,4 4,-1 0,0 0,1 2,-2 0,2 0,-1 3,1 1,3-1,-2-1,2-3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34093-AA27-AB45-9414-3E6BE5C8AFC8}" type="datetimeFigureOut">
              <a:rPr lang="en-US" smtClean="0"/>
              <a:t>6/7/25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DB348-52D7-A149-8035-F5705333B15D}" type="slidenum">
              <a:rPr lang="en-US" smtClean="0"/>
              <a:t>‹#›</a:t>
            </a:fld>
            <a:endParaRPr lang="en-US"/>
          </a:p>
        </p:txBody>
      </p:sp>
    </p:spTree>
    <p:extLst>
      <p:ext uri="{BB962C8B-B14F-4D97-AF65-F5344CB8AC3E}">
        <p14:creationId xmlns:p14="http://schemas.microsoft.com/office/powerpoint/2010/main" val="241945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nY6cB9QFLXA"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Hawaik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autai.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a:effectLst/>
                <a:latin typeface="DejaVu Sans"/>
                <a:ea typeface="DejaVu Sans"/>
                <a:cs typeface="DejaVu Sans"/>
              </a:rPr>
              <a:t>THIS PRESENTATION examines the recent group exhibition</a:t>
            </a:r>
            <a:r>
              <a:rPr lang="en-US" sz="2400">
                <a:effectLst/>
                <a:latin typeface="DejaVu Sans"/>
                <a:ea typeface="DejaVu Sans"/>
                <a:cs typeface="DejaVu Sans"/>
              </a:rPr>
              <a:t> SALTWATER / Interconnectivity </a:t>
            </a:r>
            <a:r>
              <a:rPr lang="en-US" sz="2400" i="1">
                <a:effectLst/>
                <a:latin typeface="DejaVu Sans"/>
                <a:ea typeface="DejaVu Sans"/>
                <a:cs typeface="DejaVu Sans"/>
              </a:rPr>
              <a:t>co-curated by Katharine Losi Atafu-Mayo and Giles Peterson at the </a:t>
            </a:r>
            <a:r>
              <a:rPr lang="en-US" sz="2400" i="1" err="1">
                <a:effectLst/>
                <a:latin typeface="DejaVu Sans"/>
                <a:ea typeface="DejaVu Sans"/>
                <a:cs typeface="DejaVu Sans"/>
              </a:rPr>
              <a:t>Tautai</a:t>
            </a:r>
            <a:r>
              <a:rPr lang="en-US" sz="2400" i="1">
                <a:effectLst/>
                <a:latin typeface="DejaVu Sans"/>
                <a:ea typeface="DejaVu Sans"/>
                <a:cs typeface="DejaVu Sans"/>
              </a:rPr>
              <a:t> Gallery in Auckland, Aotearoa New Zealand (October 16, 2020 to January 30, 2021), including its public exhibition talks, forums, and performance activations. The exhibition was intended to embody the Moana worldview and explore questions of justice, equity, identity, and ecology through newly commissioned work by six multimedia Indigenous artists and designers from the Moana-</a:t>
            </a:r>
            <a:r>
              <a:rPr lang="en-US" sz="2400" i="1" err="1">
                <a:effectLst/>
                <a:latin typeface="DejaVu Sans"/>
                <a:ea typeface="DejaVu Sans"/>
                <a:cs typeface="DejaVu Sans"/>
              </a:rPr>
              <a:t>Solwara</a:t>
            </a:r>
            <a:r>
              <a:rPr lang="en-US" sz="2400" i="1">
                <a:effectLst/>
                <a:latin typeface="DejaVu Sans"/>
                <a:ea typeface="DejaVu Sans"/>
                <a:cs typeface="DejaVu Sans"/>
              </a:rPr>
              <a:t> (Oceania region): Katharine Losi Atafu-Mayo, Peter </a:t>
            </a:r>
            <a:r>
              <a:rPr lang="en-US" sz="2400" i="1" err="1">
                <a:effectLst/>
                <a:latin typeface="DejaVu Sans"/>
                <a:ea typeface="DejaVu Sans"/>
                <a:cs typeface="DejaVu Sans"/>
              </a:rPr>
              <a:t>Elavera</a:t>
            </a:r>
            <a:r>
              <a:rPr lang="en-US" sz="2400" i="1">
                <a:effectLst/>
                <a:latin typeface="DejaVu Sans"/>
                <a:ea typeface="DejaVu Sans"/>
                <a:cs typeface="DejaVu Sans"/>
              </a:rPr>
              <a:t>, </a:t>
            </a:r>
            <a:r>
              <a:rPr lang="en-US" sz="2400" i="1" err="1">
                <a:effectLst/>
                <a:latin typeface="DejaVu Sans"/>
                <a:ea typeface="DejaVu Sans"/>
                <a:cs typeface="DejaVu Sans"/>
              </a:rPr>
              <a:t>Te</a:t>
            </a:r>
            <a:r>
              <a:rPr lang="en-US" sz="2400" i="1">
                <a:effectLst/>
                <a:latin typeface="DejaVu Sans"/>
                <a:ea typeface="DejaVu Sans"/>
                <a:cs typeface="DejaVu Sans"/>
              </a:rPr>
              <a:t> Ara </a:t>
            </a:r>
            <a:r>
              <a:rPr lang="en-US" sz="2400" i="1" err="1">
                <a:effectLst/>
                <a:latin typeface="DejaVu Sans"/>
                <a:ea typeface="DejaVu Sans"/>
                <a:cs typeface="DejaVu Sans"/>
              </a:rPr>
              <a:t>Minhinnick</a:t>
            </a:r>
            <a:r>
              <a:rPr lang="en-US" sz="2400" i="1">
                <a:effectLst/>
                <a:latin typeface="DejaVu Sans"/>
                <a:ea typeface="DejaVu Sans"/>
                <a:cs typeface="DejaVu Sans"/>
              </a:rPr>
              <a:t>, Shawnee </a:t>
            </a:r>
            <a:r>
              <a:rPr lang="en-US" sz="2400" i="1" err="1">
                <a:effectLst/>
                <a:latin typeface="DejaVu Sans"/>
                <a:ea typeface="DejaVu Sans"/>
                <a:cs typeface="DejaVu Sans"/>
              </a:rPr>
              <a:t>Tekki</a:t>
            </a:r>
            <a:r>
              <a:rPr lang="en-US" sz="2400" i="1">
                <a:effectLst/>
                <a:latin typeface="DejaVu Sans"/>
                <a:ea typeface="DejaVu Sans"/>
                <a:cs typeface="DejaVu Sans"/>
              </a:rPr>
              <a:t>, </a:t>
            </a:r>
            <a:r>
              <a:rPr lang="en-US" sz="2400" i="1" err="1">
                <a:effectLst/>
                <a:latin typeface="DejaVu Sans"/>
                <a:ea typeface="DejaVu Sans"/>
                <a:cs typeface="DejaVu Sans"/>
              </a:rPr>
              <a:t>Telly</a:t>
            </a:r>
            <a:r>
              <a:rPr lang="en-US" sz="2400" i="1">
                <a:effectLst/>
                <a:latin typeface="DejaVu Sans"/>
                <a:ea typeface="DejaVu Sans"/>
                <a:cs typeface="DejaVu Sans"/>
              </a:rPr>
              <a:t> </a:t>
            </a:r>
            <a:r>
              <a:rPr lang="en-US" sz="2400" i="1" err="1">
                <a:effectLst/>
                <a:latin typeface="DejaVu Sans"/>
                <a:ea typeface="DejaVu Sans"/>
                <a:cs typeface="DejaVu Sans"/>
              </a:rPr>
              <a:t>Tuita</a:t>
            </a:r>
            <a:r>
              <a:rPr lang="en-US" sz="2400" i="1">
                <a:effectLst/>
                <a:latin typeface="DejaVu Sans"/>
                <a:ea typeface="DejaVu Sans"/>
                <a:cs typeface="DejaVu Sans"/>
              </a:rPr>
              <a:t>, and </a:t>
            </a:r>
            <a:r>
              <a:rPr lang="en-US" sz="2400" i="1" err="1">
                <a:effectLst/>
                <a:latin typeface="DejaVu Sans"/>
                <a:ea typeface="DejaVu Sans"/>
                <a:cs typeface="DejaVu Sans"/>
              </a:rPr>
              <a:t>Gutiŋjarra</a:t>
            </a:r>
            <a:r>
              <a:rPr lang="en-US" sz="2400" i="1">
                <a:effectLst/>
                <a:latin typeface="DejaVu Sans"/>
                <a:ea typeface="DejaVu Sans"/>
                <a:cs typeface="DejaVu Sans"/>
              </a:rPr>
              <a:t> </a:t>
            </a:r>
            <a:r>
              <a:rPr lang="en-US" sz="2400" i="1" err="1">
                <a:effectLst/>
                <a:latin typeface="DejaVu Sans"/>
                <a:ea typeface="DejaVu Sans"/>
                <a:cs typeface="DejaVu Sans"/>
              </a:rPr>
              <a:t>Yunipiŋju</a:t>
            </a:r>
            <a:r>
              <a:rPr lang="en-US" sz="2400" i="1">
                <a:effectLst/>
                <a:latin typeface="DejaVu San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effectLst/>
                <a:latin typeface="DejaVu Sans"/>
                <a:ea typeface="DejaVu Sans"/>
                <a:cs typeface="DejaVu Sans"/>
              </a:rPr>
              <a:t>Keywords: </a:t>
            </a:r>
            <a:r>
              <a:rPr lang="en-US" sz="2400" i="1">
                <a:effectLst/>
                <a:latin typeface="DejaVu Sans"/>
                <a:ea typeface="DejaVu Sans"/>
                <a:cs typeface="DejaVu Sans"/>
              </a:rPr>
              <a:t>Moana, </a:t>
            </a:r>
            <a:r>
              <a:rPr lang="en-US" sz="2400" i="1" err="1">
                <a:effectLst/>
                <a:latin typeface="DejaVu Sans"/>
                <a:ea typeface="DejaVu Sans"/>
                <a:cs typeface="DejaVu Sans"/>
              </a:rPr>
              <a:t>Solwara</a:t>
            </a:r>
            <a:r>
              <a:rPr lang="en-US" sz="2400" i="1">
                <a:effectLst/>
                <a:latin typeface="DejaVu Sans"/>
                <a:ea typeface="DejaVu Sans"/>
                <a:cs typeface="DejaVu Sans"/>
              </a:rPr>
              <a:t>, Pasifika, contemporary art, Indigenous art, Oceania, saltwater, salt water, ecology</a:t>
            </a:r>
            <a:endParaRPr lang="en-NZ" sz="240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a:t>
            </a:fld>
            <a:endParaRPr lang="en-US"/>
          </a:p>
        </p:txBody>
      </p:sp>
    </p:spTree>
    <p:extLst>
      <p:ext uri="{BB962C8B-B14F-4D97-AF65-F5344CB8AC3E}">
        <p14:creationId xmlns:p14="http://schemas.microsoft.com/office/powerpoint/2010/main" val="423846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5"/>
              </a:lnSpc>
              <a:spcAft>
                <a:spcPts val="3195"/>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NZ" sz="2800">
              <a:solidFill>
                <a:srgbClr val="000000"/>
              </a:solidFill>
              <a:effectLst/>
              <a:latin typeface="Times New Roman" panose="02020603050405020304" pitchFamily="18" charset="0"/>
              <a:ea typeface="Times New Roman" panose="02020603050405020304" pitchFamily="18" charset="0"/>
            </a:endParaRPr>
          </a:p>
          <a:p>
            <a:pPr marL="749300" indent="469900" algn="just">
              <a:lnSpc>
                <a:spcPct val="150000"/>
              </a:lnSpc>
              <a:spcAft>
                <a:spcPts val="3400"/>
              </a:spcAft>
            </a:pPr>
            <a:r>
              <a:rPr lang="en-US" sz="2800" b="1">
                <a:effectLst/>
                <a:latin typeface="DejaVu Sans"/>
                <a:ea typeface="DejaVu Sans"/>
                <a:cs typeface="DejaVu Sans"/>
              </a:rPr>
              <a:t>“Interconnectivity” </a:t>
            </a:r>
            <a:r>
              <a:rPr lang="en-US" sz="2800">
                <a:effectLst/>
                <a:latin typeface="DejaVu Sans"/>
                <a:ea typeface="DejaVu Sans"/>
                <a:cs typeface="DejaVu Sans"/>
              </a:rPr>
              <a:t>in the exhibition’s title refers to the connections that unite and connect </a:t>
            </a:r>
            <a:r>
              <a:rPr lang="en-US" sz="2800" err="1">
                <a:effectLst/>
                <a:latin typeface="DejaVu Sans"/>
                <a:ea typeface="DejaVu Sans"/>
                <a:cs typeface="DejaVu Sans"/>
              </a:rPr>
              <a:t>Tangata</a:t>
            </a:r>
            <a:r>
              <a:rPr lang="en-US" sz="2800">
                <a:effectLst/>
                <a:latin typeface="DejaVu Sans"/>
                <a:ea typeface="DejaVu Sans"/>
                <a:cs typeface="DejaVu Sans"/>
              </a:rPr>
              <a:t> o le Moana (Pacific Island peoples). </a:t>
            </a:r>
            <a:r>
              <a:rPr lang="en-US" sz="2800" b="1" err="1">
                <a:effectLst/>
                <a:latin typeface="DejaVu Sans"/>
                <a:ea typeface="DejaVu Sans"/>
                <a:cs typeface="DejaVu Sans"/>
              </a:rPr>
              <a:t>Tautua</a:t>
            </a:r>
            <a:r>
              <a:rPr lang="en-US" sz="2800" b="1">
                <a:effectLst/>
                <a:latin typeface="DejaVu Sans"/>
                <a:ea typeface="DejaVu Sans"/>
                <a:cs typeface="DejaVu Sans"/>
              </a:rPr>
              <a:t> </a:t>
            </a:r>
            <a:r>
              <a:rPr lang="en-US" sz="2800">
                <a:effectLst/>
                <a:latin typeface="DejaVu Sans"/>
                <a:ea typeface="DejaVu Sans"/>
                <a:cs typeface="DejaVu Sans"/>
              </a:rPr>
              <a:t>is the </a:t>
            </a:r>
            <a:r>
              <a:rPr lang="en-US" sz="2800" err="1">
                <a:effectLst/>
                <a:latin typeface="DejaVu Sans"/>
                <a:ea typeface="DejaVu Sans"/>
                <a:cs typeface="DejaVu Sans"/>
              </a:rPr>
              <a:t>Sāmoan</a:t>
            </a:r>
            <a:r>
              <a:rPr lang="en-US" sz="2800">
                <a:effectLst/>
                <a:latin typeface="DejaVu Sans"/>
                <a:ea typeface="DejaVu Sans"/>
                <a:cs typeface="DejaVu Sans"/>
              </a:rPr>
              <a:t> word for service to community. </a:t>
            </a:r>
            <a:r>
              <a:rPr lang="en-US" sz="2800" b="1" err="1">
                <a:effectLst/>
                <a:latin typeface="DejaVu Sans"/>
                <a:ea typeface="DejaVu Sans"/>
                <a:cs typeface="DejaVu Sans"/>
              </a:rPr>
              <a:t>Tautai</a:t>
            </a:r>
            <a:r>
              <a:rPr lang="en-US" sz="2800" b="1">
                <a:effectLst/>
                <a:latin typeface="DejaVu Sans"/>
                <a:ea typeface="DejaVu Sans"/>
                <a:cs typeface="DejaVu Sans"/>
              </a:rPr>
              <a:t> </a:t>
            </a:r>
            <a:r>
              <a:rPr lang="en-US" sz="2800">
                <a:effectLst/>
                <a:latin typeface="DejaVu Sans"/>
                <a:ea typeface="DejaVu Sans"/>
                <a:cs typeface="DejaVu Sans"/>
              </a:rPr>
              <a:t>is the </a:t>
            </a:r>
            <a:r>
              <a:rPr lang="en-US" sz="2800" err="1">
                <a:effectLst/>
                <a:latin typeface="DejaVu Sans"/>
                <a:ea typeface="DejaVu Sans"/>
                <a:cs typeface="DejaVu Sans"/>
              </a:rPr>
              <a:t>Sāmoan</a:t>
            </a:r>
            <a:r>
              <a:rPr lang="en-US" sz="2800">
                <a:effectLst/>
                <a:latin typeface="DejaVu Sans"/>
                <a:ea typeface="DejaVu Sans"/>
                <a:cs typeface="DejaVu Sans"/>
              </a:rPr>
              <a:t> word for navigator, one who leads and shows the way. We </a:t>
            </a:r>
            <a:r>
              <a:rPr lang="en-US" sz="2800" err="1">
                <a:effectLst/>
                <a:latin typeface="DejaVu Sans"/>
                <a:ea typeface="DejaVu Sans"/>
                <a:cs typeface="DejaVu Sans"/>
              </a:rPr>
              <a:t>centred</a:t>
            </a:r>
            <a:r>
              <a:rPr lang="en-US" sz="2800">
                <a:effectLst/>
                <a:latin typeface="DejaVu Sans"/>
                <a:ea typeface="DejaVu Sans"/>
                <a:cs typeface="DejaVu Sans"/>
              </a:rPr>
              <a:t> the exhibition on Indigenous ways of being, knowing, and wayfinding, as well as the navigation of ancestral, intergenerational, and spiritual bloodlines and pathways. </a:t>
            </a:r>
            <a:r>
              <a:rPr lang="en-US" sz="2800" err="1">
                <a:effectLst/>
                <a:latin typeface="DejaVu Sans"/>
                <a:ea typeface="DejaVu Sans"/>
                <a:cs typeface="DejaVu Sans"/>
              </a:rPr>
              <a:t>Tautai</a:t>
            </a:r>
            <a:r>
              <a:rPr lang="en-US" sz="2800">
                <a:effectLst/>
                <a:latin typeface="DejaVu Sans"/>
                <a:ea typeface="DejaVu Sans"/>
                <a:cs typeface="DejaVu Sans"/>
              </a:rPr>
              <a:t> Gallery is a recently established (2020), Pasifika-driven space that builds on the </a:t>
            </a:r>
            <a:r>
              <a:rPr lang="en-US" sz="2800" err="1">
                <a:effectLst/>
                <a:latin typeface="DejaVu Sans"/>
                <a:ea typeface="DejaVu Sans"/>
                <a:cs typeface="DejaVu Sans"/>
              </a:rPr>
              <a:t>Tautai</a:t>
            </a:r>
            <a:r>
              <a:rPr lang="en-US" sz="2800">
                <a:effectLst/>
                <a:latin typeface="DejaVu Sans"/>
                <a:ea typeface="DejaVu Sans"/>
                <a:cs typeface="DejaVu Sans"/>
              </a:rPr>
              <a:t> Pacific Arts Trust’s thirty-five-year legacy of championing contemporary Pacific creativity. The gallery is located on </a:t>
            </a:r>
            <a:r>
              <a:rPr lang="en-US" sz="2800" err="1">
                <a:effectLst/>
                <a:latin typeface="DejaVu Sans"/>
                <a:ea typeface="DejaVu Sans"/>
                <a:cs typeface="DejaVu Sans"/>
              </a:rPr>
              <a:t>Te</a:t>
            </a:r>
            <a:r>
              <a:rPr lang="en-US" sz="2800">
                <a:effectLst/>
                <a:latin typeface="DejaVu Sans"/>
                <a:ea typeface="DejaVu Sans"/>
                <a:cs typeface="DejaVu Sans"/>
              </a:rPr>
              <a:t> </a:t>
            </a:r>
            <a:r>
              <a:rPr lang="en-US" sz="2800" err="1">
                <a:effectLst/>
                <a:latin typeface="DejaVu Sans"/>
                <a:ea typeface="DejaVu Sans"/>
                <a:cs typeface="DejaVu Sans"/>
              </a:rPr>
              <a:t>Karangahape</a:t>
            </a:r>
            <a:r>
              <a:rPr lang="en-US" sz="2800">
                <a:effectLst/>
                <a:latin typeface="DejaVu Sans"/>
                <a:ea typeface="DejaVu Sans"/>
                <a:cs typeface="DejaVu Sans"/>
              </a:rPr>
              <a:t> Road, which sits above the ancient </a:t>
            </a:r>
            <a:r>
              <a:rPr lang="en-US" sz="2800" err="1">
                <a:effectLst/>
                <a:latin typeface="DejaVu Sans"/>
                <a:ea typeface="DejaVu Sans"/>
                <a:cs typeface="DejaVu Sans"/>
              </a:rPr>
              <a:t>Te</a:t>
            </a:r>
            <a:r>
              <a:rPr lang="en-US" sz="2800">
                <a:effectLst/>
                <a:latin typeface="DejaVu Sans"/>
                <a:ea typeface="DejaVu Sans"/>
                <a:cs typeface="DejaVu Sans"/>
              </a:rPr>
              <a:t> Wai </a:t>
            </a:r>
            <a:r>
              <a:rPr lang="en-US" sz="2800" err="1">
                <a:effectLst/>
                <a:latin typeface="DejaVu Sans"/>
                <a:ea typeface="DejaVu Sans"/>
                <a:cs typeface="DejaVu Sans"/>
              </a:rPr>
              <a:t>Horotiu</a:t>
            </a:r>
            <a:r>
              <a:rPr lang="en-US" sz="2800">
                <a:effectLst/>
                <a:latin typeface="DejaVu Sans"/>
                <a:ea typeface="DejaVu Sans"/>
                <a:cs typeface="DejaVu Sans"/>
              </a:rPr>
              <a:t> waterway, a freshwater stream of importance to Māori culture that flows from the </a:t>
            </a:r>
            <a:r>
              <a:rPr lang="en-US" sz="2800" err="1">
                <a:effectLst/>
                <a:latin typeface="DejaVu Sans"/>
                <a:ea typeface="DejaVu Sans"/>
                <a:cs typeface="DejaVu Sans"/>
              </a:rPr>
              <a:t>Karangahape</a:t>
            </a:r>
            <a:r>
              <a:rPr lang="en-US" sz="2800">
                <a:effectLst/>
                <a:latin typeface="DejaVu Sans"/>
                <a:ea typeface="DejaVu Sans"/>
                <a:cs typeface="DejaVu Sans"/>
              </a:rPr>
              <a:t> Road ridge, down the Queen Street Valley, and eventually to the Pacific Ocean. We referred to connections to ancient waterways of Moana peoples, the concept of </a:t>
            </a:r>
            <a:r>
              <a:rPr lang="en-US" sz="2800" err="1">
                <a:effectLst/>
                <a:latin typeface="DejaVu Sans"/>
                <a:ea typeface="DejaVu Sans"/>
                <a:cs typeface="DejaVu Sans"/>
              </a:rPr>
              <a:t>katiakitanga</a:t>
            </a:r>
            <a:r>
              <a:rPr lang="en-US" sz="2800">
                <a:effectLst/>
                <a:latin typeface="DejaVu Sans"/>
                <a:ea typeface="DejaVu Sans"/>
                <a:cs typeface="DejaVu Sans"/>
              </a:rPr>
              <a:t> (guardianship of waterways), and the role of waterways as a place of gathering and sustenance throughout the exhibition: in the scenography, curatorial texts presented in </a:t>
            </a:r>
            <a:r>
              <a:rPr lang="en-US" sz="2800" err="1">
                <a:effectLst/>
                <a:latin typeface="DejaVu Sans"/>
                <a:ea typeface="DejaVu Sans"/>
                <a:cs typeface="DejaVu Sans"/>
              </a:rPr>
              <a:t>Te</a:t>
            </a:r>
            <a:r>
              <a:rPr lang="en-US" sz="2800">
                <a:effectLst/>
                <a:latin typeface="DejaVu Sans"/>
                <a:ea typeface="DejaVu Sans"/>
                <a:cs typeface="DejaVu Sans"/>
              </a:rPr>
              <a:t> </a:t>
            </a:r>
            <a:r>
              <a:rPr lang="en-US" sz="2800" err="1">
                <a:effectLst/>
                <a:latin typeface="DejaVu Sans"/>
                <a:ea typeface="DejaVu Sans"/>
                <a:cs typeface="DejaVu Sans"/>
              </a:rPr>
              <a:t>Reo</a:t>
            </a:r>
            <a:r>
              <a:rPr lang="en-US" sz="2800">
                <a:effectLst/>
                <a:latin typeface="DejaVu Sans"/>
                <a:ea typeface="DejaVu Sans"/>
                <a:cs typeface="DejaVu Sans"/>
              </a:rPr>
              <a:t> Māori (Māori language) and English, and the artworks. References to the importance of the Moana as a source of life, sustenance, healing, awe, respect, and community survival were present throughout the exhibition space and in the works addressing climate change and ecological disaster.</a:t>
            </a:r>
            <a:endParaRPr lang="en-NZ" sz="2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16</a:t>
            </a:fld>
            <a:endParaRPr lang="en-US"/>
          </a:p>
        </p:txBody>
      </p:sp>
    </p:spTree>
    <p:extLst>
      <p:ext uri="{BB962C8B-B14F-4D97-AF65-F5344CB8AC3E}">
        <p14:creationId xmlns:p14="http://schemas.microsoft.com/office/powerpoint/2010/main" val="346252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0" algn="just">
              <a:lnSpc>
                <a:spcPct val="150000"/>
              </a:lnSpc>
              <a:spcAft>
                <a:spcPts val="1600"/>
              </a:spcAft>
            </a:pPr>
            <a:r>
              <a:rPr lang="en-US" sz="2800" b="0">
                <a:solidFill>
                  <a:srgbClr val="051926"/>
                </a:solidFill>
                <a:effectLst/>
                <a:latin typeface="DejaVu Sans"/>
                <a:ea typeface="DejaVu Sans"/>
                <a:cs typeface="DejaVu Sans"/>
              </a:rPr>
              <a:t>Performance and Participation</a:t>
            </a:r>
            <a:endParaRPr lang="en-NZ" sz="2800" b="1">
              <a:effectLst/>
              <a:latin typeface="DejaVu Sans"/>
              <a:ea typeface="DejaVu Sans"/>
              <a:cs typeface="DejaVu Sans"/>
            </a:endParaRPr>
          </a:p>
          <a:p>
            <a:pPr marL="762000" marR="0" lvl="0" indent="25400" algn="just" defTabSz="914400" rtl="0" eaLnBrk="1" fontAlgn="auto" latinLnBrk="0" hangingPunct="1">
              <a:lnSpc>
                <a:spcPct val="150000"/>
              </a:lnSpc>
              <a:spcBef>
                <a:spcPts val="0"/>
              </a:spcBef>
              <a:spcAft>
                <a:spcPts val="800"/>
              </a:spcAft>
              <a:buClrTx/>
              <a:buSzTx/>
              <a:buFontTx/>
              <a:buNone/>
              <a:tabLst/>
              <a:defRPr/>
            </a:pPr>
            <a:r>
              <a:rPr lang="en-US" sz="2800">
                <a:solidFill>
                  <a:srgbClr val="051926"/>
                </a:solidFill>
                <a:effectLst/>
                <a:latin typeface="DejaVu Sans"/>
                <a:ea typeface="DejaVu Sans"/>
                <a:cs typeface="DejaVu Sans"/>
              </a:rPr>
              <a:t>As curators, we intended the exhibition and its related programming to visually, bodily, kinesthetically, emotionally, and spiritually engage Moana-</a:t>
            </a:r>
            <a:r>
              <a:rPr lang="en-US" sz="2800" err="1">
                <a:solidFill>
                  <a:srgbClr val="051926"/>
                </a:solidFill>
                <a:effectLst/>
                <a:latin typeface="DejaVu Sans"/>
                <a:ea typeface="DejaVu Sans"/>
                <a:cs typeface="DejaVu Sans"/>
              </a:rPr>
              <a:t>Solwara</a:t>
            </a:r>
            <a:r>
              <a:rPr lang="en-US" sz="2800">
                <a:solidFill>
                  <a:srgbClr val="051926"/>
                </a:solidFill>
                <a:effectLst/>
                <a:latin typeface="DejaVu Sans"/>
                <a:ea typeface="DejaVu Sans"/>
                <a:cs typeface="DejaVu Sans"/>
              </a:rPr>
              <a:t> communities in Aotearoa. Focusing on performance enabled us to do this, as Moana-</a:t>
            </a:r>
            <a:r>
              <a:rPr lang="en-US" sz="2800" err="1">
                <a:solidFill>
                  <a:srgbClr val="051926"/>
                </a:solidFill>
                <a:effectLst/>
                <a:latin typeface="DejaVu Sans"/>
                <a:ea typeface="DejaVu Sans"/>
                <a:cs typeface="DejaVu Sans"/>
              </a:rPr>
              <a:t>Solwara</a:t>
            </a:r>
            <a:r>
              <a:rPr lang="en-US" sz="2800">
                <a:solidFill>
                  <a:srgbClr val="051926"/>
                </a:solidFill>
                <a:effectLst/>
                <a:latin typeface="DejaVu Sans"/>
                <a:ea typeface="DejaVu Sans"/>
                <a:cs typeface="DejaVu Sans"/>
              </a:rPr>
              <a:t> cultures are strongly performative. We included spoken word poetry, dance, moving image, performative photography, time-based collaborations, participatory art, and digital storytelling. Performance and audience participation empower viewers who directly witness the talent, beauty, and bravery of their youth, artists, and teachers (and themselves) in the artwork and public programs. </a:t>
            </a:r>
            <a:r>
              <a:rPr lang="en-US" sz="1800">
                <a:solidFill>
                  <a:srgbClr val="051926"/>
                </a:solidFill>
                <a:effectLst/>
                <a:latin typeface="DejaVu Sans"/>
                <a:ea typeface="DejaVu Sans"/>
                <a:cs typeface="DejaVu Sans"/>
              </a:rPr>
              <a:t>Katharine Losi Atafu-Mayo’s opening performance articulated these ideas about participation and empowerment in space and time. She collected salt water from the Pacific Ocean and ritually poured it into five kava bowls from different parts of Oceania that were set in a line on the floor of the gallery (F</a:t>
            </a:r>
            <a:r>
              <a:rPr lang="en-US" sz="1800">
                <a:effectLst/>
                <a:latin typeface="DejaVu Sans"/>
                <a:ea typeface="DejaVu Sans"/>
                <a:cs typeface="DejaVu Sans"/>
              </a:rPr>
              <a:t>ig. 2). Atafu- Mayo’s simple, powerful performance activated t</a:t>
            </a:r>
            <a:r>
              <a:rPr lang="en-US" sz="1800">
                <a:solidFill>
                  <a:srgbClr val="051926"/>
                </a:solidFill>
                <a:effectLst/>
                <a:latin typeface="DejaVu Sans"/>
                <a:ea typeface="DejaVu Sans"/>
                <a:cs typeface="DejaVu Sans"/>
              </a:rPr>
              <a:t>he bowls, their contents, and the cultures they represented. The space of the gallery was likewise transformed into a charged, ceremonial Pasifika space, in part through notebooks the artist had provided for audience members to draw and write in as they engaged with the piece (Fig. 3).</a:t>
            </a:r>
            <a:r>
              <a:rPr lang="en-US" sz="1800" baseline="30000">
                <a:solidFill>
                  <a:srgbClr val="051926"/>
                </a:solidFill>
                <a:effectLst/>
                <a:latin typeface="DejaVu Sans"/>
                <a:ea typeface="DejaVu Sans"/>
                <a:cs typeface="DejaVu Sans"/>
              </a:rPr>
              <a:t>3</a:t>
            </a:r>
            <a:r>
              <a:rPr lang="en-US" sz="1800">
                <a:solidFill>
                  <a:srgbClr val="051926"/>
                </a:solidFill>
                <a:effectLst/>
                <a:latin typeface="DejaVu Sans"/>
                <a:ea typeface="DejaVu Sans"/>
                <a:cs typeface="DejaVu Sans"/>
              </a:rPr>
              <a:t> In the performance, </a:t>
            </a:r>
            <a:r>
              <a:rPr lang="en-US" sz="1800">
                <a:effectLst/>
                <a:latin typeface="DejaVu Sans"/>
                <a:ea typeface="DejaVu Sans"/>
                <a:cs typeface="DejaVu Sans"/>
              </a:rPr>
              <a:t>Atafu-Mayo </a:t>
            </a:r>
            <a:r>
              <a:rPr lang="en-US" sz="1800">
                <a:solidFill>
                  <a:srgbClr val="051926"/>
                </a:solidFill>
                <a:effectLst/>
                <a:latin typeface="DejaVu Sans"/>
                <a:ea typeface="DejaVu Sans"/>
                <a:cs typeface="DejaVu Sans"/>
              </a:rPr>
              <a:t>wanted </a:t>
            </a:r>
            <a:r>
              <a:rPr lang="en-US" sz="1800">
                <a:effectLst/>
                <a:latin typeface="DejaVu Sans"/>
                <a:ea typeface="DejaVu Sans"/>
                <a:cs typeface="DejaVu Sans"/>
              </a:rPr>
              <a:t>people to exchange with the Moana. Bringing the ocean water into the gallery transposed it from its usual context and allowed people to value it differently. In designing the work, she thought about Indigenous worldviews and the ways her community celebrates, performs rituals, grieves, and forgives.</a:t>
            </a:r>
            <a:r>
              <a:rPr lang="en-US" sz="1800" baseline="30000">
                <a:effectLst/>
                <a:latin typeface="DejaVu Sans"/>
                <a:ea typeface="DejaVu Sans"/>
                <a:cs typeface="DejaVu Sans"/>
              </a:rPr>
              <a:t>4</a:t>
            </a:r>
            <a:r>
              <a:rPr lang="en-US" sz="1800">
                <a:effectLst/>
                <a:latin typeface="DejaVu Sans"/>
                <a:ea typeface="DejaVu Sans"/>
                <a:cs typeface="DejaVu Sans"/>
              </a:rPr>
              <a:t> She connected these ideas to her performance, stating: </a:t>
            </a:r>
            <a:r>
              <a:rPr lang="en-US" sz="1800">
                <a:solidFill>
                  <a:srgbClr val="222222"/>
                </a:solidFill>
                <a:effectLst/>
                <a:latin typeface="DejaVu Sans"/>
                <a:ea typeface="DejaVu Sans"/>
                <a:cs typeface="DejaVu Sans"/>
              </a:rPr>
              <a:t>Kava is a ritual that allows connection, authentic </a:t>
            </a:r>
            <a:r>
              <a:rPr lang="en-US" sz="1800" err="1">
                <a:solidFill>
                  <a:srgbClr val="222222"/>
                </a:solidFill>
                <a:effectLst/>
                <a:latin typeface="DejaVu Sans"/>
                <a:ea typeface="DejaVu Sans"/>
                <a:cs typeface="DejaVu Sans"/>
              </a:rPr>
              <a:t>talanoa</a:t>
            </a:r>
            <a:r>
              <a:rPr lang="en-US" sz="1800">
                <a:solidFill>
                  <a:srgbClr val="222222"/>
                </a:solidFill>
                <a:effectLst/>
                <a:latin typeface="DejaVu Sans"/>
                <a:ea typeface="DejaVu Sans"/>
                <a:cs typeface="DejaVu Sans"/>
              </a:rPr>
              <a:t>, and a space for vulnerability and transparency</a:t>
            </a:r>
            <a:r>
              <a:rPr lang="en-US" sz="1800">
                <a:effectLst/>
                <a:latin typeface="DejaVu Sans"/>
                <a:ea typeface="DejaVu Sans"/>
                <a:cs typeface="DejaVu Sans"/>
              </a:rPr>
              <a:t>. Presenting saltwater, in the place of kava, in these bowls speaks to the spatial separation and diaspora that we find ourselves in, as well as our spiritual con­nection by a powerful multifaceted entity and God.</a:t>
            </a:r>
            <a:r>
              <a:rPr lang="en-US" sz="1800" baseline="30000">
                <a:effectLst/>
                <a:latin typeface="DejaVu Sans"/>
                <a:ea typeface="DejaVu Sans"/>
                <a:cs typeface="DejaVu Sans"/>
              </a:rPr>
              <a:t>5</a:t>
            </a:r>
            <a:endParaRPr lang="en-NZ" sz="1800">
              <a:effectLst/>
              <a:latin typeface="DejaVu Sans"/>
              <a:ea typeface="DejaVu Sans"/>
              <a:cs typeface="DejaVu Sans"/>
            </a:endParaRPr>
          </a:p>
          <a:p>
            <a:pPr marL="762000" marR="0" lvl="0" indent="25400" algn="just" defTabSz="914400" rtl="0" eaLnBrk="1" fontAlgn="auto" latinLnBrk="0" hangingPunct="1">
              <a:lnSpc>
                <a:spcPct val="150000"/>
              </a:lnSpc>
              <a:spcBef>
                <a:spcPts val="0"/>
              </a:spcBef>
              <a:spcAft>
                <a:spcPts val="800"/>
              </a:spcAft>
              <a:buClrTx/>
              <a:buSzTx/>
              <a:buFontTx/>
              <a:buNone/>
              <a:tabLst/>
              <a:defRPr/>
            </a:pPr>
            <a:endParaRPr lang="en-NZ" sz="1800">
              <a:effectLst/>
              <a:latin typeface="DejaVu Sans"/>
              <a:ea typeface="DejaVu Sans"/>
              <a:cs typeface="DejaVu Sans"/>
            </a:endParaRPr>
          </a:p>
          <a:p>
            <a:pPr marL="762000" indent="25400" algn="just">
              <a:lnSpc>
                <a:spcPct val="150000"/>
              </a:lnSpc>
              <a:spcAft>
                <a:spcPts val="800"/>
              </a:spcAft>
            </a:pPr>
            <a:endParaRPr lang="en-NZ" sz="2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17</a:t>
            </a:fld>
            <a:endParaRPr lang="en-US"/>
          </a:p>
        </p:txBody>
      </p:sp>
    </p:spTree>
    <p:extLst>
      <p:ext uri="{BB962C8B-B14F-4D97-AF65-F5344CB8AC3E}">
        <p14:creationId xmlns:p14="http://schemas.microsoft.com/office/powerpoint/2010/main" val="2216899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9300" indent="469900">
              <a:lnSpc>
                <a:spcPct val="150000"/>
              </a:lnSpc>
              <a:spcAft>
                <a:spcPts val="2700"/>
              </a:spcAft>
            </a:pPr>
            <a:r>
              <a:rPr lang="en-US" sz="3200">
                <a:solidFill>
                  <a:srgbClr val="051926"/>
                </a:solidFill>
                <a:effectLst/>
                <a:latin typeface="DejaVu Sans"/>
                <a:ea typeface="DejaVu Sans"/>
                <a:cs typeface="DejaVu Sans"/>
              </a:rPr>
              <a:t>Other programming included three performances on the opening night of the exhibition on October 15, 2020, as part of Auckland Artweek.</a:t>
            </a:r>
            <a:r>
              <a:rPr lang="en-US" sz="3200" baseline="30000">
                <a:solidFill>
                  <a:srgbClr val="051926"/>
                </a:solidFill>
                <a:effectLst/>
                <a:latin typeface="DejaVu Sans"/>
                <a:ea typeface="DejaVu Sans"/>
                <a:cs typeface="DejaVu Sans"/>
              </a:rPr>
              <a:t>6</a:t>
            </a:r>
            <a:r>
              <a:rPr lang="en-US" sz="3200">
                <a:solidFill>
                  <a:srgbClr val="051926"/>
                </a:solidFill>
                <a:effectLst/>
                <a:latin typeface="DejaVu Sans"/>
                <a:ea typeface="DejaVu Sans"/>
                <a:cs typeface="DejaVu Sans"/>
              </a:rPr>
              <a:t> The first of these was a powerful spoken word poem and oratory by </a:t>
            </a:r>
            <a:r>
              <a:rPr lang="en-US" sz="3200" err="1">
                <a:solidFill>
                  <a:srgbClr val="051926"/>
                </a:solidFill>
                <a:effectLst/>
                <a:latin typeface="DejaVu Sans"/>
                <a:ea typeface="DejaVu Sans"/>
                <a:cs typeface="DejaVu Sans"/>
              </a:rPr>
              <a:t>Aigagalefili</a:t>
            </a:r>
            <a:r>
              <a:rPr lang="en-US" sz="3200">
                <a:solidFill>
                  <a:srgbClr val="051926"/>
                </a:solidFill>
                <a:effectLst/>
                <a:latin typeface="DejaVu Sans"/>
                <a:ea typeface="DejaVu Sans"/>
                <a:cs typeface="DejaVu Sans"/>
              </a:rPr>
              <a:t> </a:t>
            </a:r>
            <a:r>
              <a:rPr lang="en-US" sz="3200" err="1">
                <a:solidFill>
                  <a:srgbClr val="051926"/>
                </a:solidFill>
                <a:effectLst/>
                <a:latin typeface="DejaVu Sans"/>
                <a:ea typeface="DejaVu Sans"/>
                <a:cs typeface="DejaVu Sans"/>
              </a:rPr>
              <a:t>Fepuleaʻi</a:t>
            </a:r>
            <a:r>
              <a:rPr lang="en-US" sz="3200">
                <a:solidFill>
                  <a:srgbClr val="051926"/>
                </a:solidFill>
                <a:effectLst/>
                <a:latin typeface="DejaVu Sans"/>
                <a:ea typeface="DejaVu Sans"/>
                <a:cs typeface="DejaVu Sans"/>
              </a:rPr>
              <a:t> </a:t>
            </a:r>
            <a:r>
              <a:rPr lang="en-US" sz="3200" err="1">
                <a:solidFill>
                  <a:srgbClr val="051926"/>
                </a:solidFill>
                <a:effectLst/>
                <a:latin typeface="DejaVu Sans"/>
                <a:ea typeface="DejaVu Sans"/>
                <a:cs typeface="DejaVu Sans"/>
              </a:rPr>
              <a:t>Tapuaʻi</a:t>
            </a:r>
            <a:r>
              <a:rPr lang="en-US" sz="3200">
                <a:solidFill>
                  <a:srgbClr val="051926"/>
                </a:solidFill>
                <a:effectLst/>
                <a:latin typeface="DejaVu Sans"/>
                <a:ea typeface="DejaVu Sans"/>
                <a:cs typeface="DejaVu Sans"/>
              </a:rPr>
              <a:t> of 4TK (4 </a:t>
            </a:r>
            <a:r>
              <a:rPr lang="en-US" sz="3200" err="1">
                <a:solidFill>
                  <a:srgbClr val="051926"/>
                </a:solidFill>
                <a:effectLst/>
                <a:latin typeface="DejaVu Sans"/>
                <a:ea typeface="DejaVu Sans"/>
                <a:cs typeface="DejaVu Sans"/>
              </a:rPr>
              <a:t>Tha</a:t>
            </a:r>
            <a:r>
              <a:rPr lang="en-US" sz="3200">
                <a:solidFill>
                  <a:srgbClr val="051926"/>
                </a:solidFill>
                <a:effectLst/>
                <a:latin typeface="DejaVu Sans"/>
                <a:ea typeface="DejaVu Sans"/>
                <a:cs typeface="DejaVu Sans"/>
              </a:rPr>
              <a:t> </a:t>
            </a:r>
            <a:r>
              <a:rPr lang="en-US" sz="3200" err="1">
                <a:solidFill>
                  <a:srgbClr val="051926"/>
                </a:solidFill>
                <a:effectLst/>
                <a:latin typeface="DejaVu Sans"/>
                <a:ea typeface="DejaVu Sans"/>
                <a:cs typeface="DejaVu Sans"/>
              </a:rPr>
              <a:t>Kulture</a:t>
            </a:r>
            <a:r>
              <a:rPr lang="en-US" sz="3200">
                <a:solidFill>
                  <a:srgbClr val="051926"/>
                </a:solidFill>
                <a:effectLst/>
                <a:latin typeface="DejaVu Sans"/>
                <a:ea typeface="DejaVu Sans"/>
                <a:cs typeface="DejaVu Sans"/>
              </a:rPr>
              <a:t>), a South Auckland-based Indigenous environmentalist youth group committed to advocating against climate change through a lens of the perspectives and experiences of </a:t>
            </a:r>
            <a:r>
              <a:rPr lang="en-US" sz="3200" err="1">
                <a:solidFill>
                  <a:srgbClr val="051926"/>
                </a:solidFill>
                <a:effectLst/>
                <a:latin typeface="DejaVu Sans"/>
                <a:ea typeface="DejaVu Sans"/>
                <a:cs typeface="DejaVu Sans"/>
              </a:rPr>
              <a:t>rangatahi</a:t>
            </a:r>
            <a:r>
              <a:rPr lang="en-US" sz="3200">
                <a:solidFill>
                  <a:srgbClr val="051926"/>
                </a:solidFill>
                <a:effectLst/>
                <a:latin typeface="DejaVu Sans"/>
                <a:ea typeface="DejaVu Sans"/>
                <a:cs typeface="DejaVu Sans"/>
              </a:rPr>
              <a:t> (youth) (F</a:t>
            </a:r>
            <a:r>
              <a:rPr lang="en-US" sz="3200">
                <a:effectLst/>
                <a:latin typeface="DejaVu Sans"/>
                <a:ea typeface="DejaVu Sans"/>
                <a:cs typeface="DejaVu Sans"/>
              </a:rPr>
              <a:t>ig. 4).</a:t>
            </a:r>
            <a:endParaRPr lang="en-NZ" sz="3200">
              <a:effectLst/>
              <a:latin typeface="DejaVu Sans"/>
              <a:ea typeface="DejaVu Sans"/>
              <a:cs typeface="DejaVu Sans"/>
            </a:endParaRPr>
          </a:p>
          <a:p>
            <a:br>
              <a:rPr lang="en-US" sz="1800">
                <a:effectLst/>
                <a:latin typeface="DejaVu Sans"/>
                <a:ea typeface="DejaVu Sans"/>
                <a:cs typeface="DejaVu Sans"/>
              </a:rPr>
            </a:b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19</a:t>
            </a:fld>
            <a:endParaRPr lang="en-US"/>
          </a:p>
        </p:txBody>
      </p:sp>
    </p:spTree>
    <p:extLst>
      <p:ext uri="{BB962C8B-B14F-4D97-AF65-F5344CB8AC3E}">
        <p14:creationId xmlns:p14="http://schemas.microsoft.com/office/powerpoint/2010/main" val="14754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5"/>
              </a:lnSpc>
              <a:spcAft>
                <a:spcPts val="2695"/>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NZ" sz="1800">
              <a:solidFill>
                <a:srgbClr val="000000"/>
              </a:solidFill>
              <a:effectLst/>
              <a:latin typeface="Times New Roman" panose="02020603050405020304" pitchFamily="18" charset="0"/>
              <a:ea typeface="Times New Roman" panose="02020603050405020304" pitchFamily="18" charset="0"/>
            </a:endParaRPr>
          </a:p>
          <a:p>
            <a:pPr indent="469900" algn="just">
              <a:lnSpc>
                <a:spcPct val="150000"/>
              </a:lnSpc>
              <a:spcAft>
                <a:spcPts val="800"/>
              </a:spcAft>
            </a:pPr>
            <a:r>
              <a:rPr lang="en-US" sz="1800">
                <a:solidFill>
                  <a:srgbClr val="051926"/>
                </a:solidFill>
                <a:effectLst/>
                <a:latin typeface="DejaVu Sans"/>
                <a:ea typeface="DejaVu Sans"/>
                <a:cs typeface="DejaVu Sans"/>
              </a:rPr>
              <a:t>Rosanna Raymond—an innovator in the contemporary Pasifika art scene, long-standing member of the Pacific Sisters art collective, and founding member of the </a:t>
            </a:r>
            <a:r>
              <a:rPr lang="en-US" sz="1800" err="1">
                <a:solidFill>
                  <a:srgbClr val="051926"/>
                </a:solidFill>
                <a:effectLst/>
                <a:latin typeface="DejaVu Sans"/>
                <a:ea typeface="DejaVu Sans"/>
                <a:cs typeface="DejaVu Sans"/>
              </a:rPr>
              <a:t>SaVAge</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K`lub</a:t>
            </a:r>
            <a:r>
              <a:rPr lang="en-US" sz="1800">
                <a:solidFill>
                  <a:srgbClr val="051926"/>
                </a:solidFill>
                <a:effectLst/>
                <a:latin typeface="DejaVu Sans"/>
                <a:ea typeface="DejaVu Sans"/>
                <a:cs typeface="DejaVu Sans"/>
              </a:rPr>
              <a:t>—also contributed a performance piece. Her practice engages people, spaces, and objects to “</a:t>
            </a:r>
            <a:r>
              <a:rPr lang="en-US" sz="1800" err="1">
                <a:solidFill>
                  <a:srgbClr val="051926"/>
                </a:solidFill>
                <a:effectLst/>
                <a:latin typeface="DejaVu Sans"/>
                <a:ea typeface="DejaVu Sans"/>
                <a:cs typeface="DejaVu Sans"/>
              </a:rPr>
              <a:t>acti.V</a:t>
            </a:r>
            <a:r>
              <a:rPr lang="en-US" sz="1800" err="1">
                <a:effectLst/>
                <a:latin typeface="DejaVu Sans"/>
                <a:ea typeface="DejaVu Sans"/>
                <a:cs typeface="DejaVu Sans"/>
              </a:rPr>
              <a:t>Ā</a:t>
            </a:r>
            <a:r>
              <a:rPr lang="en-US" sz="1800" err="1">
                <a:solidFill>
                  <a:srgbClr val="051926"/>
                </a:solidFill>
                <a:effectLst/>
                <a:latin typeface="DejaVu Sans"/>
                <a:ea typeface="DejaVu Sans"/>
                <a:cs typeface="DejaVu Sans"/>
              </a:rPr>
              <a:t>.te</a:t>
            </a:r>
            <a:r>
              <a:rPr lang="en-US" sz="1800">
                <a:solidFill>
                  <a:srgbClr val="051926"/>
                </a:solidFill>
                <a:effectLst/>
                <a:latin typeface="DejaVu Sans"/>
                <a:ea typeface="DejaVu Sans"/>
                <a:cs typeface="DejaVu Sans"/>
              </a:rPr>
              <a:t>” dynamic relationships and to </a:t>
            </a:r>
            <a:r>
              <a:rPr lang="en-US" sz="1800" err="1">
                <a:solidFill>
                  <a:srgbClr val="051926"/>
                </a:solidFill>
                <a:effectLst/>
                <a:latin typeface="DejaVu Sans"/>
                <a:ea typeface="DejaVu Sans"/>
                <a:cs typeface="DejaVu Sans"/>
              </a:rPr>
              <a:t>realise</a:t>
            </a:r>
            <a:r>
              <a:rPr lang="en-US" sz="1800">
                <a:solidFill>
                  <a:srgbClr val="051926"/>
                </a:solidFill>
                <a:effectLst/>
                <a:latin typeface="DejaVu Sans"/>
                <a:ea typeface="DejaVu Sans"/>
                <a:cs typeface="DejaVu Sans"/>
              </a:rPr>
              <a:t> and reshape the </a:t>
            </a:r>
            <a:r>
              <a:rPr lang="en-US" sz="1800" err="1">
                <a:solidFill>
                  <a:srgbClr val="051926"/>
                </a:solidFill>
                <a:effectLst/>
                <a:latin typeface="DejaVu Sans"/>
                <a:ea typeface="DejaVu Sans"/>
                <a:cs typeface="DejaVu Sans"/>
              </a:rPr>
              <a:t>tā-vā</a:t>
            </a:r>
            <a:r>
              <a:rPr lang="en-US" sz="1800">
                <a:solidFill>
                  <a:srgbClr val="051926"/>
                </a:solidFill>
                <a:effectLst/>
                <a:latin typeface="DejaVu Sans"/>
                <a:ea typeface="DejaVu Sans"/>
                <a:cs typeface="DejaVu Sans"/>
              </a:rPr>
              <a:t> (time-space) duality.</a:t>
            </a:r>
            <a:r>
              <a:rPr lang="en-US" sz="1800" baseline="30000">
                <a:solidFill>
                  <a:srgbClr val="051926"/>
                </a:solidFill>
                <a:effectLst/>
                <a:latin typeface="DejaVu Sans"/>
                <a:ea typeface="DejaVu Sans"/>
                <a:cs typeface="DejaVu Sans"/>
              </a:rPr>
              <a:t>7</a:t>
            </a:r>
            <a:r>
              <a:rPr lang="en-US" sz="1800">
                <a:solidFill>
                  <a:srgbClr val="051926"/>
                </a:solidFill>
                <a:effectLst/>
                <a:latin typeface="DejaVu Sans"/>
                <a:ea typeface="DejaVu Sans"/>
                <a:cs typeface="DejaVu Sans"/>
              </a:rPr>
              <a:t> She uses performance, Pasifika ceremony, chant, storytelling, spoken word poetry, costume, and adornment as ways to transform the physical world into a sacred space and make sense of the world from an Indigenous Moana-</a:t>
            </a:r>
            <a:r>
              <a:rPr lang="en-US" sz="1800" err="1">
                <a:solidFill>
                  <a:srgbClr val="051926"/>
                </a:solidFill>
                <a:effectLst/>
                <a:latin typeface="DejaVu Sans"/>
                <a:ea typeface="DejaVu Sans"/>
                <a:cs typeface="DejaVu Sans"/>
              </a:rPr>
              <a:t>Solwara</a:t>
            </a:r>
            <a:r>
              <a:rPr lang="en-US" sz="1800">
                <a:solidFill>
                  <a:srgbClr val="051926"/>
                </a:solidFill>
                <a:effectLst/>
                <a:latin typeface="DejaVu Sans"/>
                <a:ea typeface="DejaVu Sans"/>
                <a:cs typeface="DejaVu Sans"/>
              </a:rPr>
              <a:t> worldview.</a:t>
            </a:r>
            <a:endParaRPr lang="en-NZ" sz="180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51926"/>
                </a:solidFill>
                <a:effectLst/>
                <a:latin typeface="DejaVu Sans"/>
                <a:ea typeface="DejaVu Sans"/>
                <a:cs typeface="DejaVu Sans"/>
              </a:rPr>
              <a:t>At the exhibition opening, Raymond appeared as </a:t>
            </a:r>
            <a:r>
              <a:rPr lang="en-US" sz="1800" err="1">
                <a:solidFill>
                  <a:srgbClr val="051926"/>
                </a:solidFill>
                <a:effectLst/>
                <a:latin typeface="DejaVu Sans"/>
                <a:ea typeface="DejaVu Sans"/>
                <a:cs typeface="DejaVu Sans"/>
              </a:rPr>
              <a:t>Sistar</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S’pacific</a:t>
            </a:r>
            <a:r>
              <a:rPr lang="en-US" sz="1800">
                <a:solidFill>
                  <a:srgbClr val="051926"/>
                </a:solidFill>
                <a:effectLst/>
                <a:latin typeface="DejaVu Sans"/>
                <a:ea typeface="DejaVu Sans"/>
                <a:cs typeface="DejaVu Sans"/>
              </a:rPr>
              <a:t> in a kaitiaki ceremonial role </a:t>
            </a:r>
            <a:r>
              <a:rPr lang="en-US" sz="1800">
                <a:solidFill>
                  <a:srgbClr val="000000"/>
                </a:solidFill>
                <a:effectLst/>
                <a:latin typeface="DejaVu Sans"/>
                <a:ea typeface="DejaVu Sans"/>
                <a:cs typeface="DejaVu Sans"/>
              </a:rPr>
              <a:t>(Fig. 5). </a:t>
            </a:r>
            <a:r>
              <a:rPr lang="en-US" sz="1800">
                <a:solidFill>
                  <a:srgbClr val="051926"/>
                </a:solidFill>
                <a:effectLst/>
                <a:latin typeface="DejaVu Sans"/>
                <a:ea typeface="DejaVu Sans"/>
                <a:cs typeface="DejaVu Sans"/>
              </a:rPr>
              <a:t>Kaitiaki is a New Zealand Māori term for the concept of guardianship for the sky, the sea, and the land. A kaitiaki is a guardian, and the process and practices of protecting and looking after the environment are referred to as </a:t>
            </a:r>
            <a:r>
              <a:rPr lang="en-US" sz="1800" err="1">
                <a:solidFill>
                  <a:srgbClr val="051926"/>
                </a:solidFill>
                <a:effectLst/>
                <a:latin typeface="DejaVu Sans"/>
                <a:ea typeface="DejaVu Sans"/>
                <a:cs typeface="DejaVu Sans"/>
              </a:rPr>
              <a:t>kaitiakitanga</a:t>
            </a:r>
            <a:r>
              <a:rPr lang="en-US" sz="1800">
                <a:solidFill>
                  <a:srgbClr val="051926"/>
                </a:solidFill>
                <a:effectLst/>
                <a:latin typeface="DejaVu Sans"/>
                <a:ea typeface="DejaVu Sans"/>
                <a:cs typeface="DejaVu Sans"/>
              </a:rPr>
              <a:t>. In a practice embedded within Moana world views, values, oratory, ritual chant, and movement, Raymond blessed and activated the community space and exhibition. She </a:t>
            </a:r>
            <a:r>
              <a:rPr lang="en-US" sz="1800" err="1">
                <a:solidFill>
                  <a:srgbClr val="051926"/>
                </a:solidFill>
                <a:effectLst/>
                <a:latin typeface="DejaVu Sans"/>
                <a:ea typeface="DejaVu Sans"/>
                <a:cs typeface="DejaVu Sans"/>
              </a:rPr>
              <a:t>honoured</a:t>
            </a:r>
            <a:r>
              <a:rPr lang="en-US" sz="1800">
                <a:solidFill>
                  <a:srgbClr val="051926"/>
                </a:solidFill>
                <a:effectLst/>
                <a:latin typeface="DejaVu Sans"/>
                <a:ea typeface="DejaVu Sans"/>
                <a:cs typeface="DejaVu Sans"/>
              </a:rPr>
              <a:t> the Indigenous custodians of the land; the spiritual power of our Moana-</a:t>
            </a:r>
            <a:r>
              <a:rPr lang="en-US" sz="1800" err="1">
                <a:solidFill>
                  <a:srgbClr val="051926"/>
                </a:solidFill>
                <a:effectLst/>
                <a:latin typeface="DejaVu Sans"/>
                <a:ea typeface="DejaVu Sans"/>
                <a:cs typeface="DejaVu Sans"/>
              </a:rPr>
              <a:t>Solwara</a:t>
            </a:r>
            <a:r>
              <a:rPr lang="en-US" sz="1800">
                <a:solidFill>
                  <a:srgbClr val="051926"/>
                </a:solidFill>
                <a:effectLst/>
                <a:latin typeface="DejaVu Sans"/>
                <a:ea typeface="DejaVu Sans"/>
                <a:cs typeface="DejaVu Sans"/>
              </a:rPr>
              <a:t> peoples; the great teachers and healers who have gone before, and their struggles and sacrifices that gave new generations a better way of life; and the bravery of the artists and their mahi (work)</a:t>
            </a:r>
            <a:r>
              <a:rPr lang="en-NZ">
                <a:effectLst/>
              </a:rPr>
              <a:t> </a:t>
            </a:r>
            <a:r>
              <a:rPr lang="en-US" sz="1800">
                <a:solidFill>
                  <a:srgbClr val="051926"/>
                </a:solidFill>
                <a:effectLst/>
                <a:latin typeface="DejaVu Sans"/>
                <a:ea typeface="DejaVu Sans"/>
                <a:cs typeface="DejaVu Sans"/>
              </a:rPr>
              <a:t>Raymond’s performance celebrated the exhibition as a powerful expression of the Pacific family and the Pacific way, uniting our communities through the healing and transformative power of art. </a:t>
            </a:r>
            <a:r>
              <a:rPr lang="en-US" sz="1800" err="1">
                <a:solidFill>
                  <a:srgbClr val="051926"/>
                </a:solidFill>
                <a:effectLst/>
                <a:latin typeface="DejaVu Sans"/>
                <a:ea typeface="DejaVu Sans"/>
                <a:cs typeface="DejaVu Sans"/>
              </a:rPr>
              <a:t>Sistar</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S’pacific</a:t>
            </a:r>
            <a:r>
              <a:rPr lang="en-US" sz="1800">
                <a:solidFill>
                  <a:srgbClr val="051926"/>
                </a:solidFill>
                <a:effectLst/>
                <a:latin typeface="DejaVu Sans"/>
                <a:ea typeface="DejaVu Sans"/>
                <a:cs typeface="DejaVu Sans"/>
              </a:rPr>
              <a:t> heralded new beginnings and called on </a:t>
            </a:r>
            <a:r>
              <a:rPr lang="en-US" sz="1800" err="1">
                <a:solidFill>
                  <a:srgbClr val="051926"/>
                </a:solidFill>
                <a:effectLst/>
                <a:latin typeface="DejaVu Sans"/>
                <a:ea typeface="DejaVu Sans"/>
                <a:cs typeface="DejaVu Sans"/>
              </a:rPr>
              <a:t>tautai</a:t>
            </a:r>
            <a:r>
              <a:rPr lang="en-US" sz="1800" i="1">
                <a:solidFill>
                  <a:srgbClr val="051926"/>
                </a:solidFill>
                <a:effectLst/>
                <a:latin typeface="DejaVu Sans"/>
                <a:ea typeface="DejaVu Sans"/>
                <a:cs typeface="DejaVu Sans"/>
              </a:rPr>
              <a:t>—</a:t>
            </a:r>
            <a:r>
              <a:rPr lang="en-US" sz="1800">
                <a:solidFill>
                  <a:srgbClr val="051926"/>
                </a:solidFill>
                <a:effectLst/>
                <a:latin typeface="DejaVu Sans"/>
                <a:ea typeface="DejaVu Sans"/>
                <a:cs typeface="DejaVu Sans"/>
              </a:rPr>
              <a:t>the navigators in us all</a:t>
            </a:r>
            <a:r>
              <a:rPr lang="en-US" sz="1800" i="1">
                <a:solidFill>
                  <a:srgbClr val="051926"/>
                </a:solidFill>
                <a:effectLst/>
                <a:latin typeface="DejaVu Sans"/>
                <a:ea typeface="DejaVu Sans"/>
                <a:cs typeface="DejaVu Sans"/>
              </a:rPr>
              <a:t>—</a:t>
            </a:r>
            <a:r>
              <a:rPr lang="en-US" sz="1800">
                <a:solidFill>
                  <a:srgbClr val="051926"/>
                </a:solidFill>
                <a:effectLst/>
                <a:latin typeface="DejaVu Sans"/>
                <a:ea typeface="DejaVu Sans"/>
                <a:cs typeface="DejaVu Sans"/>
              </a:rPr>
              <a:t>to come together, celebrate, exchange, and be ever-vigilant in supporting Pasifika peoples’ struggles for self-determination, equity, social justice, and freedom from oppression, systemic racism, and neocolonialism.</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20</a:t>
            </a:fld>
            <a:endParaRPr lang="en-US"/>
          </a:p>
        </p:txBody>
      </p:sp>
    </p:spTree>
    <p:extLst>
      <p:ext uri="{BB962C8B-B14F-4D97-AF65-F5344CB8AC3E}">
        <p14:creationId xmlns:p14="http://schemas.microsoft.com/office/powerpoint/2010/main" val="2756592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51926"/>
                </a:solidFill>
                <a:effectLst/>
                <a:latin typeface="DejaVu Sans"/>
                <a:ea typeface="DejaVu Sans"/>
                <a:cs typeface="DejaVu Sans"/>
              </a:rPr>
              <a:t>The exhibition opening event also featured contemporary dance by choreographer </a:t>
            </a:r>
            <a:r>
              <a:rPr lang="en-US" sz="1800" err="1">
                <a:solidFill>
                  <a:srgbClr val="051926"/>
                </a:solidFill>
                <a:effectLst/>
                <a:latin typeface="DejaVu Sans"/>
                <a:ea typeface="DejaVu Sans"/>
                <a:cs typeface="DejaVu Sans"/>
              </a:rPr>
              <a:t>Ankaramy</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Fepuleai</a:t>
            </a:r>
            <a:r>
              <a:rPr lang="en-US" sz="1800">
                <a:solidFill>
                  <a:srgbClr val="051926"/>
                </a:solidFill>
                <a:effectLst/>
                <a:latin typeface="DejaVu Sans"/>
                <a:ea typeface="DejaVu Sans"/>
                <a:cs typeface="DejaVu Sans"/>
              </a:rPr>
              <a:t> and four male dancers—who performed </a:t>
            </a:r>
            <a:r>
              <a:rPr lang="en-US" sz="1800" err="1">
                <a:solidFill>
                  <a:srgbClr val="051926"/>
                </a:solidFill>
                <a:effectLst/>
                <a:latin typeface="DejaVu Sans"/>
                <a:ea typeface="DejaVu Sans"/>
                <a:cs typeface="DejaVu Sans"/>
              </a:rPr>
              <a:t>Fepuleai’s</a:t>
            </a:r>
            <a:r>
              <a:rPr lang="en-US" sz="1800">
                <a:solidFill>
                  <a:srgbClr val="051926"/>
                </a:solidFill>
                <a:effectLst/>
                <a:latin typeface="DejaVu Sans"/>
                <a:ea typeface="DejaVu Sans"/>
                <a:cs typeface="DejaVu Sans"/>
              </a:rPr>
              <a:t> epic dance work LALO—direct from the </a:t>
            </a:r>
            <a:r>
              <a:rPr lang="en-US" sz="1800" i="1">
                <a:solidFill>
                  <a:srgbClr val="051926"/>
                </a:solidFill>
                <a:effectLst/>
                <a:latin typeface="DejaVu Sans"/>
                <a:ea typeface="DejaVu Sans"/>
                <a:cs typeface="DejaVu Sans"/>
              </a:rPr>
              <a:t>Pacific Dance Festival</a:t>
            </a:r>
            <a:r>
              <a:rPr lang="en-US" sz="1800">
                <a:solidFill>
                  <a:srgbClr val="051926"/>
                </a:solidFill>
                <a:effectLst/>
                <a:latin typeface="DejaVu Sans"/>
                <a:ea typeface="DejaVu Sans"/>
                <a:cs typeface="DejaVu Sans"/>
              </a:rPr>
              <a:t>. LALO, which means “below,” guided viewers through </a:t>
            </a:r>
            <a:r>
              <a:rPr lang="en-US" sz="1800" err="1">
                <a:solidFill>
                  <a:srgbClr val="051926"/>
                </a:solidFill>
                <a:effectLst/>
                <a:latin typeface="DejaVu Sans"/>
                <a:ea typeface="DejaVu Sans"/>
                <a:cs typeface="DejaVu Sans"/>
              </a:rPr>
              <a:t>ifoga</a:t>
            </a:r>
            <a:r>
              <a:rPr lang="en-US" sz="1800">
                <a:solidFill>
                  <a:srgbClr val="051926"/>
                </a:solidFill>
                <a:effectLst/>
                <a:latin typeface="DejaVu Sans"/>
                <a:ea typeface="DejaVu Sans"/>
                <a:cs typeface="DejaVu Sans"/>
              </a:rPr>
              <a:t>, the </a:t>
            </a:r>
            <a:r>
              <a:rPr lang="en-US" sz="1800" err="1">
                <a:solidFill>
                  <a:srgbClr val="051926"/>
                </a:solidFill>
                <a:effectLst/>
                <a:latin typeface="DejaVu Sans"/>
                <a:ea typeface="DejaVu Sans"/>
                <a:cs typeface="DejaVu Sans"/>
              </a:rPr>
              <a:t>Sāmoan</a:t>
            </a:r>
            <a:r>
              <a:rPr lang="en-US" sz="1800">
                <a:solidFill>
                  <a:srgbClr val="051926"/>
                </a:solidFill>
                <a:effectLst/>
                <a:latin typeface="DejaVu Sans"/>
                <a:ea typeface="DejaVu Sans"/>
                <a:cs typeface="DejaVu Sans"/>
              </a:rPr>
              <a:t> custom of seeking forgiveness. This involves delivering a formal apology to another person, while bowing down and humbling oneself. The offender appears covered in an </a:t>
            </a:r>
            <a:r>
              <a:rPr lang="en-US" sz="1800" err="1">
                <a:solidFill>
                  <a:srgbClr val="051926"/>
                </a:solidFill>
                <a:effectLst/>
                <a:latin typeface="DejaVu Sans"/>
                <a:ea typeface="DejaVu Sans"/>
                <a:cs typeface="DejaVu Sans"/>
              </a:rPr>
              <a:t>ʻie</a:t>
            </a:r>
            <a:r>
              <a:rPr lang="en-US" sz="1800">
                <a:solidFill>
                  <a:srgbClr val="051926"/>
                </a:solidFill>
                <a:effectLst/>
                <a:latin typeface="DejaVu Sans"/>
                <a:ea typeface="DejaVu Sans"/>
                <a:cs typeface="DejaVu Sans"/>
              </a:rPr>
              <a:t> toga (fine mat) and the only way forgiveness is granted is if the victim lifts the </a:t>
            </a:r>
            <a:r>
              <a:rPr lang="en-US" sz="1800" err="1">
                <a:solidFill>
                  <a:srgbClr val="051926"/>
                </a:solidFill>
                <a:effectLst/>
                <a:latin typeface="DejaVu Sans"/>
                <a:ea typeface="DejaVu Sans"/>
                <a:cs typeface="DejaVu Sans"/>
              </a:rPr>
              <a:t>ʻie</a:t>
            </a:r>
            <a:r>
              <a:rPr lang="en-US" sz="1800">
                <a:solidFill>
                  <a:srgbClr val="051926"/>
                </a:solidFill>
                <a:effectLst/>
                <a:latin typeface="DejaVu Sans"/>
                <a:ea typeface="DejaVu Sans"/>
                <a:cs typeface="DejaVu Sans"/>
              </a:rPr>
              <a:t> toga from the offender </a:t>
            </a:r>
            <a:r>
              <a:rPr lang="en-US" sz="1800">
                <a:effectLst/>
                <a:latin typeface="DejaVu Sans"/>
                <a:ea typeface="DejaVu Sans"/>
                <a:cs typeface="DejaVu Sans"/>
              </a:rPr>
              <a:t>(Fig. 6</a:t>
            </a:r>
            <a:r>
              <a:rPr lang="en-US" sz="1800">
                <a:solidFill>
                  <a:srgbClr val="051926"/>
                </a:solidFill>
                <a:effectLst/>
                <a:latin typeface="DejaVu Sans"/>
                <a:ea typeface="DejaVu Sans"/>
                <a:cs typeface="DejaVu Sans"/>
              </a:rPr>
              <a:t>).</a:t>
            </a:r>
            <a:r>
              <a:rPr lang="en-US" sz="1800" baseline="30000">
                <a:solidFill>
                  <a:srgbClr val="051926"/>
                </a:solidFill>
                <a:effectLst/>
                <a:latin typeface="DejaVu Sans"/>
                <a:ea typeface="DejaVu Sans"/>
                <a:cs typeface="DejaVu Sans"/>
              </a:rPr>
              <a:t>8</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21</a:t>
            </a:fld>
            <a:endParaRPr lang="en-US"/>
          </a:p>
        </p:txBody>
      </p:sp>
    </p:spTree>
    <p:extLst>
      <p:ext uri="{BB962C8B-B14F-4D97-AF65-F5344CB8AC3E}">
        <p14:creationId xmlns:p14="http://schemas.microsoft.com/office/powerpoint/2010/main" val="175415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600"/>
              </a:spcAft>
            </a:pPr>
            <a:r>
              <a:rPr lang="en-US" sz="1800" b="0">
                <a:solidFill>
                  <a:srgbClr val="051926"/>
                </a:solidFill>
                <a:effectLst/>
                <a:latin typeface="DejaVu Sans"/>
                <a:ea typeface="DejaVu Sans"/>
                <a:cs typeface="DejaVu Sans"/>
              </a:rPr>
              <a:t>Resilience</a:t>
            </a:r>
            <a:endParaRPr lang="en-NZ" sz="1800" b="1">
              <a:effectLst/>
              <a:latin typeface="DejaVu Sans"/>
              <a:ea typeface="DejaVu Sans"/>
              <a:cs typeface="DejaVu Sans"/>
            </a:endParaRPr>
          </a:p>
          <a:p>
            <a:pPr indent="25400" algn="just">
              <a:lnSpc>
                <a:spcPct val="150000"/>
              </a:lnSpc>
              <a:spcAft>
                <a:spcPts val="800"/>
              </a:spcAft>
            </a:pPr>
            <a:r>
              <a:rPr lang="en-US" sz="1800">
                <a:effectLst/>
                <a:latin typeface="DejaVu Sans"/>
                <a:ea typeface="DejaVu Sans"/>
                <a:cs typeface="DejaVu Sans"/>
              </a:rPr>
              <a:t>It was important to us as curators to think about what we wanted to see in this uncertain time and in this ever-changing landscape. What does our community want to experience when they come into this gallery?</a:t>
            </a:r>
            <a:r>
              <a:rPr lang="en-US" sz="1800" baseline="30000">
                <a:effectLst/>
                <a:latin typeface="DejaVu Sans"/>
                <a:ea typeface="DejaVu Sans"/>
                <a:cs typeface="DejaVu Sans"/>
              </a:rPr>
              <a:t>9</a:t>
            </a:r>
            <a:r>
              <a:rPr lang="en-US" sz="1800">
                <a:effectLst/>
                <a:latin typeface="DejaVu Sans"/>
                <a:ea typeface="DejaVu Sans"/>
                <a:cs typeface="DejaVu Sans"/>
              </a:rPr>
              <a:t> We had several major themes related to resilience in mind for the exhibition: feminine energy; community; intergenerational storytelling; activation, social justice, and protest based on “Black and Brown Lives Matter”; and climate change and ecology. These are issues that affect not only the families and communities in our own </a:t>
            </a:r>
            <a:r>
              <a:rPr lang="en-US" sz="1800" err="1">
                <a:effectLst/>
                <a:latin typeface="DejaVu Sans"/>
                <a:ea typeface="DejaVu Sans"/>
                <a:cs typeface="DejaVu Sans"/>
              </a:rPr>
              <a:t>neighbourhoods</a:t>
            </a:r>
            <a:r>
              <a:rPr lang="en-US" sz="1800">
                <a:effectLst/>
                <a:latin typeface="DejaVu Sans"/>
                <a:ea typeface="DejaVu Sans"/>
                <a:cs typeface="DejaVu Sans"/>
              </a:rPr>
              <a:t> and across Aotearoa and the Moana-</a:t>
            </a:r>
            <a:r>
              <a:rPr lang="en-US" sz="1800" err="1">
                <a:effectLst/>
                <a:latin typeface="DejaVu Sans"/>
                <a:ea typeface="DejaVu Sans"/>
                <a:cs typeface="DejaVu Sans"/>
              </a:rPr>
              <a:t>Solwara</a:t>
            </a:r>
            <a:r>
              <a:rPr lang="en-US" sz="1800">
                <a:effectLst/>
                <a:latin typeface="DejaVu Sans"/>
                <a:ea typeface="DejaVu Sans"/>
                <a:cs typeface="DejaVu Sans"/>
              </a:rPr>
              <a:t>, but every person on the planet. Our communities face hostility towards Indigenous peoples of </a:t>
            </a:r>
            <a:r>
              <a:rPr lang="en-US" sz="1800" err="1">
                <a:effectLst/>
                <a:latin typeface="DejaVu Sans"/>
                <a:ea typeface="DejaVu Sans"/>
                <a:cs typeface="DejaVu Sans"/>
              </a:rPr>
              <a:t>colour</a:t>
            </a:r>
            <a:r>
              <a:rPr lang="en-US" sz="1800">
                <a:effectLst/>
                <a:latin typeface="DejaVu Sans"/>
                <a:ea typeface="DejaVu Sans"/>
                <a:cs typeface="DejaVu Sans"/>
              </a:rPr>
              <a:t> and incredible social hardship, especially among our most vulnerable, our elderly and our </a:t>
            </a:r>
            <a:r>
              <a:rPr lang="en-US" sz="1800" err="1">
                <a:effectLst/>
                <a:latin typeface="DejaVu Sans"/>
                <a:ea typeface="DejaVu Sans"/>
                <a:cs typeface="DejaVu Sans"/>
              </a:rPr>
              <a:t>rangatahi</a:t>
            </a:r>
            <a:r>
              <a:rPr lang="en-US" sz="1800">
                <a:effectLst/>
                <a:latin typeface="DejaVu Sans"/>
                <a:ea typeface="DejaVu Sans"/>
                <a:cs typeface="DejaVu Sans"/>
              </a:rPr>
              <a:t> (youth) who are often hardest hit by global crises such as the COVID-19 pandemic, worldwide recessions and job losses, climate change, and more.</a:t>
            </a:r>
            <a:endParaRPr lang="en-NZ" sz="1800">
              <a:effectLst/>
              <a:latin typeface="DejaVu Sans"/>
              <a:ea typeface="DejaVu Sans"/>
              <a:cs typeface="DejaVu Sans"/>
            </a:endParaRPr>
          </a:p>
          <a:p>
            <a:pPr indent="469900" algn="just">
              <a:lnSpc>
                <a:spcPct val="150000"/>
              </a:lnSpc>
              <a:spcAft>
                <a:spcPts val="3300"/>
              </a:spcAft>
            </a:pPr>
            <a:r>
              <a:rPr lang="en-US" sz="1800" i="1">
                <a:effectLst/>
                <a:latin typeface="DejaVu Sans"/>
                <a:ea typeface="DejaVu Sans"/>
                <a:cs typeface="DejaVu Sans"/>
              </a:rPr>
              <a:t>SALTWATER / Interconnectivity</a:t>
            </a:r>
            <a:r>
              <a:rPr lang="en-US" sz="1800">
                <a:effectLst/>
                <a:latin typeface="DejaVu Sans"/>
                <a:ea typeface="DejaVu Sans"/>
                <a:cs typeface="DejaVu Sans"/>
              </a:rPr>
              <a:t> was a rallying cry and a celebration of the resilience of Pasifika people. The exhibition was a call to revel in dazzling beauty and artistry and </a:t>
            </a:r>
            <a:r>
              <a:rPr lang="en-US" sz="1800" err="1">
                <a:effectLst/>
                <a:latin typeface="DejaVu Sans"/>
                <a:ea typeface="DejaVu Sans"/>
                <a:cs typeface="DejaVu Sans"/>
              </a:rPr>
              <a:t>honour</a:t>
            </a:r>
            <a:r>
              <a:rPr lang="en-US" sz="1800">
                <a:effectLst/>
                <a:latin typeface="DejaVu Sans"/>
                <a:ea typeface="DejaVu Sans"/>
                <a:cs typeface="DejaVu Sans"/>
              </a:rPr>
              <a:t> the strength and resilience of Pasifika peoples through the creative talent of its young people as they weather storms of massive social change and survive </a:t>
            </a:r>
            <a:r>
              <a:rPr lang="en-US" sz="1800" err="1">
                <a:effectLst/>
                <a:latin typeface="DejaVu Sans"/>
                <a:ea typeface="DejaVu Sans"/>
                <a:cs typeface="DejaVu Sans"/>
              </a:rPr>
              <a:t>colonisation</a:t>
            </a:r>
            <a:r>
              <a:rPr lang="en-US" sz="1800">
                <a:effectLst/>
                <a:latin typeface="DejaVu Sans"/>
                <a:ea typeface="DejaVu Sans"/>
                <a:cs typeface="DejaVu Sans"/>
              </a:rPr>
              <a:t> and adversity.</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23</a:t>
            </a:fld>
            <a:endParaRPr lang="en-US"/>
          </a:p>
        </p:txBody>
      </p:sp>
    </p:spTree>
    <p:extLst>
      <p:ext uri="{BB962C8B-B14F-4D97-AF65-F5344CB8AC3E}">
        <p14:creationId xmlns:p14="http://schemas.microsoft.com/office/powerpoint/2010/main" val="223359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err="1">
                <a:effectLst/>
                <a:latin typeface="DejaVu Sans"/>
                <a:ea typeface="DejaVu Sans"/>
                <a:cs typeface="DejaVu Sans"/>
              </a:rPr>
              <a:t>Fesoʻotaʻi</a:t>
            </a:r>
            <a:r>
              <a:rPr lang="en-US" sz="1800">
                <a:effectLst/>
                <a:latin typeface="DejaVu Sans"/>
                <a:ea typeface="DejaVu Sans"/>
                <a:cs typeface="DejaVu Sans"/>
              </a:rPr>
              <a:t> </a:t>
            </a:r>
            <a:r>
              <a:rPr lang="en-US" sz="1800" err="1">
                <a:effectLst/>
                <a:latin typeface="DejaVu Sans"/>
                <a:ea typeface="DejaVu Sans"/>
                <a:cs typeface="DejaVu Sans"/>
              </a:rPr>
              <a:t>atu</a:t>
            </a:r>
            <a:r>
              <a:rPr lang="en-US" sz="1800">
                <a:effectLst/>
                <a:latin typeface="DejaVu Sans"/>
                <a:ea typeface="DejaVu Sans"/>
                <a:cs typeface="DejaVu Sans"/>
              </a:rPr>
              <a:t>, </a:t>
            </a:r>
            <a:r>
              <a:rPr lang="en-US" sz="1800" i="1">
                <a:effectLst/>
                <a:latin typeface="DejaVu Sans"/>
                <a:ea typeface="DejaVu Sans"/>
                <a:cs typeface="DejaVu Sans"/>
              </a:rPr>
              <a:t>Katharine Losi Atafu-Mayo</a:t>
            </a:r>
            <a:endParaRPr lang="en-NZ" sz="1800">
              <a:effectLst/>
              <a:latin typeface="DejaVu Sans"/>
              <a:ea typeface="DejaVu Sans"/>
              <a:cs typeface="DejaVu Sans"/>
            </a:endParaRPr>
          </a:p>
          <a:p>
            <a:pPr indent="25400" algn="just">
              <a:lnSpc>
                <a:spcPct val="150000"/>
              </a:lnSpc>
              <a:spcAft>
                <a:spcPts val="800"/>
              </a:spcAft>
            </a:pPr>
            <a:r>
              <a:rPr lang="en-US" sz="1800">
                <a:effectLst/>
                <a:latin typeface="DejaVu Sans"/>
                <a:ea typeface="DejaVu Sans"/>
                <a:cs typeface="DejaVu Sans"/>
              </a:rPr>
              <a:t>Katharine Losi Atafu-Mayo (</a:t>
            </a:r>
            <a:r>
              <a:rPr lang="en-US" sz="1800" err="1">
                <a:effectLst/>
                <a:latin typeface="DejaVu Sans"/>
                <a:ea typeface="DejaVu Sans"/>
                <a:cs typeface="DejaVu Sans"/>
              </a:rPr>
              <a:t>Sāmoa</a:t>
            </a:r>
            <a:r>
              <a:rPr lang="en-US" sz="1800">
                <a:effectLst/>
                <a:latin typeface="DejaVu Sans"/>
                <a:ea typeface="DejaVu Sans"/>
                <a:cs typeface="DejaVu Sans"/>
              </a:rPr>
              <a:t>, Aotearoa, Scotland, England) is a devoted daughter, sister, and godmother whose social art practice is an evolving ecosystem of Moana healing methodologies, spirituality, and community engagement grounded in unconditional love. By confronting cultural norms, societal expectations, and systematic oppressions, Atafu-Mayo uses her lived experiences to create an alternative way of operating in our everyday lives.</a:t>
            </a:r>
            <a:endParaRPr lang="en-NZ" sz="1800">
              <a:effectLst/>
              <a:latin typeface="DejaVu Sans"/>
              <a:ea typeface="DejaVu Sans"/>
              <a:cs typeface="DejaVu Sans"/>
            </a:endParaRPr>
          </a:p>
          <a:p>
            <a:r>
              <a:rPr lang="en-US" sz="1800">
                <a:solidFill>
                  <a:srgbClr val="000000"/>
                </a:solidFill>
                <a:effectLst/>
                <a:latin typeface="DejaVu Sans"/>
                <a:ea typeface="DejaVu Sans"/>
                <a:cs typeface="DejaVu Sans"/>
              </a:rPr>
              <a:t>Atafu-Mayo’s multimedia activation/moving image installation was titled </a:t>
            </a:r>
            <a:r>
              <a:rPr lang="en-US" sz="1800" i="1" err="1">
                <a:solidFill>
                  <a:srgbClr val="000000"/>
                </a:solidFill>
                <a:effectLst/>
                <a:latin typeface="DejaVu Sans"/>
                <a:ea typeface="DejaVu Sans"/>
                <a:cs typeface="DejaVu Sans"/>
              </a:rPr>
              <a:t>Fesoʻotaʻi</a:t>
            </a:r>
            <a:r>
              <a:rPr lang="en-US" sz="1800" i="1">
                <a:solidFill>
                  <a:srgbClr val="000000"/>
                </a:solidFill>
                <a:effectLst/>
                <a:latin typeface="DejaVu Sans"/>
                <a:ea typeface="DejaVu Sans"/>
                <a:cs typeface="DejaVu Sans"/>
              </a:rPr>
              <a:t> </a:t>
            </a:r>
            <a:r>
              <a:rPr lang="en-US" sz="1800" i="1" err="1">
                <a:solidFill>
                  <a:srgbClr val="000000"/>
                </a:solidFill>
                <a:effectLst/>
                <a:latin typeface="DejaVu Sans"/>
                <a:ea typeface="DejaVu Sans"/>
                <a:cs typeface="DejaVu Sans"/>
              </a:rPr>
              <a:t>atu</a:t>
            </a:r>
            <a:r>
              <a:rPr lang="en-US" sz="1800">
                <a:solidFill>
                  <a:srgbClr val="000000"/>
                </a:solidFill>
                <a:effectLst/>
                <a:latin typeface="DejaVu Sans"/>
                <a:ea typeface="DejaVu Sans"/>
                <a:cs typeface="DejaVu Sans"/>
              </a:rPr>
              <a:t>, which means “connection” in the </a:t>
            </a:r>
            <a:r>
              <a:rPr lang="en-US" sz="1800" err="1">
                <a:solidFill>
                  <a:srgbClr val="000000"/>
                </a:solidFill>
                <a:effectLst/>
                <a:latin typeface="DejaVu Sans"/>
                <a:ea typeface="DejaVu Sans"/>
                <a:cs typeface="DejaVu Sans"/>
              </a:rPr>
              <a:t>Sāmoan</a:t>
            </a:r>
            <a:r>
              <a:rPr lang="en-US" sz="1800">
                <a:solidFill>
                  <a:srgbClr val="000000"/>
                </a:solidFill>
                <a:effectLst/>
                <a:latin typeface="DejaVu Sans"/>
                <a:ea typeface="DejaVu Sans"/>
                <a:cs typeface="DejaVu Sans"/>
              </a:rPr>
              <a:t> language. A video depicted Atafu-Mayo, who appeared as an unidentified Polynesian woman, collecting water from the Pacific Ocean. The water was stored in glass bottles to be used in the artist’s opening performance, as described above. The five kava bowls featured in the opening ceremony, lined in a row in the main gallery space, accompanied the video projection (Fig. 7). Atafu-Mayo borrowed these bowls from personal collections representing different parts of Oceania</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25</a:t>
            </a:fld>
            <a:endParaRPr lang="en-US"/>
          </a:p>
        </p:txBody>
      </p:sp>
    </p:spTree>
    <p:extLst>
      <p:ext uri="{BB962C8B-B14F-4D97-AF65-F5344CB8AC3E}">
        <p14:creationId xmlns:p14="http://schemas.microsoft.com/office/powerpoint/2010/main" val="69695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DejaVu Sans"/>
                <a:ea typeface="DejaVu Sans"/>
                <a:cs typeface="DejaVu Sans"/>
              </a:rPr>
              <a:t>Giles Peterson</a:t>
            </a:r>
            <a:r>
              <a:rPr lang="en-NZ">
                <a:effectLst/>
              </a:rPr>
              <a:t> </a:t>
            </a:r>
            <a:r>
              <a:rPr lang="en-US" sz="1800">
                <a:effectLst/>
                <a:latin typeface="DejaVu Sans"/>
                <a:ea typeface="DejaVu Sans"/>
                <a:cs typeface="DejaVu Sans"/>
              </a:rPr>
              <a:t>loaned two bowls: one from the Sepik region of Papua New Guinea that his father had brought to Aotearoa New Zealand—underscoring the intergenerational connections that ran throughout the exhibition—and another that was gifted to him in 2009 by Papua New Guinean artist Martin </a:t>
            </a:r>
            <a:r>
              <a:rPr lang="en-US" sz="1800" err="1">
                <a:effectLst/>
                <a:latin typeface="DejaVu Sans"/>
                <a:ea typeface="DejaVu Sans"/>
                <a:cs typeface="DejaVu Sans"/>
              </a:rPr>
              <a:t>Morububuna</a:t>
            </a:r>
            <a:r>
              <a:rPr lang="en-US" sz="1800">
                <a:effectLst/>
                <a:latin typeface="DejaVu Sans"/>
                <a:ea typeface="DejaVu Sans"/>
                <a:cs typeface="DejaVu Sans"/>
              </a:rPr>
              <a:t>. Atafu-Mayo and Rosanna Raymond contributed two </a:t>
            </a:r>
            <a:r>
              <a:rPr lang="en-US" sz="1800" err="1">
                <a:effectLst/>
                <a:latin typeface="DejaVu Sans"/>
                <a:ea typeface="DejaVu Sans"/>
                <a:cs typeface="DejaVu Sans"/>
              </a:rPr>
              <a:t>Sāmoan</a:t>
            </a:r>
            <a:r>
              <a:rPr lang="en-US" sz="1800">
                <a:effectLst/>
                <a:latin typeface="DejaVu Sans"/>
                <a:ea typeface="DejaVu Sans"/>
                <a:cs typeface="DejaVu Sans"/>
              </a:rPr>
              <a:t> ava bowls, and a colleague of Peterson’s loaned a Fijian bowl. In advance of the installation, Atafu-Mayo oiled each bowl to protect them from the salt water that she and other participating artists ritually poured into them during the opening performance. The bowls were filled with salt water for the duration of the exhibition and remained lined up on the floor of the gallery, while a video was projected down onto the bowls from the ceiling. Like rays of sunlight, the footage of waves lapping against the shore immersed the bowls and viewers in a saltwater world.</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26</a:t>
            </a:fld>
            <a:endParaRPr lang="en-US"/>
          </a:p>
        </p:txBody>
      </p:sp>
    </p:spTree>
    <p:extLst>
      <p:ext uri="{BB962C8B-B14F-4D97-AF65-F5344CB8AC3E}">
        <p14:creationId xmlns:p14="http://schemas.microsoft.com/office/powerpoint/2010/main" val="3761328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9900" algn="just">
              <a:lnSpc>
                <a:spcPct val="150000"/>
              </a:lnSpc>
              <a:spcAft>
                <a:spcPts val="1700"/>
              </a:spcAft>
            </a:pPr>
            <a:r>
              <a:rPr lang="en-US" sz="1800">
                <a:effectLst/>
                <a:latin typeface="DejaVu Sans"/>
                <a:ea typeface="DejaVu Sans"/>
                <a:cs typeface="DejaVu Sans"/>
              </a:rPr>
              <a:t>Atafu-Mayo included the following original poem, “Po, po, po (night), </a:t>
            </a:r>
            <a:r>
              <a:rPr lang="en-US" sz="1800" err="1">
                <a:effectLst/>
                <a:latin typeface="DejaVu Sans"/>
                <a:ea typeface="DejaVu Sans"/>
                <a:cs typeface="DejaVu Sans"/>
              </a:rPr>
              <a:t>Manava</a:t>
            </a:r>
            <a:r>
              <a:rPr lang="en-US" sz="1800">
                <a:effectLst/>
                <a:latin typeface="DejaVu Sans"/>
                <a:ea typeface="DejaVu Sans"/>
                <a:cs typeface="DejaVu Sans"/>
              </a:rPr>
              <a:t> </a:t>
            </a:r>
            <a:r>
              <a:rPr lang="en-US" sz="1800" err="1">
                <a:effectLst/>
                <a:latin typeface="DejaVu Sans"/>
                <a:ea typeface="DejaVu Sans"/>
                <a:cs typeface="DejaVu Sans"/>
              </a:rPr>
              <a:t>i</a:t>
            </a:r>
            <a:r>
              <a:rPr lang="en-US" sz="1800">
                <a:effectLst/>
                <a:latin typeface="DejaVu Sans"/>
                <a:ea typeface="DejaVu Sans"/>
                <a:cs typeface="DejaVu Sans"/>
              </a:rPr>
              <a:t> </a:t>
            </a:r>
            <a:r>
              <a:rPr lang="en-US" sz="1800" err="1">
                <a:effectLst/>
                <a:latin typeface="DejaVu Sans"/>
                <a:ea typeface="DejaVu Sans"/>
                <a:cs typeface="DejaVu Sans"/>
              </a:rPr>
              <a:t>totonu</a:t>
            </a:r>
            <a:r>
              <a:rPr lang="en-US" sz="1800">
                <a:effectLst/>
                <a:latin typeface="DejaVu Sans"/>
                <a:ea typeface="DejaVu Sans"/>
                <a:cs typeface="DejaVu Sans"/>
              </a:rPr>
              <a:t> (breath in),” as part of her artist statement for the exhibition:</a:t>
            </a:r>
            <a:endParaRPr lang="en-NZ" sz="1800">
              <a:effectLst/>
              <a:latin typeface="DejaVu Sans"/>
              <a:ea typeface="DejaVu Sans"/>
              <a:cs typeface="DejaVu Sans"/>
            </a:endParaRPr>
          </a:p>
          <a:p>
            <a:pPr indent="469900" algn="just">
              <a:lnSpc>
                <a:spcPct val="150000"/>
              </a:lnSpc>
              <a:spcAft>
                <a:spcPts val="300"/>
              </a:spcAft>
            </a:pPr>
            <a:r>
              <a:rPr lang="en-US" sz="1800" i="1">
                <a:effectLst/>
                <a:latin typeface="DejaVu Sans"/>
                <a:ea typeface="DejaVu Sans"/>
                <a:cs typeface="DejaVu Sans"/>
              </a:rPr>
              <a:t>po, po, po</a:t>
            </a:r>
            <a:endParaRPr lang="en-NZ" sz="1800">
              <a:effectLst/>
              <a:latin typeface="DejaVu Sans"/>
              <a:ea typeface="DejaVu Sans"/>
              <a:cs typeface="DejaVu Sans"/>
            </a:endParaRPr>
          </a:p>
          <a:p>
            <a:pPr indent="469900" algn="just">
              <a:lnSpc>
                <a:spcPct val="150000"/>
              </a:lnSpc>
              <a:spcAft>
                <a:spcPts val="1700"/>
              </a:spcAft>
            </a:pPr>
            <a:r>
              <a:rPr lang="en-US" sz="1800" i="1" err="1">
                <a:effectLst/>
                <a:latin typeface="DejaVu Sans"/>
                <a:ea typeface="DejaVu Sans"/>
                <a:cs typeface="DejaVu Sans"/>
              </a:rPr>
              <a:t>manava</a:t>
            </a:r>
            <a:r>
              <a:rPr lang="en-US" sz="1800" i="1">
                <a:effectLst/>
                <a:latin typeface="DejaVu Sans"/>
                <a:ea typeface="DejaVu Sans"/>
                <a:cs typeface="DejaVu Sans"/>
              </a:rPr>
              <a:t> </a:t>
            </a:r>
            <a:r>
              <a:rPr lang="en-US" sz="1800" i="1" err="1">
                <a:effectLst/>
                <a:latin typeface="DejaVu Sans"/>
                <a:ea typeface="DejaVu Sans"/>
                <a:cs typeface="DejaVu Sans"/>
              </a:rPr>
              <a:t>i</a:t>
            </a:r>
            <a:r>
              <a:rPr lang="en-US" sz="1800" i="1">
                <a:effectLst/>
                <a:latin typeface="DejaVu Sans"/>
                <a:ea typeface="DejaVu Sans"/>
                <a:cs typeface="DejaVu Sans"/>
              </a:rPr>
              <a:t> </a:t>
            </a:r>
            <a:r>
              <a:rPr lang="en-US" sz="1800" i="1" err="1">
                <a:effectLst/>
                <a:latin typeface="DejaVu Sans"/>
                <a:ea typeface="DejaVu Sans"/>
                <a:cs typeface="DejaVu Sans"/>
              </a:rPr>
              <a:t>totonu</a:t>
            </a:r>
            <a:r>
              <a:rPr lang="en-US" sz="1800" i="1">
                <a:effectLst/>
                <a:latin typeface="DejaVu Sans"/>
                <a:ea typeface="DejaVu Sans"/>
                <a:cs typeface="DejaVu Sans"/>
              </a:rPr>
              <a:t>:</a:t>
            </a:r>
            <a:endParaRPr lang="en-NZ" sz="1800">
              <a:effectLst/>
              <a:latin typeface="DejaVu Sans"/>
              <a:ea typeface="DejaVu Sans"/>
              <a:cs typeface="DejaVu Sans"/>
            </a:endParaRPr>
          </a:p>
          <a:p>
            <a:pPr marL="469900" indent="25400">
              <a:lnSpc>
                <a:spcPct val="132000"/>
              </a:lnSpc>
              <a:spcAft>
                <a:spcPts val="1500"/>
              </a:spcAft>
            </a:pPr>
            <a:r>
              <a:rPr lang="en-US" sz="1800" i="1">
                <a:effectLst/>
                <a:latin typeface="DejaVu Sans"/>
                <a:ea typeface="DejaVu Sans"/>
                <a:cs typeface="DejaVu Sans"/>
              </a:rPr>
              <a:t>may this space light the fire within you that has been extinguished, may your peace that’s been disrupted find harmony in all living things, may your </a:t>
            </a:r>
            <a:r>
              <a:rPr lang="en-US" sz="1800" i="1" err="1">
                <a:effectLst/>
                <a:latin typeface="DejaVu Sans"/>
                <a:ea typeface="DejaVu Sans"/>
                <a:cs typeface="DejaVu Sans"/>
              </a:rPr>
              <a:t>tino</a:t>
            </a:r>
            <a:r>
              <a:rPr lang="en-US" sz="1800" i="1">
                <a:effectLst/>
                <a:latin typeface="DejaVu Sans"/>
                <a:ea typeface="DejaVu Sans"/>
                <a:cs typeface="DejaVu Sans"/>
              </a:rPr>
              <a:t>, </a:t>
            </a:r>
            <a:r>
              <a:rPr lang="en-US" sz="1800" i="1" err="1">
                <a:effectLst/>
                <a:latin typeface="DejaVu Sans"/>
                <a:ea typeface="DejaVu Sans"/>
                <a:cs typeface="DejaVu Sans"/>
              </a:rPr>
              <a:t>mafaufau</a:t>
            </a:r>
            <a:r>
              <a:rPr lang="en-US" sz="1800" i="1">
                <a:effectLst/>
                <a:latin typeface="DejaVu Sans"/>
                <a:ea typeface="DejaVu Sans"/>
                <a:cs typeface="DejaVu Sans"/>
              </a:rPr>
              <a:t> and </a:t>
            </a:r>
            <a:r>
              <a:rPr lang="en-US" sz="1800" i="1" err="1">
                <a:effectLst/>
                <a:latin typeface="DejaVu Sans"/>
                <a:ea typeface="DejaVu Sans"/>
                <a:cs typeface="DejaVu Sans"/>
              </a:rPr>
              <a:t>agaga</a:t>
            </a:r>
            <a:r>
              <a:rPr lang="en-US" sz="1800" i="1">
                <a:effectLst/>
                <a:latin typeface="DejaVu Sans"/>
                <a:ea typeface="DejaVu Sans"/>
                <a:cs typeface="DejaVu Sans"/>
              </a:rPr>
              <a:t> feel held,</a:t>
            </a:r>
            <a:endParaRPr lang="en-NZ" sz="1800">
              <a:effectLst/>
              <a:latin typeface="DejaVu Sans"/>
              <a:ea typeface="DejaVu Sans"/>
              <a:cs typeface="DejaVu Sans"/>
            </a:endParaRPr>
          </a:p>
          <a:p>
            <a:pPr indent="469900">
              <a:lnSpc>
                <a:spcPct val="132000"/>
              </a:lnSpc>
              <a:spcAft>
                <a:spcPts val="800"/>
              </a:spcAft>
            </a:pPr>
            <a:r>
              <a:rPr lang="en-US" sz="1800" i="1">
                <a:effectLst/>
                <a:latin typeface="DejaVu Sans"/>
                <a:ea typeface="DejaVu Sans"/>
                <a:cs typeface="DejaVu Sans"/>
              </a:rPr>
              <a:t>I invite you to just be in this space of interconnectedness;</a:t>
            </a:r>
            <a:endParaRPr lang="en-NZ" sz="1800">
              <a:effectLst/>
              <a:latin typeface="DejaVu Sans"/>
              <a:ea typeface="DejaVu Sans"/>
              <a:cs typeface="DejaVu Sans"/>
            </a:endParaRPr>
          </a:p>
          <a:p>
            <a:pPr indent="469900">
              <a:lnSpc>
                <a:spcPct val="132000"/>
              </a:lnSpc>
              <a:spcAft>
                <a:spcPts val="800"/>
              </a:spcAft>
            </a:pPr>
            <a:r>
              <a:rPr lang="en-US" sz="1800" i="1">
                <a:effectLst/>
                <a:latin typeface="DejaVu Sans"/>
                <a:ea typeface="DejaVu Sans"/>
                <a:cs typeface="DejaVu Sans"/>
              </a:rPr>
              <a:t>remember, navigate, reflect, meditate, thank,</a:t>
            </a:r>
            <a:endParaRPr lang="en-NZ" sz="1800">
              <a:effectLst/>
              <a:latin typeface="DejaVu Sans"/>
              <a:ea typeface="DejaVu Sans"/>
              <a:cs typeface="DejaVu Sans"/>
            </a:endParaRPr>
          </a:p>
          <a:p>
            <a:pPr indent="469900">
              <a:lnSpc>
                <a:spcPct val="132000"/>
              </a:lnSpc>
              <a:spcAft>
                <a:spcPts val="1500"/>
              </a:spcAft>
            </a:pPr>
            <a:r>
              <a:rPr lang="en-US" sz="1800" i="1" err="1">
                <a:effectLst/>
                <a:latin typeface="DejaVu Sans"/>
                <a:ea typeface="DejaVu Sans"/>
                <a:cs typeface="DejaVu Sans"/>
              </a:rPr>
              <a:t>manava</a:t>
            </a:r>
            <a:r>
              <a:rPr lang="en-US" sz="1800" i="1">
                <a:effectLst/>
                <a:latin typeface="DejaVu Sans"/>
                <a:ea typeface="DejaVu Sans"/>
                <a:cs typeface="DejaVu Sans"/>
              </a:rPr>
              <a:t> </a:t>
            </a:r>
            <a:r>
              <a:rPr lang="en-US" sz="1800" i="1" err="1">
                <a:effectLst/>
                <a:latin typeface="DejaVu Sans"/>
                <a:ea typeface="DejaVu Sans"/>
                <a:cs typeface="DejaVu Sans"/>
              </a:rPr>
              <a:t>i</a:t>
            </a:r>
            <a:r>
              <a:rPr lang="en-US" sz="1800" i="1">
                <a:effectLst/>
                <a:latin typeface="DejaVu Sans"/>
                <a:ea typeface="DejaVu Sans"/>
                <a:cs typeface="DejaVu Sans"/>
              </a:rPr>
              <a:t> </a:t>
            </a:r>
            <a:r>
              <a:rPr lang="en-US" sz="1800" i="1" err="1">
                <a:effectLst/>
                <a:latin typeface="DejaVu Sans"/>
                <a:ea typeface="DejaVu Sans"/>
                <a:cs typeface="DejaVu Sans"/>
              </a:rPr>
              <a:t>totonu</a:t>
            </a:r>
            <a:r>
              <a:rPr lang="en-US" sz="1800" i="1">
                <a:effectLst/>
                <a:latin typeface="DejaVu Sans"/>
                <a:ea typeface="DejaVu Sans"/>
                <a:cs typeface="DejaVu Sans"/>
              </a:rPr>
              <a:t>:</a:t>
            </a:r>
            <a:endParaRPr lang="en-NZ" sz="1800">
              <a:effectLst/>
              <a:latin typeface="DejaVu Sans"/>
              <a:ea typeface="DejaVu Sans"/>
              <a:cs typeface="DejaVu Sans"/>
            </a:endParaRPr>
          </a:p>
          <a:p>
            <a:pPr marL="469900" indent="25400">
              <a:lnSpc>
                <a:spcPct val="132000"/>
              </a:lnSpc>
              <a:spcAft>
                <a:spcPts val="800"/>
              </a:spcAft>
            </a:pPr>
            <a:r>
              <a:rPr lang="en-US" sz="1800" i="1">
                <a:effectLst/>
                <a:latin typeface="DejaVu Sans"/>
                <a:ea typeface="DejaVu Sans"/>
                <a:cs typeface="DejaVu Sans"/>
              </a:rPr>
              <a:t>exchange your love, your rage, your energy, your joy, your distaste, your healing;</a:t>
            </a:r>
            <a:endParaRPr lang="en-NZ" sz="1800">
              <a:effectLst/>
              <a:latin typeface="DejaVu Sans"/>
              <a:ea typeface="DejaVu Sans"/>
              <a:cs typeface="DejaVu Sans"/>
            </a:endParaRPr>
          </a:p>
          <a:p>
            <a:pPr marL="469900" indent="25400">
              <a:lnSpc>
                <a:spcPct val="132000"/>
              </a:lnSpc>
              <a:spcAft>
                <a:spcPts val="800"/>
              </a:spcAft>
            </a:pPr>
            <a:r>
              <a:rPr lang="en-US" sz="1800" i="1">
                <a:effectLst/>
                <a:latin typeface="DejaVu Sans"/>
                <a:ea typeface="DejaVu Sans"/>
                <a:cs typeface="DejaVu Sans"/>
              </a:rPr>
              <a:t>share what you must with the Moana.</a:t>
            </a:r>
            <a:endParaRPr lang="en-NZ" sz="1800">
              <a:effectLst/>
              <a:latin typeface="DejaVu Sans"/>
              <a:ea typeface="DejaVu Sans"/>
              <a:cs typeface="DejaVu Sans"/>
            </a:endParaRPr>
          </a:p>
          <a:p>
            <a:pPr marL="469900" indent="25400">
              <a:lnSpc>
                <a:spcPct val="132000"/>
              </a:lnSpc>
              <a:spcAft>
                <a:spcPts val="1500"/>
              </a:spcAft>
            </a:pPr>
            <a:r>
              <a:rPr lang="en-US" sz="1800" i="1">
                <a:effectLst/>
                <a:latin typeface="DejaVu Sans"/>
                <a:ea typeface="DejaVu Sans"/>
                <a:cs typeface="DejaVu Sans"/>
              </a:rPr>
              <a:t>They will be returned with what you pour into them.</a:t>
            </a:r>
            <a:endParaRPr lang="en-NZ" sz="1800">
              <a:effectLst/>
              <a:latin typeface="DejaVu Sans"/>
              <a:ea typeface="DejaVu Sans"/>
              <a:cs typeface="DejaVu Sans"/>
            </a:endParaRPr>
          </a:p>
          <a:p>
            <a:pPr marL="469900" indent="25400">
              <a:lnSpc>
                <a:spcPct val="132000"/>
              </a:lnSpc>
              <a:spcAft>
                <a:spcPts val="800"/>
              </a:spcAft>
            </a:pPr>
            <a:r>
              <a:rPr lang="en-US" sz="1800" i="1">
                <a:effectLst/>
                <a:latin typeface="DejaVu Sans"/>
                <a:ea typeface="DejaVu Sans"/>
                <a:cs typeface="DejaVu Sans"/>
              </a:rPr>
              <a:t>we are connected, we are profound, we are resilient, we are powerful, </a:t>
            </a:r>
            <a:r>
              <a:rPr lang="en-US" sz="1800" i="1" err="1">
                <a:effectLst/>
                <a:latin typeface="DejaVu Sans"/>
                <a:ea typeface="DejaVu Sans"/>
                <a:cs typeface="DejaVu Sans"/>
              </a:rPr>
              <a:t>manava</a:t>
            </a:r>
            <a:r>
              <a:rPr lang="en-US" sz="1800" i="1">
                <a:effectLst/>
                <a:latin typeface="DejaVu Sans"/>
                <a:ea typeface="DejaVu Sans"/>
                <a:cs typeface="DejaVu Sans"/>
              </a:rPr>
              <a:t> </a:t>
            </a:r>
            <a:r>
              <a:rPr lang="en-US" sz="1800" i="1" err="1">
                <a:effectLst/>
                <a:latin typeface="DejaVu Sans"/>
                <a:ea typeface="DejaVu Sans"/>
                <a:cs typeface="DejaVu Sans"/>
              </a:rPr>
              <a:t>i</a:t>
            </a:r>
            <a:r>
              <a:rPr lang="en-US" sz="1800" i="1">
                <a:effectLst/>
                <a:latin typeface="DejaVu Sans"/>
                <a:ea typeface="DejaVu Sans"/>
                <a:cs typeface="DejaVu Sans"/>
              </a:rPr>
              <a:t> </a:t>
            </a:r>
            <a:r>
              <a:rPr lang="en-US" sz="1800" i="1" err="1">
                <a:effectLst/>
                <a:latin typeface="DejaVu Sans"/>
                <a:ea typeface="DejaVu Sans"/>
                <a:cs typeface="DejaVu Sans"/>
              </a:rPr>
              <a:t>totonu</a:t>
            </a:r>
            <a:r>
              <a:rPr lang="en-US" sz="1800" i="1">
                <a:effectLst/>
                <a:latin typeface="DejaVu Sans"/>
                <a:ea typeface="DejaVu Sans"/>
                <a:cs typeface="DejaVu Sans"/>
              </a:rPr>
              <a:t>;</a:t>
            </a:r>
            <a:endParaRPr lang="en-NZ" sz="1800">
              <a:effectLst/>
              <a:latin typeface="DejaVu Sans"/>
              <a:ea typeface="DejaVu Sans"/>
              <a:cs typeface="DejaVu Sans"/>
            </a:endParaRPr>
          </a:p>
          <a:p>
            <a:pPr indent="469900">
              <a:lnSpc>
                <a:spcPct val="132000"/>
              </a:lnSpc>
              <a:spcAft>
                <a:spcPts val="3300"/>
              </a:spcAft>
            </a:pPr>
            <a:r>
              <a:rPr lang="en-US" sz="1800" i="1">
                <a:effectLst/>
                <a:latin typeface="DejaVu Sans"/>
                <a:ea typeface="DejaVu Sans"/>
                <a:cs typeface="DejaVu Sans"/>
              </a:rPr>
              <a:t>po, po, po.</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27</a:t>
            </a:fld>
            <a:endParaRPr lang="en-US"/>
          </a:p>
        </p:txBody>
      </p:sp>
    </p:spTree>
    <p:extLst>
      <p:ext uri="{BB962C8B-B14F-4D97-AF65-F5344CB8AC3E}">
        <p14:creationId xmlns:p14="http://schemas.microsoft.com/office/powerpoint/2010/main" val="3770403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nSpc>
                <a:spcPct val="150000"/>
              </a:lnSpc>
              <a:spcAft>
                <a:spcPts val="1500"/>
              </a:spcAft>
            </a:pPr>
            <a:r>
              <a:rPr lang="en-US" sz="1800">
                <a:effectLst/>
                <a:latin typeface="DejaVu Sans"/>
                <a:ea typeface="DejaVu Sans"/>
                <a:cs typeface="DejaVu Sans"/>
              </a:rPr>
              <a:t>I Left My Heart in </a:t>
            </a:r>
            <a:r>
              <a:rPr lang="en-US" sz="1800" err="1">
                <a:effectLst/>
                <a:latin typeface="DejaVu Sans"/>
                <a:ea typeface="DejaVu Sans"/>
                <a:cs typeface="DejaVu Sans"/>
              </a:rPr>
              <a:t>Tongpop</a:t>
            </a:r>
            <a:r>
              <a:rPr lang="en-US" sz="1800">
                <a:effectLst/>
                <a:latin typeface="DejaVu Sans"/>
                <a:ea typeface="DejaVu Sans"/>
                <a:cs typeface="DejaVu Sans"/>
              </a:rPr>
              <a:t>, </a:t>
            </a:r>
            <a:r>
              <a:rPr lang="en-US" sz="1800" i="1" err="1">
                <a:effectLst/>
                <a:latin typeface="DejaVu Sans"/>
                <a:ea typeface="DejaVu Sans"/>
                <a:cs typeface="DejaVu Sans"/>
              </a:rPr>
              <a:t>Telly</a:t>
            </a:r>
            <a:r>
              <a:rPr lang="en-US" sz="1800" i="1">
                <a:effectLst/>
                <a:latin typeface="DejaVu Sans"/>
                <a:ea typeface="DejaVu Sans"/>
                <a:cs typeface="DejaVu Sans"/>
              </a:rPr>
              <a:t> </a:t>
            </a:r>
            <a:r>
              <a:rPr lang="en-US" sz="1800" i="1" err="1">
                <a:effectLst/>
                <a:latin typeface="DejaVu Sans"/>
                <a:ea typeface="DejaVu Sans"/>
                <a:cs typeface="DejaVu Sans"/>
              </a:rPr>
              <a:t>Tuita</a:t>
            </a:r>
            <a:endParaRPr lang="en-NZ" sz="1800">
              <a:effectLst/>
              <a:latin typeface="DejaVu Sans"/>
              <a:ea typeface="DejaVu Sans"/>
              <a:cs typeface="DejaVu Sans"/>
            </a:endParaRPr>
          </a:p>
          <a:p>
            <a:r>
              <a:rPr lang="en-US" sz="1800" err="1">
                <a:solidFill>
                  <a:srgbClr val="000000"/>
                </a:solidFill>
                <a:effectLst/>
                <a:latin typeface="DejaVu Sans"/>
                <a:ea typeface="DejaVu Sans"/>
                <a:cs typeface="DejaVu Sans"/>
              </a:rPr>
              <a:t>Telly</a:t>
            </a:r>
            <a:r>
              <a:rPr lang="en-US" sz="1800">
                <a:solidFill>
                  <a:srgbClr val="000000"/>
                </a:solidFill>
                <a:effectLst/>
                <a:latin typeface="DejaVu Sans"/>
                <a:ea typeface="DejaVu Sans"/>
                <a:cs typeface="DejaVu Sans"/>
              </a:rPr>
              <a:t> Tuita’s</a:t>
            </a:r>
            <a:r>
              <a:rPr lang="en-US" sz="1800" baseline="30000">
                <a:solidFill>
                  <a:srgbClr val="000000"/>
                </a:solidFill>
                <a:effectLst/>
                <a:latin typeface="DejaVu Sans"/>
                <a:ea typeface="DejaVu Sans"/>
                <a:cs typeface="DejaVu Sans"/>
              </a:rPr>
              <a:t>10</a:t>
            </a:r>
            <a:r>
              <a:rPr lang="en-US" sz="1800">
                <a:solidFill>
                  <a:srgbClr val="000000"/>
                </a:solidFill>
                <a:effectLst/>
                <a:latin typeface="DejaVu Sans"/>
                <a:ea typeface="DejaVu Sans"/>
                <a:cs typeface="DejaVu Sans"/>
              </a:rPr>
              <a:t> installation </a:t>
            </a:r>
            <a:r>
              <a:rPr lang="en-US" sz="1800" i="1">
                <a:solidFill>
                  <a:srgbClr val="051926"/>
                </a:solidFill>
                <a:effectLst/>
                <a:latin typeface="DejaVu Sans"/>
                <a:ea typeface="DejaVu Sans"/>
                <a:cs typeface="DejaVu Sans"/>
              </a:rPr>
              <a:t>I Left My Heart in </a:t>
            </a:r>
            <a:r>
              <a:rPr lang="en-US" sz="1800" i="1" err="1">
                <a:solidFill>
                  <a:srgbClr val="051926"/>
                </a:solidFill>
                <a:effectLst/>
                <a:latin typeface="DejaVu Sans"/>
                <a:ea typeface="DejaVu Sans"/>
                <a:cs typeface="DejaVu Sans"/>
              </a:rPr>
              <a:t>Tongpop</a:t>
            </a:r>
            <a:r>
              <a:rPr lang="en-US" sz="1800">
                <a:solidFill>
                  <a:srgbClr val="051926"/>
                </a:solidFill>
                <a:effectLst/>
                <a:latin typeface="DejaVu Sans"/>
                <a:ea typeface="DejaVu Sans"/>
                <a:cs typeface="DejaVu Sans"/>
              </a:rPr>
              <a:t> </a:t>
            </a:r>
            <a:r>
              <a:rPr lang="en-US" sz="1800">
                <a:solidFill>
                  <a:srgbClr val="000000"/>
                </a:solidFill>
                <a:effectLst/>
                <a:latin typeface="DejaVu Sans"/>
                <a:ea typeface="DejaVu Sans"/>
                <a:cs typeface="DejaVu Sans"/>
              </a:rPr>
              <a:t>consisted of paintings, sculptural assemblages, performative self-portraits, adornments, and found objects that transformed the exhibition space into a kaleidoscopic place of energy, vibrancy, beauty, living history, and </a:t>
            </a:r>
            <a:r>
              <a:rPr lang="en-US" sz="1800" err="1">
                <a:solidFill>
                  <a:srgbClr val="000000"/>
                </a:solidFill>
                <a:effectLst/>
                <a:latin typeface="DejaVu Sans"/>
                <a:ea typeface="DejaVu Sans"/>
                <a:cs typeface="DejaVu Sans"/>
              </a:rPr>
              <a:t>arohanui</a:t>
            </a:r>
            <a:r>
              <a:rPr lang="en-US" sz="1800">
                <a:solidFill>
                  <a:srgbClr val="000000"/>
                </a:solidFill>
                <a:effectLst/>
                <a:latin typeface="DejaVu Sans"/>
                <a:ea typeface="DejaVu Sans"/>
                <a:cs typeface="DejaVu Sans"/>
              </a:rPr>
              <a:t> (love) (Fig. 8). The piece consisted of about ten years of art production and testified to </a:t>
            </a:r>
            <a:r>
              <a:rPr lang="en-US" sz="1800" err="1">
                <a:solidFill>
                  <a:srgbClr val="000000"/>
                </a:solidFill>
                <a:effectLst/>
                <a:latin typeface="DejaVu Sans"/>
                <a:ea typeface="DejaVu Sans"/>
                <a:cs typeface="DejaVu Sans"/>
              </a:rPr>
              <a:t>Tuita’s</a:t>
            </a:r>
            <a:r>
              <a:rPr lang="en-US" sz="1800">
                <a:solidFill>
                  <a:srgbClr val="000000"/>
                </a:solidFill>
                <a:effectLst/>
                <a:latin typeface="DejaVu Sans"/>
                <a:ea typeface="DejaVu Sans"/>
                <a:cs typeface="DejaVu Sans"/>
              </a:rPr>
              <a:t> experience of leaving Tonga as a child, growing up in Australia, and finally moving to Aotearoa New Zealand</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28</a:t>
            </a:fld>
            <a:endParaRPr lang="en-US"/>
          </a:p>
        </p:txBody>
      </p:sp>
    </p:spTree>
    <p:extLst>
      <p:ext uri="{BB962C8B-B14F-4D97-AF65-F5344CB8AC3E}">
        <p14:creationId xmlns:p14="http://schemas.microsoft.com/office/powerpoint/2010/main" val="76512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A0AFA-BD85-838A-5990-1BA54ED9B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D5CE9-44DA-3A42-CAAD-B75570458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48003-5D7F-CFC8-1D5A-FB85F2E420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effectLst/>
                <a:latin typeface="DejaVu Sans"/>
                <a:ea typeface="DejaVu Sans"/>
                <a:cs typeface="DejaVu Sans"/>
              </a:rPr>
              <a:t>THIS PRESENTATION examines the recent group exhibition</a:t>
            </a:r>
            <a:r>
              <a:rPr lang="en-US" sz="2400" dirty="0">
                <a:effectLst/>
                <a:latin typeface="DejaVu Sans"/>
                <a:ea typeface="DejaVu Sans"/>
                <a:cs typeface="DejaVu Sans"/>
              </a:rPr>
              <a:t> SALTWATER / Interconnectivity </a:t>
            </a:r>
            <a:r>
              <a:rPr lang="en-US" sz="2400" i="1" dirty="0">
                <a:effectLst/>
                <a:latin typeface="DejaVu Sans"/>
                <a:ea typeface="DejaVu Sans"/>
                <a:cs typeface="DejaVu Sans"/>
              </a:rPr>
              <a:t>co-curated by Katharine Losi Atafu-Mayo and Giles Peterson at the </a:t>
            </a:r>
            <a:r>
              <a:rPr lang="en-US" sz="2400" i="1" dirty="0" err="1">
                <a:effectLst/>
                <a:latin typeface="DejaVu Sans"/>
                <a:ea typeface="DejaVu Sans"/>
                <a:cs typeface="DejaVu Sans"/>
              </a:rPr>
              <a:t>Tautai</a:t>
            </a:r>
            <a:r>
              <a:rPr lang="en-US" sz="2400" i="1" dirty="0">
                <a:effectLst/>
                <a:latin typeface="DejaVu Sans"/>
                <a:ea typeface="DejaVu Sans"/>
                <a:cs typeface="DejaVu Sans"/>
              </a:rPr>
              <a:t> Gallery in Auckland, Aotearoa New Zealand (October 16, 2020 to January 30, 2021), including its public exhibition talks, forums, and performance activations. The exhibition was intended to embody the Moana worldview and explore questions of justice, equity, identity, and ecology through newly commissioned work by six multimedia Indigenous artists and designers from the Moana-</a:t>
            </a:r>
            <a:r>
              <a:rPr lang="en-US" sz="2400" i="1" dirty="0" err="1">
                <a:effectLst/>
                <a:latin typeface="DejaVu Sans"/>
                <a:ea typeface="DejaVu Sans"/>
                <a:cs typeface="DejaVu Sans"/>
              </a:rPr>
              <a:t>Solwara</a:t>
            </a:r>
            <a:r>
              <a:rPr lang="en-US" sz="2400" i="1" dirty="0">
                <a:effectLst/>
                <a:latin typeface="DejaVu Sans"/>
                <a:ea typeface="DejaVu Sans"/>
                <a:cs typeface="DejaVu Sans"/>
              </a:rPr>
              <a:t> (Oceania region): Katharine Losi Atafu-Mayo, Peter </a:t>
            </a:r>
            <a:r>
              <a:rPr lang="en-US" sz="2400" i="1" dirty="0" err="1">
                <a:effectLst/>
                <a:latin typeface="DejaVu Sans"/>
                <a:ea typeface="DejaVu Sans"/>
                <a:cs typeface="DejaVu Sans"/>
              </a:rPr>
              <a:t>Elavera</a:t>
            </a:r>
            <a:r>
              <a:rPr lang="en-US" sz="2400" i="1" dirty="0">
                <a:effectLst/>
                <a:latin typeface="DejaVu Sans"/>
                <a:ea typeface="DejaVu Sans"/>
                <a:cs typeface="DejaVu Sans"/>
              </a:rPr>
              <a:t>, </a:t>
            </a:r>
            <a:r>
              <a:rPr lang="en-US" sz="2400" i="1" dirty="0" err="1">
                <a:effectLst/>
                <a:latin typeface="DejaVu Sans"/>
                <a:ea typeface="DejaVu Sans"/>
                <a:cs typeface="DejaVu Sans"/>
              </a:rPr>
              <a:t>Te</a:t>
            </a:r>
            <a:r>
              <a:rPr lang="en-US" sz="2400" i="1" dirty="0">
                <a:effectLst/>
                <a:latin typeface="DejaVu Sans"/>
                <a:ea typeface="DejaVu Sans"/>
                <a:cs typeface="DejaVu Sans"/>
              </a:rPr>
              <a:t> Ara </a:t>
            </a:r>
            <a:r>
              <a:rPr lang="en-US" sz="2400" i="1" dirty="0" err="1">
                <a:effectLst/>
                <a:latin typeface="DejaVu Sans"/>
                <a:ea typeface="DejaVu Sans"/>
                <a:cs typeface="DejaVu Sans"/>
              </a:rPr>
              <a:t>Minhinnick</a:t>
            </a:r>
            <a:r>
              <a:rPr lang="en-US" sz="2400" i="1" dirty="0">
                <a:effectLst/>
                <a:latin typeface="DejaVu Sans"/>
                <a:ea typeface="DejaVu Sans"/>
                <a:cs typeface="DejaVu Sans"/>
              </a:rPr>
              <a:t>, Shawnee Tekki, Telly </a:t>
            </a:r>
            <a:r>
              <a:rPr lang="en-US" sz="2400" i="1" dirty="0" err="1">
                <a:effectLst/>
                <a:latin typeface="DejaVu Sans"/>
                <a:ea typeface="DejaVu Sans"/>
                <a:cs typeface="DejaVu Sans"/>
              </a:rPr>
              <a:t>Tuita</a:t>
            </a:r>
            <a:r>
              <a:rPr lang="en-US" sz="2400" i="1" dirty="0">
                <a:effectLst/>
                <a:latin typeface="DejaVu Sans"/>
                <a:ea typeface="DejaVu Sans"/>
                <a:cs typeface="DejaVu Sans"/>
              </a:rPr>
              <a:t>, and </a:t>
            </a:r>
            <a:r>
              <a:rPr lang="en-US" sz="2400" i="1" dirty="0" err="1">
                <a:effectLst/>
                <a:latin typeface="DejaVu Sans"/>
                <a:ea typeface="DejaVu Sans"/>
                <a:cs typeface="DejaVu Sans"/>
              </a:rPr>
              <a:t>Gutiŋjarra</a:t>
            </a:r>
            <a:r>
              <a:rPr lang="en-US" sz="2400" i="1" dirty="0">
                <a:effectLst/>
                <a:latin typeface="DejaVu Sans"/>
                <a:ea typeface="DejaVu Sans"/>
                <a:cs typeface="DejaVu Sans"/>
              </a:rPr>
              <a:t> </a:t>
            </a:r>
            <a:r>
              <a:rPr lang="en-US" sz="2400" i="1" dirty="0" err="1">
                <a:effectLst/>
                <a:latin typeface="DejaVu Sans"/>
                <a:ea typeface="DejaVu Sans"/>
                <a:cs typeface="DejaVu Sans"/>
              </a:rPr>
              <a:t>Yunipiŋju</a:t>
            </a:r>
            <a:r>
              <a:rPr lang="en-US" sz="2400" i="1" dirty="0">
                <a:effectLst/>
                <a:latin typeface="DejaVu San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DejaVu Sans"/>
                <a:ea typeface="DejaVu Sans"/>
                <a:cs typeface="DejaVu Sans"/>
              </a:rPr>
              <a:t>Keywords: </a:t>
            </a:r>
            <a:r>
              <a:rPr lang="en-US" sz="2400" i="1" dirty="0">
                <a:effectLst/>
                <a:latin typeface="DejaVu Sans"/>
                <a:ea typeface="DejaVu Sans"/>
                <a:cs typeface="DejaVu Sans"/>
              </a:rPr>
              <a:t>Moana, </a:t>
            </a:r>
            <a:r>
              <a:rPr lang="en-US" sz="2400" i="1" dirty="0" err="1">
                <a:effectLst/>
                <a:latin typeface="DejaVu Sans"/>
                <a:ea typeface="DejaVu Sans"/>
                <a:cs typeface="DejaVu Sans"/>
              </a:rPr>
              <a:t>Solwara</a:t>
            </a:r>
            <a:r>
              <a:rPr lang="en-US" sz="2400" i="1" dirty="0">
                <a:effectLst/>
                <a:latin typeface="DejaVu Sans"/>
                <a:ea typeface="DejaVu Sans"/>
                <a:cs typeface="DejaVu Sans"/>
              </a:rPr>
              <a:t>, Pasifika, contemporary art, Indigenous art, Oceania, saltwater, salt water, ecology</a:t>
            </a:r>
            <a:endParaRPr lang="en-NZ" sz="2400"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effectLst/>
              <a:latin typeface="DejaVu Sans"/>
              <a:ea typeface="DejaVu Sans"/>
              <a:cs typeface="DejaVu Sans"/>
            </a:endParaRPr>
          </a:p>
          <a:p>
            <a:endParaRPr lang="en-US" dirty="0"/>
          </a:p>
        </p:txBody>
      </p:sp>
      <p:sp>
        <p:nvSpPr>
          <p:cNvPr id="4" name="Slide Number Placeholder 3">
            <a:extLst>
              <a:ext uri="{FF2B5EF4-FFF2-40B4-BE49-F238E27FC236}">
                <a16:creationId xmlns:a16="http://schemas.microsoft.com/office/drawing/2014/main" id="{B2FCEE0D-F0C1-1048-1D4A-748EDCEBA8DD}"/>
              </a:ext>
            </a:extLst>
          </p:cNvPr>
          <p:cNvSpPr>
            <a:spLocks noGrp="1"/>
          </p:cNvSpPr>
          <p:nvPr>
            <p:ph type="sldNum" sz="quarter" idx="5"/>
          </p:nvPr>
        </p:nvSpPr>
        <p:spPr/>
        <p:txBody>
          <a:bodyPr/>
          <a:lstStyle/>
          <a:p>
            <a:fld id="{2B4DB348-52D7-A149-8035-F5705333B15D}" type="slidenum">
              <a:rPr lang="en-US" smtClean="0"/>
              <a:t>2</a:t>
            </a:fld>
            <a:endParaRPr lang="en-US"/>
          </a:p>
        </p:txBody>
      </p:sp>
    </p:spTree>
    <p:extLst>
      <p:ext uri="{BB962C8B-B14F-4D97-AF65-F5344CB8AC3E}">
        <p14:creationId xmlns:p14="http://schemas.microsoft.com/office/powerpoint/2010/main" val="276596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jaVu Sans"/>
                <a:ea typeface="DejaVu Sans"/>
                <a:cs typeface="DejaVu Sans"/>
              </a:rPr>
              <a:t>Three self-portraits, interspersed throughout the installation, documented the </a:t>
            </a:r>
            <a:r>
              <a:rPr lang="en-US" sz="1800" err="1">
                <a:effectLst/>
                <a:latin typeface="DejaVu Sans"/>
                <a:ea typeface="DejaVu Sans"/>
                <a:cs typeface="DejaVu Sans"/>
              </a:rPr>
              <a:t>artistʻs</a:t>
            </a:r>
            <a:r>
              <a:rPr lang="en-US" sz="1800">
                <a:effectLst/>
                <a:latin typeface="DejaVu Sans"/>
                <a:ea typeface="DejaVu Sans"/>
                <a:cs typeface="DejaVu Sans"/>
              </a:rPr>
              <a:t> grown and coming to terms with his Tongan––and more broadly, his Oceanic—heritage. The first, </a:t>
            </a:r>
            <a:r>
              <a:rPr lang="en-US" sz="1800" i="1">
                <a:effectLst/>
                <a:latin typeface="DejaVu Sans"/>
                <a:ea typeface="DejaVu Sans"/>
                <a:cs typeface="DejaVu Sans"/>
              </a:rPr>
              <a:t>Romancing History</a:t>
            </a:r>
            <a:r>
              <a:rPr lang="en-US" sz="1800">
                <a:effectLst/>
                <a:latin typeface="DejaVu Sans"/>
                <a:ea typeface="DejaVu Sans"/>
                <a:cs typeface="DejaVu Sans"/>
              </a:rPr>
              <a:t> (2015) was an image of the artist kneeling in front of a black-and-white reproduction of a 1784 engraving titled </a:t>
            </a:r>
            <a:r>
              <a:rPr lang="en-US" sz="1800" i="1" err="1">
                <a:effectLst/>
                <a:latin typeface="DejaVu Sans"/>
                <a:ea typeface="DejaVu Sans"/>
                <a:cs typeface="DejaVu Sans"/>
              </a:rPr>
              <a:t>Poulaho</a:t>
            </a:r>
            <a:r>
              <a:rPr lang="en-US" sz="1800" i="1">
                <a:effectLst/>
                <a:latin typeface="DejaVu Sans"/>
                <a:ea typeface="DejaVu Sans"/>
                <a:cs typeface="DejaVu Sans"/>
              </a:rPr>
              <a:t>, King of the Friendly Isles Drinking Kava</a:t>
            </a:r>
            <a:r>
              <a:rPr lang="en-US" sz="1800">
                <a:effectLst/>
                <a:latin typeface="DejaVu Sans"/>
                <a:ea typeface="DejaVu Sans"/>
                <a:cs typeface="DejaVu Sans"/>
              </a:rPr>
              <a:t> (Fig. 9).</a:t>
            </a:r>
            <a:r>
              <a:rPr lang="en-US" sz="1800" baseline="30000">
                <a:effectLst/>
                <a:latin typeface="DejaVu Sans"/>
                <a:ea typeface="DejaVu Sans"/>
                <a:cs typeface="DejaVu Sans"/>
              </a:rPr>
              <a:t>11</a:t>
            </a:r>
            <a:r>
              <a:rPr lang="en-US" sz="1800">
                <a:effectLst/>
                <a:latin typeface="DejaVu Sans"/>
                <a:ea typeface="DejaVu Sans"/>
                <a:cs typeface="DejaVu Sans"/>
              </a:rPr>
              <a:t> Dressed in a </a:t>
            </a:r>
            <a:r>
              <a:rPr lang="en-US" sz="1800" err="1">
                <a:effectLst/>
                <a:latin typeface="DejaVu Sans"/>
                <a:ea typeface="DejaVu Sans"/>
                <a:cs typeface="DejaVu Sans"/>
              </a:rPr>
              <a:t>tupenu</a:t>
            </a:r>
            <a:r>
              <a:rPr lang="en-US" sz="1800">
                <a:effectLst/>
                <a:latin typeface="DejaVu Sans"/>
                <a:ea typeface="DejaVu Sans"/>
                <a:cs typeface="DejaVu Sans"/>
              </a:rPr>
              <a:t> (Tongan waist garment), </a:t>
            </a:r>
            <a:r>
              <a:rPr lang="en-US" sz="1800" err="1">
                <a:effectLst/>
                <a:latin typeface="DejaVu Sans"/>
                <a:ea typeface="DejaVu Sans"/>
                <a:cs typeface="DejaVu Sans"/>
              </a:rPr>
              <a:t>Tuita</a:t>
            </a:r>
            <a:r>
              <a:rPr lang="en-US" sz="1800">
                <a:effectLst/>
                <a:latin typeface="DejaVu Sans"/>
                <a:ea typeface="DejaVu Sans"/>
                <a:cs typeface="DejaVu Sans"/>
              </a:rPr>
              <a:t> appears to be at once a part of the group depicted in the engraving while also showing reverence for those who came before him. The other two, </a:t>
            </a:r>
            <a:r>
              <a:rPr lang="en-US" sz="1800" i="1">
                <a:effectLst/>
                <a:latin typeface="DejaVu Sans"/>
                <a:ea typeface="DejaVu Sans"/>
                <a:cs typeface="DejaVu Sans"/>
              </a:rPr>
              <a:t>Professional Brown Man</a:t>
            </a:r>
            <a:r>
              <a:rPr lang="en-US" sz="1800">
                <a:effectLst/>
                <a:latin typeface="DejaVu Sans"/>
                <a:ea typeface="DejaVu Sans"/>
                <a:cs typeface="DejaVu Sans"/>
              </a:rPr>
              <a:t> (2018) (Fig. 10) and </a:t>
            </a:r>
            <a:r>
              <a:rPr lang="en-US" sz="1800" i="1" err="1">
                <a:effectLst/>
                <a:latin typeface="DejaVu Sans"/>
                <a:ea typeface="DejaVu Sans"/>
                <a:cs typeface="DejaVu Sans"/>
              </a:rPr>
              <a:t>Tongpop</a:t>
            </a:r>
            <a:r>
              <a:rPr lang="en-US" sz="1800" i="1">
                <a:effectLst/>
                <a:latin typeface="DejaVu Sans"/>
                <a:ea typeface="DejaVu Sans"/>
                <a:cs typeface="DejaVu Sans"/>
              </a:rPr>
              <a:t> 1–3</a:t>
            </a:r>
            <a:r>
              <a:rPr lang="en-US" sz="1800">
                <a:effectLst/>
                <a:latin typeface="DejaVu Sans"/>
                <a:ea typeface="DejaVu Sans"/>
                <a:cs typeface="DejaVu Sans"/>
              </a:rPr>
              <a:t> (2019) showed the artist in increasingly elaborate costumes and surrounded by numerous objects that evoke his relationship to Oceanic cultures, including woven mats and baskets, plastic lei, and Pasifika imagery on upcycled materials.</a:t>
            </a:r>
            <a:br>
              <a:rPr lang="en-US" sz="1800">
                <a:effectLst/>
                <a:latin typeface="DejaVu Sans"/>
                <a:ea typeface="DejaVu Sans"/>
                <a:cs typeface="DejaVu Sans"/>
              </a:rPr>
            </a:b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32</a:t>
            </a:fld>
            <a:endParaRPr lang="en-US"/>
          </a:p>
        </p:txBody>
      </p:sp>
    </p:spTree>
    <p:extLst>
      <p:ext uri="{BB962C8B-B14F-4D97-AF65-F5344CB8AC3E}">
        <p14:creationId xmlns:p14="http://schemas.microsoft.com/office/powerpoint/2010/main" val="54105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9900" algn="just">
              <a:lnSpc>
                <a:spcPct val="150000"/>
              </a:lnSpc>
              <a:spcAft>
                <a:spcPts val="1600"/>
              </a:spcAft>
            </a:pPr>
            <a:r>
              <a:rPr lang="en-US" sz="1800" err="1">
                <a:effectLst/>
                <a:latin typeface="DejaVu Sans"/>
                <a:ea typeface="DejaVu Sans"/>
                <a:cs typeface="DejaVu Sans"/>
              </a:rPr>
              <a:t>Tuita’s</a:t>
            </a:r>
            <a:r>
              <a:rPr lang="en-US" sz="1800">
                <a:effectLst/>
                <a:latin typeface="DejaVu Sans"/>
                <a:ea typeface="DejaVu Sans"/>
                <a:cs typeface="DejaVu Sans"/>
              </a:rPr>
              <a:t> photographs traced the evolution of his performance practice by showing how Tongan visual and material culture has become more and more central to his identity. The installation underscored the importance of art and culture in keeping the artist’s connections with Tonga and Australia alive.</a:t>
            </a:r>
            <a:r>
              <a:rPr lang="en-US" sz="1800" baseline="30000">
                <a:effectLst/>
                <a:latin typeface="DejaVu Sans"/>
                <a:ea typeface="DejaVu Sans"/>
                <a:cs typeface="DejaVu Sans"/>
              </a:rPr>
              <a:t>12</a:t>
            </a:r>
            <a:r>
              <a:rPr lang="en-US" sz="1800">
                <a:effectLst/>
                <a:latin typeface="DejaVu Sans"/>
                <a:ea typeface="DejaVu Sans"/>
                <a:cs typeface="DejaVu Sans"/>
              </a:rPr>
              <a:t> </a:t>
            </a:r>
            <a:r>
              <a:rPr lang="en-US" sz="1800" err="1">
                <a:effectLst/>
                <a:latin typeface="DejaVu Sans"/>
                <a:ea typeface="DejaVu Sans"/>
                <a:cs typeface="DejaVu Sans"/>
              </a:rPr>
              <a:t>Tuita</a:t>
            </a:r>
            <a:r>
              <a:rPr lang="en-US" sz="1800">
                <a:effectLst/>
                <a:latin typeface="DejaVu Sans"/>
                <a:ea typeface="DejaVu Sans"/>
                <a:cs typeface="DejaVu Sans"/>
              </a:rPr>
              <a:t> described the installation in this way:</a:t>
            </a:r>
            <a:endParaRPr lang="en-NZ" sz="1800">
              <a:effectLst/>
              <a:latin typeface="DejaVu Sans"/>
              <a:ea typeface="DejaVu Sans"/>
              <a:cs typeface="DejaVu Sans"/>
            </a:endParaRPr>
          </a:p>
          <a:p>
            <a:pPr marL="469900" marR="444500" indent="457200" algn="just">
              <a:lnSpc>
                <a:spcPct val="132000"/>
              </a:lnSpc>
              <a:spcAft>
                <a:spcPts val="800"/>
              </a:spcAft>
            </a:pPr>
            <a:r>
              <a:rPr lang="en-US" sz="1800">
                <a:effectLst/>
                <a:latin typeface="DejaVu Sans"/>
                <a:ea typeface="DejaVu Sans"/>
                <a:cs typeface="DejaVu Sans"/>
              </a:rPr>
              <a:t>How does one maintain connectivity when ties are broken? Through objects, through images, through stories, through my body. Like marks left from scars, like marks left on the earth we are always reminded of our interconnectivity to the past, present and future. The good and the bad.</a:t>
            </a:r>
            <a:endParaRPr lang="en-NZ" sz="1800">
              <a:effectLst/>
              <a:latin typeface="DejaVu Sans"/>
              <a:ea typeface="DejaVu Sans"/>
              <a:cs typeface="DejaVu Sans"/>
            </a:endParaRPr>
          </a:p>
          <a:p>
            <a:pPr marL="469900" marR="444500" indent="457200" algn="just">
              <a:lnSpc>
                <a:spcPct val="132000"/>
              </a:lnSpc>
              <a:spcAft>
                <a:spcPts val="800"/>
              </a:spcAft>
            </a:pPr>
            <a:r>
              <a:rPr lang="en-US" sz="1800" i="1">
                <a:effectLst/>
                <a:latin typeface="DejaVu Sans"/>
                <a:ea typeface="DejaVu Sans"/>
                <a:cs typeface="DejaVu Sans"/>
              </a:rPr>
              <a:t>I Left My Heart in </a:t>
            </a:r>
            <a:r>
              <a:rPr lang="en-US" sz="1800" i="1" err="1">
                <a:effectLst/>
                <a:latin typeface="DejaVu Sans"/>
                <a:ea typeface="DejaVu Sans"/>
                <a:cs typeface="DejaVu Sans"/>
              </a:rPr>
              <a:t>Tongpop</a:t>
            </a:r>
            <a:r>
              <a:rPr lang="en-US" sz="1800">
                <a:effectLst/>
                <a:latin typeface="DejaVu Sans"/>
                <a:ea typeface="DejaVu Sans"/>
                <a:cs typeface="DejaVu Sans"/>
              </a:rPr>
              <a:t> showcases ten years of a body of work that carries the spirit of Oceania. Not as a place but a Being/Spirit/God/Mother. Able to evolve and thrive in any time, any place.</a:t>
            </a:r>
            <a:endParaRPr lang="en-NZ" sz="1800">
              <a:effectLst/>
              <a:latin typeface="DejaVu Sans"/>
              <a:ea typeface="DejaVu Sans"/>
              <a:cs typeface="DejaVu Sans"/>
            </a:endParaRPr>
          </a:p>
          <a:p>
            <a:pPr marL="469900" marR="444500" indent="457200" algn="just">
              <a:lnSpc>
                <a:spcPct val="132000"/>
              </a:lnSpc>
              <a:spcAft>
                <a:spcPts val="1600"/>
              </a:spcAft>
            </a:pPr>
            <a:r>
              <a:rPr lang="en-US" sz="1800">
                <a:effectLst/>
                <a:latin typeface="DejaVu Sans"/>
                <a:ea typeface="DejaVu Sans"/>
                <a:cs typeface="DejaVu Sans"/>
              </a:rPr>
              <a:t>Scouring second-hand shops and dollar stores, art history volumes, and visual histories, I collect items and iconography that connect with personal narratives and </a:t>
            </a:r>
            <a:r>
              <a:rPr lang="en-US" sz="1800" err="1">
                <a:effectLst/>
                <a:latin typeface="DejaVu Sans"/>
                <a:ea typeface="DejaVu Sans"/>
                <a:cs typeface="DejaVu Sans"/>
              </a:rPr>
              <a:t>idealised</a:t>
            </a:r>
            <a:r>
              <a:rPr lang="en-US" sz="1800">
                <a:effectLst/>
                <a:latin typeface="DejaVu Sans"/>
                <a:ea typeface="DejaVu Sans"/>
                <a:cs typeface="DejaVu Sans"/>
              </a:rPr>
              <a:t> views of places from the past. I ritualistically gather and process my bounty, layering and repurposing to create a cacophony of </a:t>
            </a:r>
            <a:r>
              <a:rPr lang="en-US" sz="1800" err="1">
                <a:effectLst/>
                <a:latin typeface="DejaVu Sans"/>
                <a:ea typeface="DejaVu Sans"/>
                <a:cs typeface="DejaVu Sans"/>
              </a:rPr>
              <a:t>colour</a:t>
            </a:r>
            <a:r>
              <a:rPr lang="en-US" sz="1800">
                <a:effectLst/>
                <a:latin typeface="DejaVu Sans"/>
                <a:ea typeface="DejaVu Sans"/>
                <a:cs typeface="DejaVu Sans"/>
              </a:rPr>
              <a:t>, shape, and motif which I have ascribed as TONGPOP—A hybrid aesthetic borne from broken ties and healed scars.</a:t>
            </a:r>
            <a:r>
              <a:rPr lang="en-US" sz="1800" baseline="30000">
                <a:effectLst/>
                <a:latin typeface="DejaVu Sans"/>
                <a:ea typeface="DejaVu Sans"/>
                <a:cs typeface="DejaVu Sans"/>
              </a:rPr>
              <a:t>13</a:t>
            </a:r>
            <a:endParaRPr lang="en-NZ" sz="1800">
              <a:effectLst/>
              <a:latin typeface="DejaVu Sans"/>
              <a:ea typeface="DejaVu Sans"/>
              <a:cs typeface="DejaVu Sans"/>
            </a:endParaRPr>
          </a:p>
          <a:p>
            <a:pPr indent="25400" algn="just">
              <a:lnSpc>
                <a:spcPct val="150000"/>
              </a:lnSpc>
              <a:spcAft>
                <a:spcPts val="3400"/>
              </a:spcAft>
            </a:pPr>
            <a:r>
              <a:rPr lang="en-US" sz="1800">
                <a:effectLst/>
                <a:latin typeface="DejaVu Sans"/>
                <a:ea typeface="DejaVu Sans"/>
                <a:cs typeface="DejaVu Sans"/>
              </a:rPr>
              <a:t>Although </a:t>
            </a:r>
            <a:r>
              <a:rPr lang="en-US" sz="1800" err="1">
                <a:effectLst/>
                <a:latin typeface="DejaVu Sans"/>
                <a:ea typeface="DejaVu Sans"/>
                <a:cs typeface="DejaVu Sans"/>
              </a:rPr>
              <a:t>Tongpop</a:t>
            </a:r>
            <a:r>
              <a:rPr lang="en-US" sz="1800">
                <a:effectLst/>
                <a:latin typeface="DejaVu Sans"/>
                <a:ea typeface="DejaVu Sans"/>
                <a:cs typeface="DejaVu Sans"/>
              </a:rPr>
              <a:t> is a fictional place, </a:t>
            </a:r>
            <a:r>
              <a:rPr lang="en-US" sz="1800" err="1">
                <a:effectLst/>
                <a:latin typeface="DejaVu Sans"/>
                <a:ea typeface="DejaVu Sans"/>
                <a:cs typeface="DejaVu Sans"/>
              </a:rPr>
              <a:t>Tuita</a:t>
            </a:r>
            <a:r>
              <a:rPr lang="en-US" sz="1800">
                <a:effectLst/>
                <a:latin typeface="DejaVu Sans"/>
                <a:ea typeface="DejaVu Sans"/>
                <a:cs typeface="DejaVu Sans"/>
              </a:rPr>
              <a:t> notes that it has its roots in Tonga. He sees unique aspects of Oceanic cultures, histories, iconographies, materials, and art processes embodied in Moana-</a:t>
            </a:r>
            <a:r>
              <a:rPr lang="en-US" sz="1800" err="1">
                <a:effectLst/>
                <a:latin typeface="DejaVu Sans"/>
                <a:ea typeface="DejaVu Sans"/>
                <a:cs typeface="DejaVu Sans"/>
              </a:rPr>
              <a:t>Solwara</a:t>
            </a:r>
            <a:r>
              <a:rPr lang="en-US" sz="1800">
                <a:effectLst/>
                <a:latin typeface="DejaVu Sans"/>
                <a:ea typeface="DejaVu Sans"/>
                <a:cs typeface="DejaVu Sans"/>
              </a:rPr>
              <a:t> people who sustain a living and dynamic interconnectivity.</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33</a:t>
            </a:fld>
            <a:endParaRPr lang="en-US"/>
          </a:p>
        </p:txBody>
      </p:sp>
    </p:spTree>
    <p:extLst>
      <p:ext uri="{BB962C8B-B14F-4D97-AF65-F5344CB8AC3E}">
        <p14:creationId xmlns:p14="http://schemas.microsoft.com/office/powerpoint/2010/main" val="40977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600"/>
              </a:spcAft>
            </a:pPr>
            <a:r>
              <a:rPr lang="en-US" sz="1800" b="0">
                <a:solidFill>
                  <a:srgbClr val="051926"/>
                </a:solidFill>
                <a:effectLst/>
                <a:latin typeface="DejaVu Sans"/>
                <a:ea typeface="DejaVu Sans"/>
                <a:cs typeface="DejaVu Sans"/>
              </a:rPr>
              <a:t>Healing</a:t>
            </a:r>
            <a:endParaRPr lang="en-NZ" sz="1800" b="1">
              <a:effectLst/>
              <a:latin typeface="DejaVu Sans"/>
              <a:ea typeface="DejaVu Sans"/>
              <a:cs typeface="DejaVu Sans"/>
            </a:endParaRPr>
          </a:p>
          <a:p>
            <a:pPr indent="25400" algn="just">
              <a:lnSpc>
                <a:spcPct val="150000"/>
              </a:lnSpc>
              <a:spcAft>
                <a:spcPts val="800"/>
              </a:spcAft>
            </a:pPr>
            <a:r>
              <a:rPr lang="en-US" sz="1800">
                <a:solidFill>
                  <a:srgbClr val="051926"/>
                </a:solidFill>
                <a:effectLst/>
                <a:latin typeface="DejaVu Sans"/>
                <a:ea typeface="DejaVu Sans"/>
                <a:cs typeface="DejaVu Sans"/>
              </a:rPr>
              <a:t>Atafu-Mayo’s curatorial and artistic practice </a:t>
            </a:r>
            <a:r>
              <a:rPr lang="en-US" sz="1800" err="1">
                <a:solidFill>
                  <a:srgbClr val="051926"/>
                </a:solidFill>
                <a:effectLst/>
                <a:latin typeface="DejaVu Sans"/>
                <a:ea typeface="DejaVu Sans"/>
                <a:cs typeface="DejaVu Sans"/>
              </a:rPr>
              <a:t>centres</a:t>
            </a:r>
            <a:r>
              <a:rPr lang="en-US" sz="1800">
                <a:solidFill>
                  <a:srgbClr val="051926"/>
                </a:solidFill>
                <a:effectLst/>
                <a:latin typeface="DejaVu Sans"/>
                <a:ea typeface="DejaVu Sans"/>
                <a:cs typeface="DejaVu Sans"/>
              </a:rPr>
              <a:t> on Indigenous healing and w</a:t>
            </a:r>
            <a:r>
              <a:rPr lang="en-US" sz="1800">
                <a:effectLst/>
                <a:latin typeface="DejaVu Sans"/>
                <a:ea typeface="DejaVu Sans"/>
                <a:cs typeface="DejaVu Sans"/>
              </a:rPr>
              <a:t>ell-being—a foundational theme for the exhibition––and is grounded in </a:t>
            </a:r>
            <a:r>
              <a:rPr lang="en-US" sz="1800" err="1">
                <a:effectLst/>
                <a:latin typeface="DejaVu Sans"/>
                <a:ea typeface="DejaVu Sans"/>
                <a:cs typeface="DejaVu Sans"/>
              </a:rPr>
              <a:t>manaakitanga</a:t>
            </a:r>
            <a:r>
              <a:rPr lang="en-US" sz="1800">
                <a:effectLst/>
                <a:latin typeface="DejaVu Sans"/>
                <a:ea typeface="DejaVu Sans"/>
                <a:cs typeface="DejaVu Sans"/>
              </a:rPr>
              <a:t> (respect, kindness, honesty), </a:t>
            </a:r>
            <a:r>
              <a:rPr lang="en-US" sz="1800" err="1">
                <a:effectLst/>
                <a:latin typeface="DejaVu Sans"/>
                <a:ea typeface="DejaVu Sans"/>
                <a:cs typeface="DejaVu Sans"/>
              </a:rPr>
              <a:t>tautua</a:t>
            </a:r>
            <a:r>
              <a:rPr lang="en-US" sz="1800">
                <a:effectLst/>
                <a:latin typeface="DejaVu Sans"/>
                <a:ea typeface="DejaVu Sans"/>
                <a:cs typeface="DejaVu Sans"/>
              </a:rPr>
              <a:t> (service), hospitality, and </a:t>
            </a:r>
            <a:r>
              <a:rPr lang="en-US" sz="1800" err="1">
                <a:effectLst/>
                <a:latin typeface="DejaVu Sans"/>
                <a:ea typeface="DejaVu Sans"/>
                <a:cs typeface="DejaVu Sans"/>
              </a:rPr>
              <a:t>awhi</a:t>
            </a:r>
            <a:r>
              <a:rPr lang="en-US" sz="1800">
                <a:effectLst/>
                <a:latin typeface="DejaVu Sans"/>
                <a:ea typeface="DejaVu Sans"/>
                <a:cs typeface="DejaVu Sans"/>
              </a:rPr>
              <a:t> (support). With this curatorial approach in mind, the exhibition’s artworks metaphorically opened up the gallery space to foster healing through togetherness, warmth, resilience, survival, and joy. The exhibition was </a:t>
            </a:r>
            <a:r>
              <a:rPr lang="en-US" sz="1800" err="1">
                <a:effectLst/>
                <a:latin typeface="DejaVu Sans"/>
                <a:ea typeface="DejaVu Sans"/>
                <a:cs typeface="DejaVu Sans"/>
              </a:rPr>
              <a:t>organised</a:t>
            </a:r>
            <a:r>
              <a:rPr lang="en-US" sz="1800">
                <a:effectLst/>
                <a:latin typeface="DejaVu Sans"/>
                <a:ea typeface="DejaVu Sans"/>
                <a:cs typeface="DejaVu Sans"/>
              </a:rPr>
              <a:t> during the lockdown caused by the COVID-19 pandemic, which is still wreaking havoc on communities around the world at the time of this writing. Having a safe and positive exhibition that united different-but-connected Indigenous Pacific ways of knowing and being was very important to her.</a:t>
            </a:r>
            <a:endParaRPr lang="en-NZ" sz="1800">
              <a:effectLst/>
              <a:latin typeface="DejaVu Sans"/>
              <a:ea typeface="DejaVu Sans"/>
              <a:cs typeface="DejaVu Sans"/>
            </a:endParaRPr>
          </a:p>
          <a:p>
            <a:pPr indent="469900" algn="just">
              <a:lnSpc>
                <a:spcPct val="150000"/>
              </a:lnSpc>
              <a:spcAft>
                <a:spcPts val="800"/>
              </a:spcAft>
            </a:pPr>
            <a:r>
              <a:rPr lang="en-US" sz="1800">
                <a:effectLst/>
                <a:latin typeface="DejaVu Sans"/>
                <a:ea typeface="DejaVu Sans"/>
                <a:cs typeface="DejaVu Sans"/>
              </a:rPr>
              <a:t>Healing is the restoration of that which has been wounded or broken. When connections break, we experience loss and hurt persists. The opportunity for young Indigenous artists to tell their stories and histories creates new spaces and opportunities for renewal and healing. Relationships, community, people, land, can all be recovered through healing.</a:t>
            </a:r>
            <a:endParaRPr lang="en-NZ" sz="1800">
              <a:effectLst/>
              <a:latin typeface="DejaVu Sans"/>
              <a:ea typeface="DejaVu Sans"/>
              <a:cs typeface="DejaVu Sans"/>
            </a:endParaRPr>
          </a:p>
          <a:p>
            <a:pPr indent="469900" algn="just">
              <a:lnSpc>
                <a:spcPct val="150000"/>
              </a:lnSpc>
              <a:spcAft>
                <a:spcPts val="3300"/>
              </a:spcAft>
            </a:pPr>
            <a:r>
              <a:rPr lang="en-US" sz="1800" i="1">
                <a:effectLst/>
                <a:latin typeface="DejaVu Sans"/>
                <a:ea typeface="DejaVu Sans"/>
                <a:cs typeface="DejaVu Sans"/>
              </a:rPr>
              <a:t>SALTWATER / Interconnectivity’s</a:t>
            </a:r>
            <a:r>
              <a:rPr lang="en-US" sz="1800">
                <a:effectLst/>
                <a:latin typeface="DejaVu Sans"/>
                <a:ea typeface="DejaVu Sans"/>
                <a:cs typeface="DejaVu Sans"/>
              </a:rPr>
              <a:t> focus on Indigenous knowledges was linked to the strong emphasis in the exhibition on </a:t>
            </a:r>
            <a:r>
              <a:rPr lang="en-US" sz="1800" err="1">
                <a:effectLst/>
                <a:latin typeface="DejaVu Sans"/>
                <a:ea typeface="DejaVu Sans"/>
                <a:cs typeface="DejaVu Sans"/>
              </a:rPr>
              <a:t>decolonising</a:t>
            </a:r>
            <a:r>
              <a:rPr lang="en-US" sz="1800">
                <a:effectLst/>
                <a:latin typeface="DejaVu Sans"/>
                <a:ea typeface="DejaVu Sans"/>
                <a:cs typeface="DejaVu Sans"/>
              </a:rPr>
              <a:t> methodologies. The artists drew on Indigenous Moana-</a:t>
            </a:r>
            <a:r>
              <a:rPr lang="en-US" sz="1800" err="1">
                <a:effectLst/>
                <a:latin typeface="DejaVu Sans"/>
                <a:ea typeface="DejaVu Sans"/>
                <a:cs typeface="DejaVu Sans"/>
              </a:rPr>
              <a:t>Solwara</a:t>
            </a:r>
            <a:r>
              <a:rPr lang="en-US" sz="1800">
                <a:effectLst/>
                <a:latin typeface="DejaVu Sans"/>
                <a:ea typeface="DejaVu Sans"/>
                <a:cs typeface="DejaVu Sans"/>
              </a:rPr>
              <a:t> worldviews to create accessible, dynamic, and visually exciting artworks that spoke to the manawa (heart) of people. They sought to connect spiritually and emotionally with the diverse communities coming to engage with the healing energy of the artwork.</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34</a:t>
            </a:fld>
            <a:endParaRPr lang="en-US"/>
          </a:p>
        </p:txBody>
      </p:sp>
    </p:spTree>
    <p:extLst>
      <p:ext uri="{BB962C8B-B14F-4D97-AF65-F5344CB8AC3E}">
        <p14:creationId xmlns:p14="http://schemas.microsoft.com/office/powerpoint/2010/main" val="2205184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dirty="0" err="1">
                <a:effectLst/>
                <a:latin typeface="DejaVu Sans"/>
                <a:ea typeface="DejaVu Sans"/>
                <a:cs typeface="DejaVu Sans"/>
              </a:rPr>
              <a:t>Gurruṯuʻmi</a:t>
            </a:r>
            <a:r>
              <a:rPr lang="en-US" sz="1800" dirty="0">
                <a:effectLst/>
                <a:latin typeface="DejaVu Sans"/>
                <a:ea typeface="DejaVu Sans"/>
                <a:cs typeface="DejaVu Sans"/>
              </a:rPr>
              <a:t> Mala (My Connections), </a:t>
            </a:r>
            <a:r>
              <a:rPr lang="en-US" sz="1800" i="1" dirty="0" err="1">
                <a:effectLst/>
                <a:latin typeface="DejaVu Sans"/>
                <a:ea typeface="DejaVu Sans"/>
                <a:cs typeface="DejaVu Sans"/>
              </a:rPr>
              <a:t>Gutiŋarra</a:t>
            </a:r>
            <a:r>
              <a:rPr lang="en-US" sz="1800" i="1" dirty="0">
                <a:effectLst/>
                <a:latin typeface="DejaVu Sans"/>
                <a:ea typeface="DejaVu Sans"/>
                <a:cs typeface="DejaVu Sans"/>
              </a:rPr>
              <a:t> </a:t>
            </a:r>
            <a:r>
              <a:rPr lang="en-US" sz="1800" i="1" dirty="0" err="1">
                <a:effectLst/>
                <a:latin typeface="DejaVu Sans"/>
                <a:ea typeface="DejaVu Sans"/>
                <a:cs typeface="DejaVu Sans"/>
              </a:rPr>
              <a:t>Yunupiŋu</a:t>
            </a:r>
            <a:endParaRPr lang="en-NZ" sz="1800" dirty="0">
              <a:effectLst/>
              <a:latin typeface="DejaVu Sans"/>
              <a:ea typeface="DejaVu Sans"/>
              <a:cs typeface="DejaVu Sans"/>
            </a:endParaRPr>
          </a:p>
          <a:p>
            <a:pPr indent="25400" algn="just">
              <a:lnSpc>
                <a:spcPct val="150000"/>
              </a:lnSpc>
              <a:spcAft>
                <a:spcPts val="800"/>
              </a:spcAft>
            </a:pPr>
            <a:r>
              <a:rPr lang="en-US" sz="1800" dirty="0" err="1">
                <a:effectLst/>
                <a:latin typeface="DejaVu Sans"/>
                <a:ea typeface="DejaVu Sans"/>
                <a:cs typeface="DejaVu Sans"/>
              </a:rPr>
              <a:t>Gutiŋarra</a:t>
            </a:r>
            <a:r>
              <a:rPr lang="en-US" sz="1800" dirty="0">
                <a:effectLst/>
                <a:latin typeface="DejaVu Sans"/>
                <a:ea typeface="DejaVu Sans"/>
                <a:cs typeface="DejaVu Sans"/>
              </a:rPr>
              <a:t> </a:t>
            </a:r>
            <a:r>
              <a:rPr lang="en-US" sz="1800" dirty="0" err="1">
                <a:effectLst/>
                <a:latin typeface="DejaVu Sans"/>
                <a:ea typeface="DejaVu Sans"/>
                <a:cs typeface="DejaVu Sans"/>
              </a:rPr>
              <a:t>Yunupiŋu</a:t>
            </a:r>
            <a:r>
              <a:rPr lang="en-US" sz="1800" dirty="0">
                <a:effectLst/>
                <a:latin typeface="DejaVu Sans"/>
                <a:ea typeface="DejaVu Sans"/>
                <a:cs typeface="DejaVu Sans"/>
              </a:rPr>
              <a:t> is a First Nations artist of the </a:t>
            </a:r>
            <a:r>
              <a:rPr lang="en-US" sz="1800" dirty="0" err="1">
                <a:effectLst/>
                <a:latin typeface="DejaVu Sans"/>
                <a:ea typeface="DejaVu Sans"/>
                <a:cs typeface="DejaVu Sans"/>
              </a:rPr>
              <a:t>Gumatj</a:t>
            </a:r>
            <a:r>
              <a:rPr lang="en-US" sz="1800" dirty="0">
                <a:effectLst/>
                <a:latin typeface="DejaVu Sans"/>
                <a:ea typeface="DejaVu Sans"/>
                <a:cs typeface="DejaVu Sans"/>
              </a:rPr>
              <a:t> clan, </a:t>
            </a:r>
            <a:r>
              <a:rPr lang="en-US" sz="1800" dirty="0" err="1">
                <a:effectLst/>
                <a:latin typeface="DejaVu Sans"/>
                <a:ea typeface="DejaVu Sans"/>
                <a:cs typeface="DejaVu Sans"/>
              </a:rPr>
              <a:t>Yirritja</a:t>
            </a:r>
            <a:r>
              <a:rPr lang="en-US" sz="1800" dirty="0">
                <a:effectLst/>
                <a:latin typeface="DejaVu Sans"/>
                <a:ea typeface="DejaVu Sans"/>
                <a:cs typeface="DejaVu Sans"/>
              </a:rPr>
              <a:t> moiety, and </a:t>
            </a:r>
            <a:r>
              <a:rPr lang="en-US" sz="1800" dirty="0" err="1">
                <a:effectLst/>
                <a:latin typeface="DejaVu Sans"/>
                <a:ea typeface="DejaVu Sans"/>
                <a:cs typeface="DejaVu Sans"/>
              </a:rPr>
              <a:t>Buymarr</a:t>
            </a:r>
            <a:r>
              <a:rPr lang="en-US" sz="1800" dirty="0">
                <a:effectLst/>
                <a:latin typeface="DejaVu Sans"/>
                <a:ea typeface="DejaVu Sans"/>
                <a:cs typeface="DejaVu Sans"/>
              </a:rPr>
              <a:t> homeland who lives and works in </a:t>
            </a:r>
            <a:r>
              <a:rPr lang="en-US" sz="1800" dirty="0" err="1">
                <a:effectLst/>
                <a:latin typeface="DejaVu Sans"/>
                <a:ea typeface="DejaVu Sans"/>
                <a:cs typeface="DejaVu Sans"/>
              </a:rPr>
              <a:t>Yirrkala</a:t>
            </a:r>
            <a:r>
              <a:rPr lang="en-US" sz="1800" dirty="0">
                <a:effectLst/>
                <a:latin typeface="DejaVu Sans"/>
                <a:ea typeface="DejaVu Sans"/>
                <a:cs typeface="DejaVu Sans"/>
              </a:rPr>
              <a:t>, Northern Territory, Australia, </a:t>
            </a:r>
            <a:r>
              <a:rPr lang="en-US" sz="1800" dirty="0" err="1">
                <a:effectLst/>
                <a:latin typeface="DejaVu Sans"/>
                <a:ea typeface="DejaVu Sans"/>
                <a:cs typeface="DejaVu Sans"/>
              </a:rPr>
              <a:t>utilising</a:t>
            </a:r>
            <a:r>
              <a:rPr lang="en-US" sz="1800" dirty="0">
                <a:effectLst/>
                <a:latin typeface="DejaVu Sans"/>
                <a:ea typeface="DejaVu Sans"/>
                <a:cs typeface="DejaVu Sans"/>
              </a:rPr>
              <a:t> film and digital media to capture the stories of his kin. Despite being deaf since birth, he has managed to overcome many barriers. Since 2015 he has worked at The </a:t>
            </a:r>
            <a:r>
              <a:rPr lang="en-US" sz="1800" dirty="0" err="1">
                <a:effectLst/>
                <a:latin typeface="DejaVu Sans"/>
                <a:ea typeface="DejaVu Sans"/>
                <a:cs typeface="DejaVu Sans"/>
              </a:rPr>
              <a:t>Mulka</a:t>
            </a:r>
            <a:r>
              <a:rPr lang="en-US" sz="1800" dirty="0">
                <a:effectLst/>
                <a:latin typeface="DejaVu Sans"/>
                <a:ea typeface="DejaVu Sans"/>
                <a:cs typeface="DejaVu Sans"/>
              </a:rPr>
              <a:t> Project, a </a:t>
            </a:r>
            <a:r>
              <a:rPr lang="en-US" sz="1800" dirty="0" err="1">
                <a:effectLst/>
                <a:latin typeface="DejaVu Sans"/>
                <a:ea typeface="DejaVu Sans"/>
                <a:cs typeface="DejaVu Sans"/>
              </a:rPr>
              <a:t>Yolŋu</a:t>
            </a:r>
            <a:r>
              <a:rPr lang="en-US" sz="1800" dirty="0">
                <a:effectLst/>
                <a:latin typeface="DejaVu Sans"/>
                <a:ea typeface="DejaVu Sans"/>
                <a:cs typeface="DejaVu Sans"/>
              </a:rPr>
              <a:t> cultural knowledge preservation project in </a:t>
            </a:r>
            <a:r>
              <a:rPr lang="en-US" sz="1800" dirty="0" err="1">
                <a:effectLst/>
                <a:latin typeface="DejaVu Sans"/>
                <a:ea typeface="DejaVu Sans"/>
                <a:cs typeface="DejaVu Sans"/>
              </a:rPr>
              <a:t>Yirrkala</a:t>
            </a:r>
            <a:r>
              <a:rPr lang="en-US" sz="1800" dirty="0">
                <a:effectLst/>
                <a:latin typeface="DejaVu Sans"/>
                <a:ea typeface="DejaVu Sans"/>
                <a:cs typeface="DejaVu Sans"/>
              </a:rPr>
              <a:t>. As a project officer and filmmaker, </a:t>
            </a:r>
            <a:r>
              <a:rPr lang="en-US" sz="1800" dirty="0" err="1">
                <a:effectLst/>
                <a:latin typeface="DejaVu Sans"/>
                <a:ea typeface="DejaVu Sans"/>
                <a:cs typeface="DejaVu Sans"/>
              </a:rPr>
              <a:t>Yunupiŋu</a:t>
            </a:r>
            <a:r>
              <a:rPr lang="en-US" sz="1800" dirty="0">
                <a:effectLst/>
                <a:latin typeface="DejaVu Sans"/>
                <a:ea typeface="DejaVu Sans"/>
                <a:cs typeface="DejaVu Sans"/>
              </a:rPr>
              <a:t> often travels to </a:t>
            </a:r>
            <a:r>
              <a:rPr lang="en-US" sz="1800" dirty="0" err="1">
                <a:effectLst/>
                <a:latin typeface="DejaVu Sans"/>
                <a:ea typeface="DejaVu Sans"/>
                <a:cs typeface="DejaVu Sans"/>
              </a:rPr>
              <a:t>Yolŋu</a:t>
            </a:r>
            <a:r>
              <a:rPr lang="en-US" sz="1800" dirty="0">
                <a:effectLst/>
                <a:latin typeface="DejaVu Sans"/>
                <a:ea typeface="DejaVu Sans"/>
                <a:cs typeface="DejaVu Sans"/>
              </a:rPr>
              <a:t> homelands where he regularly films cultural ceremonies and events.</a:t>
            </a:r>
            <a:r>
              <a:rPr lang="en-US" sz="1800" baseline="30000" dirty="0">
                <a:effectLst/>
                <a:latin typeface="DejaVu Sans"/>
                <a:ea typeface="DejaVu Sans"/>
                <a:cs typeface="DejaVu Sans"/>
              </a:rPr>
              <a:t>14</a:t>
            </a:r>
            <a:r>
              <a:rPr lang="en-US" sz="1800" dirty="0">
                <a:effectLst/>
                <a:latin typeface="DejaVu Sans"/>
                <a:ea typeface="DejaVu Sans"/>
                <a:cs typeface="DejaVu Sans"/>
              </a:rPr>
              <a:t> Viewers bear witness to the power of healing, family, and community across oceans from the perspective and triumphs of this young artist who is recording the living histories and culture of his elders and community, as well as forging the pathway forward for future generations of Indigenous youth.</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35</a:t>
            </a:fld>
            <a:endParaRPr lang="en-US"/>
          </a:p>
        </p:txBody>
      </p:sp>
    </p:spTree>
    <p:extLst>
      <p:ext uri="{BB962C8B-B14F-4D97-AF65-F5344CB8AC3E}">
        <p14:creationId xmlns:p14="http://schemas.microsoft.com/office/powerpoint/2010/main" val="51203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9900" algn="just">
              <a:lnSpc>
                <a:spcPct val="150000"/>
              </a:lnSpc>
              <a:spcAft>
                <a:spcPts val="2500"/>
              </a:spcAft>
            </a:pPr>
            <a:r>
              <a:rPr lang="en-US" sz="1800">
                <a:effectLst/>
                <a:latin typeface="DejaVu Sans"/>
                <a:ea typeface="DejaVu Sans"/>
                <a:cs typeface="DejaVu Sans"/>
              </a:rPr>
              <a:t>In the powerful 4K film installation </a:t>
            </a:r>
            <a:r>
              <a:rPr lang="en-US" sz="1800" i="1" err="1">
                <a:effectLst/>
                <a:latin typeface="DejaVu Sans"/>
                <a:ea typeface="DejaVu Sans"/>
                <a:cs typeface="DejaVu Sans"/>
              </a:rPr>
              <a:t>Gurruṯu`mi</a:t>
            </a:r>
            <a:r>
              <a:rPr lang="en-US" sz="1800" i="1">
                <a:effectLst/>
                <a:latin typeface="DejaVu Sans"/>
                <a:ea typeface="DejaVu Sans"/>
                <a:cs typeface="DejaVu Sans"/>
              </a:rPr>
              <a:t> Mala (My Connections),</a:t>
            </a:r>
            <a:r>
              <a:rPr lang="en-US" sz="1800">
                <a:effectLst/>
                <a:latin typeface="DejaVu Sans"/>
                <a:ea typeface="DejaVu Sans"/>
                <a:cs typeface="DejaVu Sans"/>
              </a:rPr>
              <a:t> </a:t>
            </a:r>
            <a:r>
              <a:rPr lang="en-US" sz="1800">
                <a:solidFill>
                  <a:srgbClr val="051926"/>
                </a:solidFill>
                <a:effectLst/>
                <a:latin typeface="DejaVu Sans"/>
                <a:ea typeface="DejaVu Sans"/>
                <a:cs typeface="DejaVu Sans"/>
              </a:rPr>
              <a:t>the artist situates himself in the world of </a:t>
            </a:r>
            <a:r>
              <a:rPr lang="en-US" sz="1800" err="1">
                <a:solidFill>
                  <a:srgbClr val="051926"/>
                </a:solidFill>
                <a:effectLst/>
                <a:latin typeface="DejaVu Sans"/>
                <a:ea typeface="DejaVu Sans"/>
                <a:cs typeface="DejaVu Sans"/>
              </a:rPr>
              <a:t>gurruṯu</a:t>
            </a:r>
            <a:r>
              <a:rPr lang="en-US" sz="1800">
                <a:solidFill>
                  <a:srgbClr val="051926"/>
                </a:solidFill>
                <a:effectLst/>
                <a:latin typeface="DejaVu Sans"/>
                <a:ea typeface="DejaVu Sans"/>
                <a:cs typeface="DejaVu Sans"/>
              </a:rPr>
              <a:t> (translated as “kinship system”) and articulates his connections to family, community, and beyond (Fig. 11). Chris Matthews (</a:t>
            </a:r>
            <a:r>
              <a:rPr lang="en-US" sz="1800" err="1">
                <a:solidFill>
                  <a:srgbClr val="051926"/>
                </a:solidFill>
                <a:effectLst/>
                <a:latin typeface="DejaVu Sans"/>
                <a:ea typeface="DejaVu Sans"/>
                <a:cs typeface="DejaVu Sans"/>
              </a:rPr>
              <a:t>Quandamooka</a:t>
            </a:r>
            <a:r>
              <a:rPr lang="en-US" sz="1800">
                <a:solidFill>
                  <a:srgbClr val="051926"/>
                </a:solidFill>
                <a:effectLst/>
                <a:latin typeface="DejaVu Sans"/>
                <a:ea typeface="DejaVu Sans"/>
                <a:cs typeface="DejaVu Sans"/>
              </a:rPr>
              <a:t> people of </a:t>
            </a:r>
            <a:r>
              <a:rPr lang="en-US" sz="1800" err="1">
                <a:solidFill>
                  <a:srgbClr val="051926"/>
                </a:solidFill>
                <a:effectLst/>
                <a:latin typeface="DejaVu Sans"/>
                <a:ea typeface="DejaVu Sans"/>
                <a:cs typeface="DejaVu Sans"/>
              </a:rPr>
              <a:t>Minjerribah</a:t>
            </a:r>
            <a:r>
              <a:rPr lang="en-US" sz="1800">
                <a:solidFill>
                  <a:srgbClr val="051926"/>
                </a:solidFill>
                <a:effectLst/>
                <a:latin typeface="DejaVu Sans"/>
                <a:ea typeface="DejaVu Sans"/>
                <a:cs typeface="DejaVu Sans"/>
              </a:rPr>
              <a:t>) describes </a:t>
            </a:r>
            <a:r>
              <a:rPr lang="en-US" sz="1800" err="1">
                <a:solidFill>
                  <a:srgbClr val="051926"/>
                </a:solidFill>
                <a:effectLst/>
                <a:latin typeface="DejaVu Sans"/>
                <a:ea typeface="DejaVu Sans"/>
                <a:cs typeface="DejaVu Sans"/>
              </a:rPr>
              <a:t>gurruṯu</a:t>
            </a:r>
            <a:r>
              <a:rPr lang="en-US" sz="1800">
                <a:solidFill>
                  <a:srgbClr val="051926"/>
                </a:solidFill>
                <a:effectLst/>
                <a:latin typeface="DejaVu Sans"/>
                <a:ea typeface="DejaVu Sans"/>
                <a:cs typeface="DejaVu Sans"/>
              </a:rPr>
              <a:t> as “a sophisticated system that defines interconnected relationships between </a:t>
            </a:r>
            <a:r>
              <a:rPr lang="en-US" sz="1800" i="1">
                <a:solidFill>
                  <a:srgbClr val="051926"/>
                </a:solidFill>
                <a:effectLst/>
                <a:latin typeface="DejaVu Sans"/>
                <a:ea typeface="DejaVu Sans"/>
                <a:cs typeface="DejaVu Sans"/>
              </a:rPr>
              <a:t>all the elements of the world</a:t>
            </a:r>
            <a:r>
              <a:rPr lang="en-US" sz="1800">
                <a:solidFill>
                  <a:srgbClr val="051926"/>
                </a:solidFill>
                <a:effectLst/>
                <a:latin typeface="DejaVu Sans"/>
                <a:ea typeface="DejaVu Sans"/>
                <a:cs typeface="DejaVu Sans"/>
              </a:rPr>
              <a:t>, such as those between people, animals, plants, insects, wind, fire, water, land and so on. In </a:t>
            </a:r>
            <a:r>
              <a:rPr lang="en-US" sz="1800" err="1">
                <a:solidFill>
                  <a:srgbClr val="051926"/>
                </a:solidFill>
                <a:effectLst/>
                <a:latin typeface="DejaVu Sans"/>
                <a:ea typeface="DejaVu Sans"/>
                <a:cs typeface="DejaVu Sans"/>
              </a:rPr>
              <a:t>Gurruṯu</a:t>
            </a:r>
            <a:r>
              <a:rPr lang="en-US" sz="1800">
                <a:solidFill>
                  <a:srgbClr val="051926"/>
                </a:solidFill>
                <a:effectLst/>
                <a:latin typeface="DejaVu Sans"/>
                <a:ea typeface="DejaVu Sans"/>
                <a:cs typeface="DejaVu Sans"/>
              </a:rPr>
              <a:t>, a connection is usually </a:t>
            </a:r>
            <a:r>
              <a:rPr lang="en-US" sz="1800" err="1">
                <a:solidFill>
                  <a:srgbClr val="051926"/>
                </a:solidFill>
                <a:effectLst/>
                <a:latin typeface="DejaVu Sans"/>
                <a:ea typeface="DejaVu Sans"/>
                <a:cs typeface="DejaVu Sans"/>
              </a:rPr>
              <a:t>visualised</a:t>
            </a:r>
            <a:r>
              <a:rPr lang="en-US" sz="1800">
                <a:solidFill>
                  <a:srgbClr val="051926"/>
                </a:solidFill>
                <a:effectLst/>
                <a:latin typeface="DejaVu Sans"/>
                <a:ea typeface="DejaVu Sans"/>
                <a:cs typeface="DejaVu Sans"/>
              </a:rPr>
              <a:t> as an invisible cord that connects two elements of the world.”</a:t>
            </a:r>
            <a:r>
              <a:rPr lang="en-US" sz="1800" baseline="30000">
                <a:solidFill>
                  <a:srgbClr val="051926"/>
                </a:solidFill>
                <a:effectLst/>
                <a:latin typeface="DejaVu Sans"/>
                <a:ea typeface="DejaVu Sans"/>
                <a:cs typeface="DejaVu Sans"/>
              </a:rPr>
              <a:t>15</a:t>
            </a:r>
            <a:r>
              <a:rPr lang="en-US" sz="1800">
                <a:solidFill>
                  <a:srgbClr val="051926"/>
                </a:solidFill>
                <a:effectLst/>
                <a:latin typeface="DejaVu Sans"/>
                <a:ea typeface="DejaVu Sans"/>
                <a:cs typeface="DejaVu Sans"/>
              </a:rPr>
              <a:t> </a:t>
            </a:r>
            <a:r>
              <a:rPr lang="en-US" sz="1800" err="1">
                <a:effectLst/>
                <a:latin typeface="DejaVu Sans"/>
                <a:ea typeface="DejaVu Sans"/>
                <a:cs typeface="DejaVu Sans"/>
              </a:rPr>
              <a:t>Yunupiŋu</a:t>
            </a:r>
            <a:r>
              <a:rPr lang="en-US" sz="1800">
                <a:effectLst/>
                <a:latin typeface="DejaVu Sans"/>
                <a:ea typeface="DejaVu Sans"/>
                <a:cs typeface="DejaVu Sans"/>
              </a:rPr>
              <a:t> </a:t>
            </a:r>
            <a:r>
              <a:rPr lang="en-US" sz="1800">
                <a:solidFill>
                  <a:srgbClr val="051926"/>
                </a:solidFill>
                <a:effectLst/>
                <a:latin typeface="DejaVu Sans"/>
                <a:ea typeface="DejaVu Sans"/>
                <a:cs typeface="DejaVu Sans"/>
              </a:rPr>
              <a:t>describes his work in this way:</a:t>
            </a:r>
            <a:endParaRPr lang="en-NZ" sz="1800">
              <a:effectLst/>
              <a:latin typeface="DejaVu Sans"/>
              <a:ea typeface="DejaVu Sans"/>
              <a:cs typeface="DejaVu Sans"/>
            </a:endParaRPr>
          </a:p>
          <a:p>
            <a:pPr marL="469900" indent="25400" algn="just">
              <a:lnSpc>
                <a:spcPct val="132000"/>
              </a:lnSpc>
              <a:spcAft>
                <a:spcPts val="800"/>
              </a:spcAft>
            </a:pPr>
            <a:r>
              <a:rPr lang="en-US" sz="1800" err="1">
                <a:effectLst/>
                <a:latin typeface="DejaVu Sans"/>
                <a:ea typeface="DejaVu Sans"/>
                <a:cs typeface="DejaVu Sans"/>
              </a:rPr>
              <a:t>Gurruṯu`mi</a:t>
            </a:r>
            <a:r>
              <a:rPr lang="en-US" sz="1800">
                <a:effectLst/>
                <a:latin typeface="DejaVu Sans"/>
                <a:ea typeface="DejaVu Sans"/>
                <a:cs typeface="DejaVu Sans"/>
              </a:rPr>
              <a:t> Mala demonstrates my connections to my family, my people, and my country through the </a:t>
            </a:r>
            <a:r>
              <a:rPr lang="en-US" sz="1800" err="1">
                <a:effectLst/>
                <a:latin typeface="DejaVu Sans"/>
                <a:ea typeface="DejaVu Sans"/>
                <a:cs typeface="DejaVu Sans"/>
              </a:rPr>
              <a:t>Yolŋu</a:t>
            </a:r>
            <a:r>
              <a:rPr lang="en-US" sz="1800">
                <a:effectLst/>
                <a:latin typeface="DejaVu Sans"/>
                <a:ea typeface="DejaVu Sans"/>
                <a:cs typeface="DejaVu Sans"/>
              </a:rPr>
              <a:t> kinship system of </a:t>
            </a:r>
            <a:r>
              <a:rPr lang="en-US" sz="1800" err="1">
                <a:effectLst/>
                <a:latin typeface="DejaVu Sans"/>
                <a:ea typeface="DejaVu Sans"/>
                <a:cs typeface="DejaVu Sans"/>
              </a:rPr>
              <a:t>gurruṯu</a:t>
            </a:r>
            <a:r>
              <a:rPr lang="en-US" sz="1800">
                <a:effectLst/>
                <a:latin typeface="DejaVu Sans"/>
                <a:ea typeface="DejaVu Sans"/>
                <a:cs typeface="DejaVu Sans"/>
              </a:rPr>
              <a:t>. </a:t>
            </a:r>
            <a:r>
              <a:rPr lang="en-US" sz="1800" err="1">
                <a:effectLst/>
                <a:latin typeface="DejaVu Sans"/>
                <a:ea typeface="DejaVu Sans"/>
                <a:cs typeface="DejaVu Sans"/>
              </a:rPr>
              <a:t>Gurruṯu</a:t>
            </a:r>
            <a:r>
              <a:rPr lang="en-US" sz="1800">
                <a:effectLst/>
                <a:latin typeface="DejaVu Sans"/>
                <a:ea typeface="DejaVu Sans"/>
                <a:cs typeface="DejaVu Sans"/>
              </a:rPr>
              <a:t> not only links me to my clan and my homeland, but to all clans and their homelands. </a:t>
            </a:r>
            <a:r>
              <a:rPr lang="en-US" sz="1800" err="1">
                <a:effectLst/>
                <a:latin typeface="DejaVu Sans"/>
                <a:ea typeface="DejaVu Sans"/>
                <a:cs typeface="DejaVu Sans"/>
              </a:rPr>
              <a:t>Gurruṯu</a:t>
            </a:r>
            <a:r>
              <a:rPr lang="en-US" sz="1800">
                <a:effectLst/>
                <a:latin typeface="DejaVu Sans"/>
                <a:ea typeface="DejaVu Sans"/>
                <a:cs typeface="DejaVu Sans"/>
              </a:rPr>
              <a:t> dictates my connections and relationships to all </a:t>
            </a:r>
            <a:r>
              <a:rPr lang="en-US" sz="1800" err="1">
                <a:effectLst/>
                <a:latin typeface="DejaVu Sans"/>
                <a:ea typeface="DejaVu Sans"/>
                <a:cs typeface="DejaVu Sans"/>
              </a:rPr>
              <a:t>Yolŋu</a:t>
            </a:r>
            <a:r>
              <a:rPr lang="en-US" sz="1800">
                <a:effectLst/>
                <a:latin typeface="DejaVu Sans"/>
                <a:ea typeface="DejaVu Sans"/>
                <a:cs typeface="DejaVu Sans"/>
              </a:rPr>
              <a:t> . . . past, present and future.</a:t>
            </a:r>
            <a:endParaRPr lang="en-NZ" sz="1800">
              <a:effectLst/>
              <a:latin typeface="DejaVu Sans"/>
              <a:ea typeface="DejaVu Sans"/>
              <a:cs typeface="DejaVu Sans"/>
            </a:endParaRPr>
          </a:p>
          <a:p>
            <a:pPr indent="469900">
              <a:lnSpc>
                <a:spcPct val="150000"/>
              </a:lnSpc>
              <a:spcAft>
                <a:spcPts val="800"/>
              </a:spcAft>
            </a:pPr>
            <a:r>
              <a:rPr lang="en-US" sz="1800">
                <a:effectLst/>
                <a:latin typeface="DejaVu Sans"/>
                <a:ea typeface="DejaVu Sans"/>
                <a:cs typeface="DejaVu Sans"/>
              </a:rPr>
              <a:t>Here, I demonstrate my position in the world of </a:t>
            </a:r>
            <a:r>
              <a:rPr lang="en-US" sz="1800" err="1">
                <a:effectLst/>
                <a:latin typeface="DejaVu Sans"/>
                <a:ea typeface="DejaVu Sans"/>
                <a:cs typeface="DejaVu Sans"/>
              </a:rPr>
              <a:t>gurruṯu</a:t>
            </a:r>
            <a:r>
              <a:rPr lang="en-US" sz="1800">
                <a:effectLst/>
                <a:latin typeface="DejaVu Sans"/>
                <a:ea typeface="DejaVu Sans"/>
                <a:cs typeface="DejaVu Sans"/>
              </a:rPr>
              <a:t> through my first language </a:t>
            </a:r>
            <a:r>
              <a:rPr lang="en-US" sz="1800" err="1">
                <a:effectLst/>
                <a:latin typeface="DejaVu Sans"/>
                <a:ea typeface="DejaVu Sans"/>
                <a:cs typeface="DejaVu Sans"/>
              </a:rPr>
              <a:t>barrkuŋu</a:t>
            </a:r>
            <a:r>
              <a:rPr lang="en-US" sz="1800">
                <a:effectLst/>
                <a:latin typeface="DejaVu Sans"/>
                <a:ea typeface="DejaVu Sans"/>
                <a:cs typeface="DejaVu Sans"/>
              </a:rPr>
              <a:t> </a:t>
            </a:r>
            <a:r>
              <a:rPr lang="en-US" sz="1800" err="1">
                <a:effectLst/>
                <a:latin typeface="DejaVu Sans"/>
                <a:ea typeface="DejaVu Sans"/>
                <a:cs typeface="DejaVu Sans"/>
              </a:rPr>
              <a:t>waŋa</a:t>
            </a:r>
            <a:r>
              <a:rPr lang="en-US" sz="1800">
                <a:effectLst/>
                <a:latin typeface="DejaVu Sans"/>
                <a:ea typeface="DejaVu Sans"/>
                <a:cs typeface="DejaVu Sans"/>
              </a:rPr>
              <a:t> (language from a distance [</a:t>
            </a:r>
            <a:r>
              <a:rPr lang="en-US" sz="1800" err="1">
                <a:effectLst/>
                <a:latin typeface="DejaVu Sans"/>
                <a:ea typeface="DejaVu Sans"/>
                <a:cs typeface="DejaVu Sans"/>
              </a:rPr>
              <a:t>Yolŋu</a:t>
            </a:r>
            <a:r>
              <a:rPr lang="en-US" sz="1800">
                <a:effectLst/>
                <a:latin typeface="DejaVu Sans"/>
                <a:ea typeface="DejaVu Sans"/>
                <a:cs typeface="DejaVu Sans"/>
              </a:rPr>
              <a:t> sign language]). I am signing </a:t>
            </a:r>
            <a:r>
              <a:rPr lang="en-US" sz="1800" err="1">
                <a:effectLst/>
                <a:latin typeface="DejaVu Sans"/>
                <a:ea typeface="DejaVu Sans"/>
                <a:cs typeface="DejaVu Sans"/>
              </a:rPr>
              <a:t>Yolŋu</a:t>
            </a:r>
            <a:r>
              <a:rPr lang="en-US" sz="1800">
                <a:effectLst/>
                <a:latin typeface="DejaVu Sans"/>
                <a:ea typeface="DejaVu Sans"/>
                <a:cs typeface="DejaVu Sans"/>
              </a:rPr>
              <a:t> </a:t>
            </a:r>
            <a:r>
              <a:rPr lang="en-US" sz="1800" err="1">
                <a:effectLst/>
                <a:latin typeface="DejaVu Sans"/>
                <a:ea typeface="DejaVu Sans"/>
                <a:cs typeface="DejaVu Sans"/>
              </a:rPr>
              <a:t>gurruṯu</a:t>
            </a:r>
            <a:r>
              <a:rPr lang="en-US" sz="1800">
                <a:effectLst/>
                <a:latin typeface="DejaVu Sans"/>
                <a:ea typeface="DejaVu Sans"/>
                <a:cs typeface="DejaVu Sans"/>
              </a:rPr>
              <a:t> names to you, revealing how they connect and relate to me.</a:t>
            </a:r>
            <a:r>
              <a:rPr lang="en-US" sz="1800" baseline="30000">
                <a:effectLst/>
                <a:latin typeface="DejaVu Sans"/>
                <a:ea typeface="DejaVu Sans"/>
                <a:cs typeface="DejaVu Sans"/>
              </a:rPr>
              <a:t>16 </a:t>
            </a:r>
            <a:r>
              <a:rPr lang="en-US" sz="1800">
                <a:solidFill>
                  <a:srgbClr val="051926"/>
                </a:solidFill>
                <a:effectLst/>
                <a:latin typeface="DejaVu Sans"/>
                <a:ea typeface="DejaVu Sans"/>
                <a:cs typeface="DejaVu Sans"/>
              </a:rPr>
              <a:t>To view the piece, audience members walked into a long, rectangular room off to the side of the main gallery space. Both walls at each end of the room played a looped video that depicted the artist signing the names for his moiety, clan, and country. With the artist communicating in </a:t>
            </a:r>
            <a:r>
              <a:rPr lang="en-US" sz="1800" err="1">
                <a:effectLst/>
                <a:latin typeface="DejaVu Sans"/>
                <a:ea typeface="DejaVu Sans"/>
                <a:cs typeface="DejaVu Sans"/>
              </a:rPr>
              <a:t>Yolŋu</a:t>
            </a:r>
            <a:r>
              <a:rPr lang="en-US" sz="1800">
                <a:effectLst/>
                <a:latin typeface="DejaVu Sans"/>
                <a:ea typeface="DejaVu Sans"/>
                <a:cs typeface="DejaVu Sans"/>
              </a:rPr>
              <a:t> s</a:t>
            </a:r>
            <a:r>
              <a:rPr lang="en-US" sz="1800">
                <a:solidFill>
                  <a:srgbClr val="051926"/>
                </a:solidFill>
                <a:effectLst/>
                <a:latin typeface="DejaVu Sans"/>
                <a:ea typeface="DejaVu Sans"/>
                <a:cs typeface="DejaVu Sans"/>
              </a:rPr>
              <a:t>ign language on either side of the room, and surrounded by walls painted black to match the background in the videos, viewers were made to occupy the same space as </a:t>
            </a:r>
            <a:r>
              <a:rPr lang="en-US" sz="1800" err="1">
                <a:effectLst/>
                <a:latin typeface="DejaVu Sans"/>
                <a:ea typeface="DejaVu Sans"/>
                <a:cs typeface="DejaVu Sans"/>
              </a:rPr>
              <a:t>Yunupiŋu</a:t>
            </a:r>
            <a:r>
              <a:rPr lang="en-US" sz="1800">
                <a:effectLst/>
                <a:latin typeface="DejaVu Sans"/>
                <a:ea typeface="DejaVu Sans"/>
                <a:cs typeface="DejaVu Sans"/>
              </a:rPr>
              <a:t>. They entered into the relationships that he shares, as a “saltwater person,” with the other artists and viewers.</a:t>
            </a:r>
            <a:endParaRPr lang="en-NZ" sz="1800">
              <a:effectLst/>
              <a:latin typeface="DejaVu Sans"/>
              <a:ea typeface="DejaVu Sans"/>
              <a:cs typeface="DejaVu Sans"/>
            </a:endParaRPr>
          </a:p>
          <a:p>
            <a:pPr indent="469900" algn="just">
              <a:lnSpc>
                <a:spcPct val="150000"/>
              </a:lnSpc>
              <a:spcAft>
                <a:spcPts val="3300"/>
              </a:spcAft>
            </a:pPr>
            <a:r>
              <a:rPr lang="en-US" sz="1800" i="1" err="1">
                <a:solidFill>
                  <a:srgbClr val="051926"/>
                </a:solidFill>
                <a:effectLst/>
                <a:latin typeface="DejaVu Sans"/>
                <a:ea typeface="DejaVu Sans"/>
                <a:cs typeface="DejaVu Sans"/>
              </a:rPr>
              <a:t>Gurruṯu’mi</a:t>
            </a:r>
            <a:r>
              <a:rPr lang="en-US" sz="1800" i="1">
                <a:solidFill>
                  <a:srgbClr val="051926"/>
                </a:solidFill>
                <a:effectLst/>
                <a:latin typeface="DejaVu Sans"/>
                <a:ea typeface="DejaVu Sans"/>
                <a:cs typeface="DejaVu Sans"/>
              </a:rPr>
              <a:t> Mala (My Connections)</a:t>
            </a:r>
            <a:r>
              <a:rPr lang="en-US" sz="1800">
                <a:solidFill>
                  <a:srgbClr val="051926"/>
                </a:solidFill>
                <a:effectLst/>
                <a:latin typeface="DejaVu Sans"/>
                <a:ea typeface="DejaVu Sans"/>
                <a:cs typeface="DejaVu Sans"/>
              </a:rPr>
              <a:t> </a:t>
            </a:r>
            <a:r>
              <a:rPr lang="en-US" sz="1800">
                <a:effectLst/>
                <a:latin typeface="DejaVu Sans"/>
                <a:ea typeface="DejaVu Sans"/>
                <a:cs typeface="DejaVu Sans"/>
              </a:rPr>
              <a:t>was also exhibited at the Art Gallery of South Australia as part of </a:t>
            </a:r>
            <a:r>
              <a:rPr lang="en-US" sz="1800" err="1">
                <a:effectLst/>
                <a:latin typeface="DejaVu Sans"/>
                <a:ea typeface="DejaVu Sans"/>
                <a:cs typeface="DejaVu Sans"/>
              </a:rPr>
              <a:t>Tarnanthi</a:t>
            </a:r>
            <a:r>
              <a:rPr lang="en-US" sz="1800">
                <a:effectLst/>
                <a:latin typeface="DejaVu Sans"/>
                <a:ea typeface="DejaVu Sans"/>
                <a:cs typeface="DejaVu Sans"/>
              </a:rPr>
              <a:t> 2019—an annual festival </a:t>
            </a:r>
            <a:r>
              <a:rPr lang="en-US" sz="1800" err="1">
                <a:effectLst/>
                <a:latin typeface="DejaVu Sans"/>
                <a:ea typeface="DejaVu Sans"/>
                <a:cs typeface="DejaVu Sans"/>
              </a:rPr>
              <a:t>centred</a:t>
            </a:r>
            <a:r>
              <a:rPr lang="en-US" sz="1800">
                <a:effectLst/>
                <a:latin typeface="DejaVu Sans"/>
                <a:ea typeface="DejaVu Sans"/>
                <a:cs typeface="DejaVu Sans"/>
              </a:rPr>
              <a:t> on Aboriginal and Torres Strait Islander arts. We found it of great interest due to the concept of </a:t>
            </a:r>
            <a:r>
              <a:rPr lang="en-US" sz="1800" err="1">
                <a:effectLst/>
                <a:latin typeface="DejaVu Sans"/>
                <a:ea typeface="DejaVu Sans"/>
                <a:cs typeface="DejaVu Sans"/>
              </a:rPr>
              <a:t>gurruṯu</a:t>
            </a:r>
            <a:r>
              <a:rPr lang="en-US" sz="1800">
                <a:effectLst/>
                <a:latin typeface="DejaVu Sans"/>
                <a:ea typeface="DejaVu Sans"/>
                <a:cs typeface="DejaVu Sans"/>
              </a:rPr>
              <a:t> underlying this art piece. </a:t>
            </a:r>
            <a:r>
              <a:rPr lang="en-US" sz="1800" err="1">
                <a:effectLst/>
                <a:latin typeface="DejaVu Sans"/>
                <a:ea typeface="DejaVu Sans"/>
                <a:cs typeface="DejaVu Sans"/>
              </a:rPr>
              <a:t>Gutiŋarra</a:t>
            </a:r>
            <a:r>
              <a:rPr lang="en-US" sz="1800">
                <a:effectLst/>
                <a:latin typeface="DejaVu Sans"/>
                <a:ea typeface="DejaVu Sans"/>
                <a:cs typeface="DejaVu Sans"/>
              </a:rPr>
              <a:t> received the 2019 Telstra NATSIAA Multimedia Award for </a:t>
            </a:r>
            <a:r>
              <a:rPr lang="en-US" sz="1800" i="1" err="1">
                <a:effectLst/>
                <a:latin typeface="DejaVu Sans"/>
                <a:ea typeface="DejaVu Sans"/>
                <a:cs typeface="DejaVu Sans"/>
              </a:rPr>
              <a:t>Gurruṯu</a:t>
            </a:r>
            <a:r>
              <a:rPr lang="en-US" sz="1800" i="1">
                <a:effectLst/>
                <a:latin typeface="DejaVu Sans"/>
                <a:ea typeface="DejaVu Sans"/>
                <a:cs typeface="DejaVu Sans"/>
              </a:rPr>
              <a:t> mi’ Mala (My Connections)</a:t>
            </a:r>
            <a:r>
              <a:rPr lang="en-US" sz="1800">
                <a:effectLst/>
                <a:latin typeface="DejaVu Sans"/>
                <a:ea typeface="DejaVu Sans"/>
                <a:cs typeface="DejaVu Sans"/>
              </a:rPr>
              <a:t> </a:t>
            </a:r>
            <a:r>
              <a:rPr lang="en-US" sz="1800">
                <a:solidFill>
                  <a:srgbClr val="051926"/>
                </a:solidFill>
                <a:effectLst/>
                <a:latin typeface="DejaVu Sans"/>
                <a:ea typeface="DejaVu Sans"/>
                <a:cs typeface="DejaVu Sans"/>
              </a:rPr>
              <a:t>and </a:t>
            </a:r>
            <a:r>
              <a:rPr lang="en-US" sz="1800">
                <a:effectLst/>
                <a:latin typeface="DejaVu Sans"/>
                <a:ea typeface="DejaVu Sans"/>
                <a:cs typeface="DejaVu Sans"/>
              </a:rPr>
              <a:t>was a finalist for the Northern Territory Young Australian of the Year Awards.</a:t>
            </a:r>
            <a:endParaRPr lang="en-NZ" sz="1800">
              <a:effectLst/>
              <a:latin typeface="DejaVu Sans"/>
              <a:ea typeface="DejaVu Sans"/>
              <a:cs typeface="DejaVu Sans"/>
            </a:endParaRPr>
          </a:p>
          <a:p>
            <a:pPr marL="469900" indent="457200" algn="just">
              <a:lnSpc>
                <a:spcPct val="132000"/>
              </a:lnSpc>
              <a:spcAft>
                <a:spcPts val="3200"/>
              </a:spcAft>
            </a:pP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37</a:t>
            </a:fld>
            <a:endParaRPr lang="en-US"/>
          </a:p>
        </p:txBody>
      </p:sp>
    </p:spTree>
    <p:extLst>
      <p:ext uri="{BB962C8B-B14F-4D97-AF65-F5344CB8AC3E}">
        <p14:creationId xmlns:p14="http://schemas.microsoft.com/office/powerpoint/2010/main" val="1039979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2200"/>
              </a:spcAft>
            </a:pPr>
            <a:r>
              <a:rPr lang="en-US" sz="1800" dirty="0" err="1">
                <a:effectLst/>
                <a:latin typeface="DejaVu Sans"/>
                <a:ea typeface="DejaVu Sans"/>
                <a:cs typeface="DejaVu Sans"/>
              </a:rPr>
              <a:t>Tōtō</a:t>
            </a:r>
            <a:r>
              <a:rPr lang="en-US" sz="1800" dirty="0">
                <a:effectLst/>
                <a:latin typeface="DejaVu Sans"/>
                <a:ea typeface="DejaVu Sans"/>
                <a:cs typeface="DejaVu Sans"/>
              </a:rPr>
              <a:t> [Blood], </a:t>
            </a:r>
            <a:r>
              <a:rPr lang="en-US" sz="1800" i="1" dirty="0" err="1">
                <a:effectLst/>
                <a:latin typeface="DejaVu Sans"/>
                <a:ea typeface="DejaVu Sans"/>
                <a:cs typeface="DejaVu Sans"/>
              </a:rPr>
              <a:t>Te</a:t>
            </a:r>
            <a:r>
              <a:rPr lang="en-US" sz="1800" i="1" dirty="0">
                <a:effectLst/>
                <a:latin typeface="DejaVu Sans"/>
                <a:ea typeface="DejaVu Sans"/>
                <a:cs typeface="DejaVu Sans"/>
              </a:rPr>
              <a:t> Ara </a:t>
            </a:r>
            <a:r>
              <a:rPr lang="en-US" sz="1800" i="1" dirty="0" err="1">
                <a:effectLst/>
                <a:latin typeface="DejaVu Sans"/>
                <a:ea typeface="DejaVu Sans"/>
                <a:cs typeface="DejaVu Sans"/>
              </a:rPr>
              <a:t>Minhinnick</a:t>
            </a:r>
            <a:endParaRPr lang="en-NZ" sz="1800" dirty="0">
              <a:effectLst/>
              <a:latin typeface="DejaVu Sans"/>
              <a:ea typeface="DejaVu Sans"/>
              <a:cs typeface="DejaVu Sans"/>
            </a:endParaRPr>
          </a:p>
          <a:p>
            <a:pPr indent="469900" algn="just">
              <a:lnSpc>
                <a:spcPct val="150000"/>
              </a:lnSpc>
              <a:spcAft>
                <a:spcPts val="500"/>
              </a:spcAft>
            </a:pPr>
            <a:r>
              <a:rPr lang="en-US" sz="1800" i="1" dirty="0" err="1">
                <a:effectLst/>
                <a:latin typeface="DejaVu Sans"/>
                <a:ea typeface="DejaVu Sans"/>
                <a:cs typeface="DejaVu Sans"/>
              </a:rPr>
              <a:t>Mehemea</a:t>
            </a:r>
            <a:r>
              <a:rPr lang="en-US" sz="1800" i="1" dirty="0">
                <a:effectLst/>
                <a:latin typeface="DejaVu Sans"/>
                <a:ea typeface="DejaVu Sans"/>
                <a:cs typeface="DejaVu Sans"/>
              </a:rPr>
              <a:t> ka </a:t>
            </a:r>
            <a:r>
              <a:rPr lang="en-US" sz="1800" i="1" dirty="0" err="1">
                <a:effectLst/>
                <a:latin typeface="DejaVu Sans"/>
                <a:ea typeface="DejaVu Sans"/>
                <a:cs typeface="DejaVu Sans"/>
              </a:rPr>
              <a:t>pātai</a:t>
            </a:r>
            <a:r>
              <a:rPr lang="en-US" sz="1800" i="1" dirty="0">
                <a:effectLst/>
                <a:latin typeface="DejaVu Sans"/>
                <a:ea typeface="DejaVu Sans"/>
                <a:cs typeface="DejaVu Sans"/>
              </a:rPr>
              <a:t> </a:t>
            </a:r>
            <a:r>
              <a:rPr lang="en-US" sz="1800" i="1" dirty="0" err="1">
                <a:effectLst/>
                <a:latin typeface="DejaVu Sans"/>
                <a:ea typeface="DejaVu Sans"/>
                <a:cs typeface="DejaVu Sans"/>
              </a:rPr>
              <a:t>mai</a:t>
            </a:r>
            <a:r>
              <a:rPr lang="en-US" sz="1800" i="1" dirty="0">
                <a:effectLst/>
                <a:latin typeface="DejaVu Sans"/>
                <a:ea typeface="DejaVu Sans"/>
                <a:cs typeface="DejaVu Sans"/>
              </a:rPr>
              <a:t> </a:t>
            </a:r>
            <a:r>
              <a:rPr lang="en-US" sz="1800" i="1" dirty="0" err="1">
                <a:effectLst/>
                <a:latin typeface="DejaVu Sans"/>
                <a:ea typeface="DejaVu Sans"/>
                <a:cs typeface="DejaVu Sans"/>
              </a:rPr>
              <a:t>koe</a:t>
            </a:r>
            <a:r>
              <a:rPr lang="en-US" sz="1800" i="1" dirty="0">
                <a:effectLst/>
                <a:latin typeface="DejaVu Sans"/>
                <a:ea typeface="DejaVu Sans"/>
                <a:cs typeface="DejaVu Sans"/>
              </a:rPr>
              <a:t> ki ahau;</a:t>
            </a:r>
            <a:endParaRPr lang="en-NZ" sz="1800" dirty="0">
              <a:effectLst/>
              <a:latin typeface="DejaVu Sans"/>
              <a:ea typeface="DejaVu Sans"/>
              <a:cs typeface="DejaVu Sans"/>
            </a:endParaRPr>
          </a:p>
          <a:p>
            <a:pPr indent="469900" algn="just">
              <a:lnSpc>
                <a:spcPct val="150000"/>
              </a:lnSpc>
              <a:spcAft>
                <a:spcPts val="500"/>
              </a:spcAft>
            </a:pPr>
            <a:r>
              <a:rPr lang="en-US" sz="1800" i="1" dirty="0">
                <a:effectLst/>
                <a:latin typeface="DejaVu Sans"/>
                <a:ea typeface="DejaVu Sans"/>
                <a:cs typeface="DejaVu Sans"/>
              </a:rPr>
              <a:t>“He aha </a:t>
            </a:r>
            <a:r>
              <a:rPr lang="en-US" sz="1800" i="1" dirty="0" err="1">
                <a:effectLst/>
                <a:latin typeface="DejaVu Sans"/>
                <a:ea typeface="DejaVu Sans"/>
                <a:cs typeface="DejaVu Sans"/>
              </a:rPr>
              <a:t>Te</a:t>
            </a:r>
            <a:r>
              <a:rPr lang="en-US" sz="1800" i="1" dirty="0">
                <a:effectLst/>
                <a:latin typeface="DejaVu Sans"/>
                <a:ea typeface="DejaVu Sans"/>
                <a:cs typeface="DejaVu Sans"/>
              </a:rPr>
              <a:t> Awa o Waikato ki a </a:t>
            </a:r>
            <a:r>
              <a:rPr lang="en-US" sz="1800" i="1" dirty="0" err="1">
                <a:effectLst/>
                <a:latin typeface="DejaVu Sans"/>
                <a:ea typeface="DejaVu Sans"/>
                <a:cs typeface="DejaVu Sans"/>
              </a:rPr>
              <a:t>koe</a:t>
            </a:r>
            <a:r>
              <a:rPr lang="en-US" sz="1800" i="1" dirty="0">
                <a:effectLst/>
                <a:latin typeface="DejaVu Sans"/>
                <a:ea typeface="DejaVu Sans"/>
                <a:cs typeface="DejaVu Sans"/>
              </a:rPr>
              <a:t>?”</a:t>
            </a:r>
            <a:endParaRPr lang="en-NZ" sz="1800" dirty="0">
              <a:effectLst/>
              <a:latin typeface="DejaVu Sans"/>
              <a:ea typeface="DejaVu Sans"/>
              <a:cs typeface="DejaVu Sans"/>
            </a:endParaRPr>
          </a:p>
          <a:p>
            <a:pPr indent="469900" algn="just">
              <a:lnSpc>
                <a:spcPct val="150000"/>
              </a:lnSpc>
              <a:spcAft>
                <a:spcPts val="2200"/>
              </a:spcAft>
            </a:pPr>
            <a:r>
              <a:rPr lang="en-US" sz="1800" i="1" dirty="0" err="1">
                <a:effectLst/>
                <a:latin typeface="DejaVu Sans"/>
                <a:ea typeface="DejaVu Sans"/>
                <a:cs typeface="DejaVu Sans"/>
              </a:rPr>
              <a:t>Māku</a:t>
            </a:r>
            <a:r>
              <a:rPr lang="en-US" sz="1800" i="1" dirty="0">
                <a:effectLst/>
                <a:latin typeface="DejaVu Sans"/>
                <a:ea typeface="DejaVu Sans"/>
                <a:cs typeface="DejaVu Sans"/>
              </a:rPr>
              <a:t> e </a:t>
            </a:r>
            <a:r>
              <a:rPr lang="en-US" sz="1800" i="1" dirty="0" err="1">
                <a:effectLst/>
                <a:latin typeface="DejaVu Sans"/>
                <a:ea typeface="DejaVu Sans"/>
                <a:cs typeface="DejaVu Sans"/>
              </a:rPr>
              <a:t>kī</a:t>
            </a:r>
            <a:r>
              <a:rPr lang="en-US" sz="1800" i="1" dirty="0">
                <a:effectLst/>
                <a:latin typeface="DejaVu Sans"/>
                <a:ea typeface="DejaVu Sans"/>
                <a:cs typeface="DejaVu Sans"/>
              </a:rPr>
              <a:t> </a:t>
            </a:r>
            <a:r>
              <a:rPr lang="en-US" sz="1800" i="1" dirty="0" err="1">
                <a:effectLst/>
                <a:latin typeface="DejaVu Sans"/>
                <a:ea typeface="DejaVu Sans"/>
                <a:cs typeface="DejaVu Sans"/>
              </a:rPr>
              <a:t>atu</a:t>
            </a:r>
            <a:r>
              <a:rPr lang="en-US" sz="1800" i="1" dirty="0">
                <a:effectLst/>
                <a:latin typeface="DejaVu Sans"/>
                <a:ea typeface="DejaVu Sans"/>
                <a:cs typeface="DejaVu Sans"/>
              </a:rPr>
              <a:t>, he rite </a:t>
            </a:r>
            <a:r>
              <a:rPr lang="en-US" sz="1800" i="1" dirty="0" err="1">
                <a:effectLst/>
                <a:latin typeface="DejaVu Sans"/>
                <a:ea typeface="DejaVu Sans"/>
                <a:cs typeface="DejaVu Sans"/>
              </a:rPr>
              <a:t>tonu</a:t>
            </a:r>
            <a:r>
              <a:rPr lang="en-US" sz="1800" i="1" dirty="0">
                <a:effectLst/>
                <a:latin typeface="DejaVu Sans"/>
                <a:ea typeface="DejaVu Sans"/>
                <a:cs typeface="DejaVu Sans"/>
              </a:rPr>
              <a:t> ki </a:t>
            </a:r>
            <a:r>
              <a:rPr lang="en-US" sz="1800" i="1" dirty="0" err="1">
                <a:effectLst/>
                <a:latin typeface="DejaVu Sans"/>
                <a:ea typeface="DejaVu Sans"/>
                <a:cs typeface="DejaVu Sans"/>
              </a:rPr>
              <a:t>te</a:t>
            </a:r>
            <a:r>
              <a:rPr lang="en-US" sz="1800" i="1" dirty="0">
                <a:effectLst/>
                <a:latin typeface="DejaVu Sans"/>
                <a:ea typeface="DejaVu Sans"/>
                <a:cs typeface="DejaVu Sans"/>
              </a:rPr>
              <a:t> toto o </a:t>
            </a:r>
            <a:r>
              <a:rPr lang="en-US" sz="1800" i="1" dirty="0" err="1">
                <a:effectLst/>
                <a:latin typeface="DejaVu Sans"/>
                <a:ea typeface="DejaVu Sans"/>
                <a:cs typeface="DejaVu Sans"/>
              </a:rPr>
              <a:t>ōku</a:t>
            </a:r>
            <a:r>
              <a:rPr lang="en-US" sz="1800" i="1" dirty="0">
                <a:effectLst/>
                <a:latin typeface="DejaVu Sans"/>
                <a:ea typeface="DejaVu Sans"/>
                <a:cs typeface="DejaVu Sans"/>
              </a:rPr>
              <a:t> </a:t>
            </a:r>
            <a:r>
              <a:rPr lang="en-US" sz="1800" i="1" dirty="0" err="1">
                <a:effectLst/>
                <a:latin typeface="DejaVu Sans"/>
                <a:ea typeface="DejaVu Sans"/>
                <a:cs typeface="DejaVu Sans"/>
              </a:rPr>
              <a:t>tūpuna</a:t>
            </a:r>
            <a:r>
              <a:rPr lang="en-US" sz="1800" i="1" dirty="0">
                <a:effectLst/>
                <a:latin typeface="DejaVu Sans"/>
                <a:ea typeface="DejaVu Sans"/>
                <a:cs typeface="DejaVu Sans"/>
              </a:rPr>
              <a:t>.</a:t>
            </a:r>
            <a:endParaRPr lang="en-NZ" sz="1800" dirty="0">
              <a:effectLst/>
              <a:latin typeface="DejaVu Sans"/>
              <a:ea typeface="DejaVu Sans"/>
              <a:cs typeface="DejaVu Sans"/>
            </a:endParaRPr>
          </a:p>
          <a:p>
            <a:pPr indent="469900" algn="just">
              <a:lnSpc>
                <a:spcPct val="150000"/>
              </a:lnSpc>
              <a:spcAft>
                <a:spcPts val="500"/>
              </a:spcAft>
            </a:pPr>
            <a:r>
              <a:rPr lang="en-US" sz="1800" i="1" dirty="0">
                <a:solidFill>
                  <a:srgbClr val="051926"/>
                </a:solidFill>
                <a:effectLst/>
                <a:latin typeface="DejaVu Sans"/>
                <a:ea typeface="DejaVu Sans"/>
                <a:cs typeface="DejaVu Sans"/>
              </a:rPr>
              <a:t>[If you ask me;</a:t>
            </a:r>
            <a:endParaRPr lang="en-NZ" sz="1800" dirty="0">
              <a:effectLst/>
              <a:latin typeface="DejaVu Sans"/>
              <a:ea typeface="DejaVu Sans"/>
              <a:cs typeface="DejaVu Sans"/>
            </a:endParaRPr>
          </a:p>
          <a:p>
            <a:pPr indent="469900" algn="just">
              <a:lnSpc>
                <a:spcPct val="150000"/>
              </a:lnSpc>
              <a:spcAft>
                <a:spcPts val="500"/>
              </a:spcAft>
            </a:pPr>
            <a:r>
              <a:rPr lang="en-US" sz="1800" i="1" dirty="0">
                <a:solidFill>
                  <a:srgbClr val="051926"/>
                </a:solidFill>
                <a:effectLst/>
                <a:latin typeface="DejaVu Sans"/>
                <a:ea typeface="DejaVu Sans"/>
                <a:cs typeface="DejaVu Sans"/>
              </a:rPr>
              <a:t>“What does the Waikato River mean to you?”</a:t>
            </a:r>
            <a:endParaRPr lang="en-NZ" sz="1800" dirty="0">
              <a:effectLst/>
              <a:latin typeface="DejaVu Sans"/>
              <a:ea typeface="DejaVu Sans"/>
              <a:cs typeface="DejaVu Sans"/>
            </a:endParaRPr>
          </a:p>
          <a:p>
            <a:pPr indent="469900" algn="just">
              <a:lnSpc>
                <a:spcPct val="150000"/>
              </a:lnSpc>
              <a:spcAft>
                <a:spcPts val="500"/>
              </a:spcAft>
            </a:pPr>
            <a:r>
              <a:rPr lang="en-US" sz="1800" i="1" dirty="0">
                <a:solidFill>
                  <a:srgbClr val="051926"/>
                </a:solidFill>
                <a:effectLst/>
                <a:latin typeface="DejaVu Sans"/>
                <a:ea typeface="DejaVu Sans"/>
                <a:cs typeface="DejaVu Sans"/>
              </a:rPr>
              <a:t>I will say that it is like the blood of my ancestors.]</a:t>
            </a:r>
            <a:endParaRPr lang="en-NZ" sz="1800" dirty="0">
              <a:effectLst/>
              <a:latin typeface="DejaVu Sans"/>
              <a:ea typeface="DejaVu Sans"/>
              <a:cs typeface="DejaVu Sans"/>
            </a:endParaRPr>
          </a:p>
          <a:p>
            <a:pPr indent="469900" algn="just">
              <a:lnSpc>
                <a:spcPct val="150000"/>
              </a:lnSpc>
              <a:spcAft>
                <a:spcPts val="3700"/>
              </a:spcAft>
            </a:pPr>
            <a:r>
              <a:rPr lang="en-US" sz="1800" i="1" dirty="0">
                <a:solidFill>
                  <a:srgbClr val="051926"/>
                </a:solidFill>
                <a:effectLst/>
                <a:latin typeface="DejaVu Sans"/>
                <a:ea typeface="DejaVu Sans"/>
                <a:cs typeface="DejaVu Sans"/>
              </a:rPr>
              <a:t>—</a:t>
            </a:r>
            <a:r>
              <a:rPr lang="en-US" sz="1800" dirty="0" err="1">
                <a:solidFill>
                  <a:srgbClr val="051926"/>
                </a:solidFill>
                <a:effectLst/>
                <a:latin typeface="DejaVu Sans"/>
                <a:ea typeface="DejaVu Sans"/>
                <a:cs typeface="DejaVu Sans"/>
              </a:rPr>
              <a:t>Te</a:t>
            </a:r>
            <a:r>
              <a:rPr lang="en-US" sz="1800" dirty="0">
                <a:solidFill>
                  <a:srgbClr val="051926"/>
                </a:solidFill>
                <a:effectLst/>
                <a:latin typeface="DejaVu Sans"/>
                <a:ea typeface="DejaVu Sans"/>
                <a:cs typeface="DejaVu Sans"/>
              </a:rPr>
              <a:t> Ara </a:t>
            </a:r>
            <a:r>
              <a:rPr lang="en-US" sz="1800" dirty="0" err="1">
                <a:solidFill>
                  <a:srgbClr val="051926"/>
                </a:solidFill>
                <a:effectLst/>
                <a:latin typeface="DejaVu Sans"/>
                <a:ea typeface="DejaVu Sans"/>
                <a:cs typeface="DejaVu Sans"/>
              </a:rPr>
              <a:t>Minhinnick</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39</a:t>
            </a:fld>
            <a:endParaRPr lang="en-US"/>
          </a:p>
        </p:txBody>
      </p:sp>
    </p:spTree>
    <p:extLst>
      <p:ext uri="{BB962C8B-B14F-4D97-AF65-F5344CB8AC3E}">
        <p14:creationId xmlns:p14="http://schemas.microsoft.com/office/powerpoint/2010/main" val="2381614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DejaVu Sans"/>
                <a:ea typeface="DejaVu Sans"/>
                <a:cs typeface="DejaVu Sans"/>
              </a:rPr>
              <a:t>The installation and time-based work of Māori artist </a:t>
            </a:r>
            <a:r>
              <a:rPr lang="en-US" sz="1800" dirty="0" err="1">
                <a:effectLst/>
                <a:latin typeface="DejaVu Sans"/>
                <a:ea typeface="DejaVu Sans"/>
                <a:cs typeface="DejaVu Sans"/>
              </a:rPr>
              <a:t>Te</a:t>
            </a:r>
            <a:r>
              <a:rPr lang="en-US" sz="1800" dirty="0">
                <a:effectLst/>
                <a:latin typeface="DejaVu Sans"/>
                <a:ea typeface="DejaVu Sans"/>
                <a:cs typeface="DejaVu Sans"/>
              </a:rPr>
              <a:t> Ara </a:t>
            </a:r>
            <a:r>
              <a:rPr lang="en-US" sz="1800" dirty="0" err="1">
                <a:effectLst/>
                <a:latin typeface="DejaVu Sans"/>
                <a:ea typeface="DejaVu Sans"/>
                <a:cs typeface="DejaVu Sans"/>
              </a:rPr>
              <a:t>Minhinnick</a:t>
            </a:r>
            <a:r>
              <a:rPr lang="en-US" sz="1800" dirty="0">
                <a:effectLst/>
                <a:latin typeface="DejaVu Sans"/>
                <a:ea typeface="DejaVu Sans"/>
                <a:cs typeface="DejaVu Sans"/>
              </a:rPr>
              <a:t> </a:t>
            </a:r>
            <a:r>
              <a:rPr lang="en-US" sz="1800" dirty="0" err="1">
                <a:effectLst/>
                <a:latin typeface="DejaVu Sans"/>
                <a:ea typeface="DejaVu Sans"/>
                <a:cs typeface="DejaVu Sans"/>
              </a:rPr>
              <a:t>centres</a:t>
            </a:r>
            <a:r>
              <a:rPr lang="en-US" sz="1800" dirty="0">
                <a:effectLst/>
                <a:latin typeface="DejaVu Sans"/>
                <a:ea typeface="DejaVu Sans"/>
                <a:cs typeface="DejaVu Sans"/>
              </a:rPr>
              <a:t> around the alliances of people, space, and place experienced in her </a:t>
            </a:r>
            <a:r>
              <a:rPr lang="en-US" sz="1800" dirty="0" err="1">
                <a:effectLst/>
                <a:latin typeface="DejaVu Sans"/>
                <a:ea typeface="DejaVu Sans"/>
                <a:cs typeface="DejaVu Sans"/>
              </a:rPr>
              <a:t>ipukarea</a:t>
            </a:r>
            <a:r>
              <a:rPr lang="en-US" sz="1800" dirty="0">
                <a:effectLst/>
                <a:latin typeface="DejaVu Sans"/>
                <a:ea typeface="DejaVu Sans"/>
                <a:cs typeface="DejaVu Sans"/>
              </a:rPr>
              <a:t>, her ancestral homeland, and waterways within Waiuku, where her iwi of </a:t>
            </a:r>
            <a:r>
              <a:rPr lang="en-US" sz="1800" dirty="0" err="1">
                <a:effectLst/>
                <a:latin typeface="DejaVu Sans"/>
                <a:ea typeface="DejaVu Sans"/>
                <a:cs typeface="DejaVu Sans"/>
              </a:rPr>
              <a:t>Ngāti</a:t>
            </a:r>
            <a:r>
              <a:rPr lang="en-US" sz="1800" dirty="0">
                <a:effectLst/>
                <a:latin typeface="DejaVu Sans"/>
                <a:ea typeface="DejaVu Sans"/>
                <a:cs typeface="DejaVu Sans"/>
              </a:rPr>
              <a:t> </a:t>
            </a:r>
            <a:r>
              <a:rPr lang="en-US" sz="1800" dirty="0" err="1">
                <a:effectLst/>
                <a:latin typeface="DejaVu Sans"/>
                <a:ea typeface="DejaVu Sans"/>
                <a:cs typeface="DejaVu Sans"/>
              </a:rPr>
              <a:t>Te</a:t>
            </a:r>
            <a:r>
              <a:rPr lang="en-US" sz="1800" dirty="0">
                <a:effectLst/>
                <a:latin typeface="DejaVu Sans"/>
                <a:ea typeface="DejaVu Sans"/>
                <a:cs typeface="DejaVu Sans"/>
              </a:rPr>
              <a:t> Ata (Aotearoa New Zealand) lives. She </a:t>
            </a:r>
            <a:r>
              <a:rPr lang="en-US" sz="1800" dirty="0" err="1">
                <a:effectLst/>
                <a:latin typeface="DejaVu Sans"/>
                <a:ea typeface="DejaVu Sans"/>
                <a:cs typeface="DejaVu Sans"/>
              </a:rPr>
              <a:t>emphasises</a:t>
            </a:r>
            <a:r>
              <a:rPr lang="en-US" sz="1800" dirty="0">
                <a:effectLst/>
                <a:latin typeface="DejaVu Sans"/>
                <a:ea typeface="DejaVu Sans"/>
                <a:cs typeface="DejaVu Sans"/>
              </a:rPr>
              <a:t> a responsibility to her homeland and iwi by employing methods of “wayfinding” through the contemporary realities of </a:t>
            </a:r>
            <a:r>
              <a:rPr lang="en-US" sz="1800" dirty="0" err="1">
                <a:effectLst/>
                <a:latin typeface="DejaVu Sans"/>
                <a:ea typeface="DejaVu Sans"/>
                <a:cs typeface="DejaVu Sans"/>
              </a:rPr>
              <a:t>Mātauranga</a:t>
            </a:r>
            <a:r>
              <a:rPr lang="en-US" sz="1800" dirty="0">
                <a:effectLst/>
                <a:latin typeface="DejaVu Sans"/>
                <a:ea typeface="DejaVu Sans"/>
                <a:cs typeface="DejaVu Sans"/>
              </a:rPr>
              <a:t> Māori (Māori knowledge). The title of </a:t>
            </a:r>
            <a:r>
              <a:rPr lang="en-US" sz="1800" dirty="0" err="1">
                <a:effectLst/>
                <a:latin typeface="DejaVu Sans"/>
                <a:ea typeface="DejaVu Sans"/>
                <a:cs typeface="DejaVu Sans"/>
              </a:rPr>
              <a:t>Minhinnick’s</a:t>
            </a:r>
            <a:r>
              <a:rPr lang="en-US" sz="1800" dirty="0">
                <a:effectLst/>
                <a:latin typeface="DejaVu Sans"/>
                <a:ea typeface="DejaVu Sans"/>
                <a:cs typeface="DejaVu Sans"/>
              </a:rPr>
              <a:t> work in </a:t>
            </a:r>
            <a:r>
              <a:rPr lang="en-US" sz="1800" i="1" dirty="0">
                <a:effectLst/>
                <a:latin typeface="DejaVu Sans"/>
                <a:ea typeface="DejaVu Sans"/>
                <a:cs typeface="DejaVu Sans"/>
              </a:rPr>
              <a:t>SALTWATER / Interconnectivity</a:t>
            </a:r>
            <a:r>
              <a:rPr lang="en-US" sz="1800" dirty="0">
                <a:effectLst/>
                <a:latin typeface="DejaVu Sans"/>
                <a:ea typeface="DejaVu Sans"/>
                <a:cs typeface="DejaVu Sans"/>
              </a:rPr>
              <a:t>, </a:t>
            </a:r>
            <a:r>
              <a:rPr lang="en-US" sz="1800" i="1" dirty="0" err="1">
                <a:effectLst/>
                <a:latin typeface="DejaVu Sans"/>
                <a:ea typeface="DejaVu Sans"/>
                <a:cs typeface="DejaVu Sans"/>
              </a:rPr>
              <a:t>Tōtō</a:t>
            </a:r>
            <a:r>
              <a:rPr lang="en-US" sz="1800" i="1" dirty="0">
                <a:effectLst/>
                <a:latin typeface="DejaVu Sans"/>
                <a:ea typeface="DejaVu Sans"/>
                <a:cs typeface="DejaVu Sans"/>
              </a:rPr>
              <a:t>,</a:t>
            </a:r>
            <a:r>
              <a:rPr lang="en-US" sz="1800" dirty="0">
                <a:effectLst/>
                <a:latin typeface="DejaVu Sans"/>
                <a:ea typeface="DejaVu Sans"/>
                <a:cs typeface="DejaVu Sans"/>
              </a:rPr>
              <a:t> connects the Waiuku waterways with the blood of her ancestors and provides a means for the artist to learn her whakapapa (genealogy), history, and stories of her homeland. The piece consisted of seven stacks of whenua (earth) that she gathered from the shores of Waiuku, the same place her ancestors would have gathered food resources (Fig. 12). The specific time and lunar phase, according to the </a:t>
            </a:r>
            <a:r>
              <a:rPr lang="en-US" sz="1800" dirty="0" err="1">
                <a:effectLst/>
                <a:latin typeface="DejaVu Sans"/>
                <a:ea typeface="DejaVu Sans"/>
                <a:cs typeface="DejaVu Sans"/>
              </a:rPr>
              <a:t>Māramataka</a:t>
            </a:r>
            <a:r>
              <a:rPr lang="en-US" sz="1800" dirty="0">
                <a:effectLst/>
                <a:latin typeface="DejaVu Sans"/>
                <a:ea typeface="DejaVu Sans"/>
                <a:cs typeface="DejaVu Sans"/>
              </a:rPr>
              <a:t> (Māori lunar calendar), during which the earth in each stack was collected was recorded on a flyer that accompanied the work (Fig. 13).</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40</a:t>
            </a:fld>
            <a:endParaRPr lang="en-US"/>
          </a:p>
        </p:txBody>
      </p:sp>
    </p:spTree>
    <p:extLst>
      <p:ext uri="{BB962C8B-B14F-4D97-AF65-F5344CB8AC3E}">
        <p14:creationId xmlns:p14="http://schemas.microsoft.com/office/powerpoint/2010/main" val="8612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jaVu Sans"/>
                <a:ea typeface="DejaVu Sans"/>
                <a:cs typeface="DejaVu Sans"/>
              </a:rPr>
              <a:t>Juxtaposing the concept of the constantly-moving-yet-stable natural cycle of the </a:t>
            </a:r>
            <a:r>
              <a:rPr lang="en-US" sz="1800" err="1">
                <a:effectLst/>
                <a:latin typeface="DejaVu Sans"/>
                <a:ea typeface="DejaVu Sans"/>
                <a:cs typeface="DejaVu Sans"/>
              </a:rPr>
              <a:t>Māramataka</a:t>
            </a:r>
            <a:r>
              <a:rPr lang="en-US" sz="1800">
                <a:effectLst/>
                <a:latin typeface="DejaVu Sans"/>
                <a:ea typeface="DejaVu Sans"/>
                <a:cs typeface="DejaVu Sans"/>
              </a:rPr>
              <a:t> with the solidity and permanence of the earthen blocks, the installation recalled the actions of the artist’s body and of her </a:t>
            </a:r>
            <a:r>
              <a:rPr lang="en-US" sz="1800" err="1">
                <a:effectLst/>
                <a:latin typeface="DejaVu Sans"/>
                <a:ea typeface="DejaVu Sans"/>
                <a:cs typeface="DejaVu Sans"/>
              </a:rPr>
              <a:t>whānau</a:t>
            </a:r>
            <a:r>
              <a:rPr lang="en-US" sz="1800">
                <a:effectLst/>
                <a:latin typeface="DejaVu Sans"/>
                <a:ea typeface="DejaVu Sans"/>
                <a:cs typeface="DejaVu Sans"/>
              </a:rPr>
              <a:t> (family) moving with seasonal rhythms and the push and pull of the tides. </a:t>
            </a:r>
            <a:r>
              <a:rPr lang="en-US" sz="1800">
                <a:solidFill>
                  <a:srgbClr val="051926"/>
                </a:solidFill>
                <a:effectLst/>
                <a:latin typeface="DejaVu Sans"/>
                <a:ea typeface="DejaVu Sans"/>
                <a:cs typeface="DejaVu Sans"/>
              </a:rPr>
              <a:t>Much like </a:t>
            </a:r>
            <a:r>
              <a:rPr lang="en-US" sz="1800">
                <a:effectLst/>
                <a:latin typeface="DejaVu Sans"/>
                <a:ea typeface="DejaVu Sans"/>
                <a:cs typeface="DejaVu Sans"/>
              </a:rPr>
              <a:t>Atafu- Mayo</a:t>
            </a:r>
            <a:r>
              <a:rPr lang="en-US" sz="1800">
                <a:solidFill>
                  <a:srgbClr val="051926"/>
                </a:solidFill>
                <a:effectLst/>
                <a:latin typeface="DejaVu Sans"/>
                <a:ea typeface="DejaVu Sans"/>
                <a:cs typeface="DejaVu Sans"/>
              </a:rPr>
              <a:t>’s piece, this installation was a performative, embodied project </a:t>
            </a:r>
            <a:r>
              <a:rPr lang="en-US" sz="1800">
                <a:effectLst/>
                <a:latin typeface="DejaVu Sans"/>
                <a:ea typeface="DejaVu Sans"/>
                <a:cs typeface="DejaVu Sans"/>
              </a:rPr>
              <a:t>because of the care and attention paid to the process of bringing the soil to the gallery, pouring water onto the soil in order to shape it into blocks, and letting the dirt dry, crack, and respond to the conditions of the gallery space. Exhibiting </a:t>
            </a:r>
            <a:r>
              <a:rPr lang="en-US" sz="1800" i="1" err="1">
                <a:solidFill>
                  <a:srgbClr val="051926"/>
                </a:solidFill>
                <a:effectLst/>
                <a:latin typeface="DejaVu Sans"/>
                <a:ea typeface="DejaVu Sans"/>
                <a:cs typeface="DejaVu Sans"/>
              </a:rPr>
              <a:t>Tōtō</a:t>
            </a:r>
            <a:r>
              <a:rPr lang="en-US" sz="1800">
                <a:solidFill>
                  <a:srgbClr val="051926"/>
                </a:solidFill>
                <a:effectLst/>
                <a:latin typeface="DejaVu Sans"/>
                <a:ea typeface="DejaVu Sans"/>
                <a:cs typeface="DejaVu Sans"/>
              </a:rPr>
              <a:t> at </a:t>
            </a:r>
            <a:r>
              <a:rPr lang="en-US" sz="1800" err="1">
                <a:solidFill>
                  <a:srgbClr val="051926"/>
                </a:solidFill>
                <a:effectLst/>
                <a:latin typeface="DejaVu Sans"/>
                <a:ea typeface="DejaVu Sans"/>
                <a:cs typeface="DejaVu Sans"/>
              </a:rPr>
              <a:t>Tautai</a:t>
            </a:r>
            <a:r>
              <a:rPr lang="en-US" sz="1800">
                <a:solidFill>
                  <a:srgbClr val="051926"/>
                </a:solidFill>
                <a:effectLst/>
                <a:latin typeface="DejaVu Sans"/>
                <a:ea typeface="DejaVu Sans"/>
                <a:cs typeface="DejaVu Sans"/>
              </a:rPr>
              <a:t>, itself located on a site connected with an ancient waterway, was particularly significant for the artist as a gesture of healing; the blocks of whenua created a sense of home, safety, and whakapapa within the gallery space and allowed her to sync with the temporal cycles connected to places and people.</a:t>
            </a:r>
            <a:r>
              <a:rPr lang="en-US" sz="1800" baseline="30000">
                <a:solidFill>
                  <a:srgbClr val="051926"/>
                </a:solidFill>
                <a:effectLst/>
                <a:latin typeface="DejaVu Sans"/>
                <a:ea typeface="DejaVu Sans"/>
                <a:cs typeface="DejaVu Sans"/>
              </a:rPr>
              <a:t>17</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42</a:t>
            </a:fld>
            <a:endParaRPr lang="en-US"/>
          </a:p>
        </p:txBody>
      </p:sp>
    </p:spTree>
    <p:extLst>
      <p:ext uri="{BB962C8B-B14F-4D97-AF65-F5344CB8AC3E}">
        <p14:creationId xmlns:p14="http://schemas.microsoft.com/office/powerpoint/2010/main" val="3599357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600"/>
              </a:spcAft>
            </a:pPr>
            <a:r>
              <a:rPr lang="en-US" sz="1800" b="0">
                <a:solidFill>
                  <a:srgbClr val="051926"/>
                </a:solidFill>
                <a:effectLst/>
                <a:latin typeface="DejaVu Sans"/>
                <a:ea typeface="DejaVu Sans"/>
                <a:cs typeface="DejaVu Sans"/>
              </a:rPr>
              <a:t>Connections</a:t>
            </a:r>
            <a:endParaRPr lang="en-NZ" sz="1800" b="1">
              <a:effectLst/>
              <a:latin typeface="DejaVu Sans"/>
              <a:ea typeface="DejaVu Sans"/>
              <a:cs typeface="DejaVu Sans"/>
            </a:endParaRPr>
          </a:p>
          <a:p>
            <a:pPr indent="25400" algn="just">
              <a:lnSpc>
                <a:spcPct val="150000"/>
              </a:lnSpc>
              <a:spcAft>
                <a:spcPts val="2500"/>
              </a:spcAft>
            </a:pPr>
            <a:r>
              <a:rPr lang="en-US" sz="1800" err="1">
                <a:effectLst/>
                <a:latin typeface="DejaVu Sans"/>
                <a:ea typeface="DejaVu Sans"/>
                <a:cs typeface="DejaVu Sans"/>
              </a:rPr>
              <a:t>Te</a:t>
            </a:r>
            <a:r>
              <a:rPr lang="en-US" sz="1800">
                <a:effectLst/>
                <a:latin typeface="DejaVu Sans"/>
                <a:ea typeface="DejaVu Sans"/>
                <a:cs typeface="DejaVu Sans"/>
              </a:rPr>
              <a:t> Moana Nui a </a:t>
            </a:r>
            <a:r>
              <a:rPr lang="en-US" sz="1800" err="1">
                <a:effectLst/>
                <a:latin typeface="DejaVu Sans"/>
                <a:ea typeface="DejaVu Sans"/>
                <a:cs typeface="DejaVu Sans"/>
              </a:rPr>
              <a:t>Kiwa</a:t>
            </a:r>
            <a:r>
              <a:rPr lang="en-US" sz="1800">
                <a:effectLst/>
                <a:latin typeface="DejaVu Sans"/>
                <a:ea typeface="DejaVu Sans"/>
                <a:cs typeface="DejaVu Sans"/>
              </a:rPr>
              <a:t> (the great ocean of </a:t>
            </a:r>
            <a:r>
              <a:rPr lang="en-US" sz="1800" err="1">
                <a:effectLst/>
                <a:latin typeface="DejaVu Sans"/>
                <a:ea typeface="DejaVu Sans"/>
                <a:cs typeface="DejaVu Sans"/>
              </a:rPr>
              <a:t>Kiwa</a:t>
            </a:r>
            <a:r>
              <a:rPr lang="en-US" sz="1800">
                <a:effectLst/>
                <a:latin typeface="DejaVu Sans"/>
                <a:ea typeface="DejaVu Sans"/>
                <a:cs typeface="DejaVu Sans"/>
              </a:rPr>
              <a:t>, the Pacific Ocean) as giver of life links all the artists in the exhibition. The theme “salt water,” however, is not just about the physical connections between Pasifika peoples and communities—it also embodies shared histories; colonial experiences; ecologies; worldviews and spiritualties; gods and ancestors; blood lines; and current cultural, social, political, and environmental challenges.</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46</a:t>
            </a:fld>
            <a:endParaRPr lang="en-US"/>
          </a:p>
        </p:txBody>
      </p:sp>
    </p:spTree>
    <p:extLst>
      <p:ext uri="{BB962C8B-B14F-4D97-AF65-F5344CB8AC3E}">
        <p14:creationId xmlns:p14="http://schemas.microsoft.com/office/powerpoint/2010/main" val="1286787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a:effectLst/>
                <a:latin typeface="DejaVu Sans"/>
                <a:ea typeface="DejaVu Sans"/>
                <a:cs typeface="DejaVu Sans"/>
              </a:rPr>
              <a:t>Unity Wall, </a:t>
            </a:r>
            <a:r>
              <a:rPr lang="en-US" sz="1800" i="1">
                <a:effectLst/>
                <a:latin typeface="DejaVu Sans"/>
                <a:ea typeface="DejaVu Sans"/>
                <a:cs typeface="DejaVu Sans"/>
              </a:rPr>
              <a:t>Peter </a:t>
            </a:r>
            <a:r>
              <a:rPr lang="en-US" sz="1800" i="1" err="1">
                <a:effectLst/>
                <a:latin typeface="DejaVu Sans"/>
                <a:ea typeface="DejaVu Sans"/>
                <a:cs typeface="DejaVu Sans"/>
              </a:rPr>
              <a:t>Elavera</a:t>
            </a:r>
            <a:endParaRPr lang="en-NZ" sz="1800">
              <a:effectLst/>
              <a:latin typeface="DejaVu Sans"/>
              <a:ea typeface="DejaVu Sans"/>
              <a:cs typeface="DejaVu Sans"/>
            </a:endParaRPr>
          </a:p>
          <a:p>
            <a:pPr indent="25400" algn="just">
              <a:lnSpc>
                <a:spcPct val="150000"/>
              </a:lnSpc>
              <a:spcAft>
                <a:spcPts val="800"/>
              </a:spcAft>
            </a:pPr>
            <a:r>
              <a:rPr lang="en-US" sz="1800">
                <a:effectLst/>
                <a:latin typeface="DejaVu Sans"/>
                <a:ea typeface="DejaVu Sans"/>
                <a:cs typeface="DejaVu Sans"/>
              </a:rPr>
              <a:t>Peter </a:t>
            </a:r>
            <a:r>
              <a:rPr lang="en-US" sz="1800" err="1">
                <a:effectLst/>
                <a:latin typeface="DejaVu Sans"/>
                <a:ea typeface="DejaVu Sans"/>
                <a:cs typeface="DejaVu Sans"/>
              </a:rPr>
              <a:t>Elavera</a:t>
            </a:r>
            <a:r>
              <a:rPr lang="en-US" sz="1800">
                <a:effectLst/>
                <a:latin typeface="DejaVu Sans"/>
                <a:ea typeface="DejaVu Sans"/>
                <a:cs typeface="DejaVu Sans"/>
              </a:rPr>
              <a:t> is a Papua New Guinean artist and currently a leader in urban street art in Port Moresby. His artwork incorporates social activism statements on injustice, inequality, and conservation of the natural environment. His interest in harnessing the potency of street art started in 2007. Currently, Peter and his team, known as the </a:t>
            </a:r>
            <a:r>
              <a:rPr lang="en-US" sz="1800" err="1">
                <a:effectLst/>
                <a:latin typeface="DejaVu Sans"/>
                <a:ea typeface="DejaVu Sans"/>
                <a:cs typeface="DejaVu Sans"/>
              </a:rPr>
              <a:t>Kamilion</a:t>
            </a:r>
            <a:r>
              <a:rPr lang="en-US" sz="1800">
                <a:effectLst/>
                <a:latin typeface="DejaVu Sans"/>
                <a:ea typeface="DejaVu Sans"/>
                <a:cs typeface="DejaVu Sans"/>
              </a:rPr>
              <a:t> Art </a:t>
            </a:r>
            <a:r>
              <a:rPr lang="en-US" sz="1800" err="1">
                <a:effectLst/>
                <a:latin typeface="DejaVu Sans"/>
                <a:ea typeface="DejaVu Sans"/>
                <a:cs typeface="DejaVu Sans"/>
              </a:rPr>
              <a:t>Krew</a:t>
            </a:r>
            <a:r>
              <a:rPr lang="en-US" sz="1800">
                <a:effectLst/>
                <a:latin typeface="DejaVu Sans"/>
                <a:ea typeface="DejaVu Sans"/>
                <a:cs typeface="DejaVu Sans"/>
              </a:rPr>
              <a:t> (KAKS), are working on an 800-metre-long seawall-mural project in Port Moresby on the theme “Radioactive Ocean,” which brings awareness to the conservation of ocean and marine life.</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47</a:t>
            </a:fld>
            <a:endParaRPr lang="en-US"/>
          </a:p>
        </p:txBody>
      </p:sp>
    </p:spTree>
    <p:extLst>
      <p:ext uri="{BB962C8B-B14F-4D97-AF65-F5344CB8AC3E}">
        <p14:creationId xmlns:p14="http://schemas.microsoft.com/office/powerpoint/2010/main" val="267796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defTabSz="914400">
              <a:lnSpc>
                <a:spcPct val="90000"/>
              </a:lnSpc>
              <a:spcAft>
                <a:spcPts val="600"/>
              </a:spcAft>
            </a:pPr>
            <a:r>
              <a:rPr lang="en-US" sz="1200" b="1" dirty="0">
                <a:solidFill>
                  <a:srgbClr val="00B0F0"/>
                </a:solidFill>
                <a:effectLst/>
              </a:rPr>
              <a:t>We sweat and cry salt water, so we know that the ocean is really in our Blood- </a:t>
            </a:r>
          </a:p>
          <a:p>
            <a:pPr defTabSz="914400">
              <a:lnSpc>
                <a:spcPct val="90000"/>
              </a:lnSpc>
              <a:spcAft>
                <a:spcPts val="600"/>
              </a:spcAft>
            </a:pPr>
            <a:r>
              <a:rPr lang="en-US" sz="1200" dirty="0">
                <a:effectLst/>
              </a:rPr>
              <a:t>—Teresia   </a:t>
            </a:r>
            <a:r>
              <a:rPr lang="en-US" sz="1200" dirty="0" err="1">
                <a:effectLst/>
              </a:rPr>
              <a:t>Teaiwa</a:t>
            </a:r>
            <a:r>
              <a:rPr lang="en-US" sz="1200" dirty="0">
                <a:effectLst/>
              </a:rPr>
              <a:t> – the great I –</a:t>
            </a:r>
            <a:r>
              <a:rPr lang="en-US" sz="1200" dirty="0"/>
              <a:t>Kiribati Pacific Scholar and Educator and community leader ( quote used with </a:t>
            </a:r>
          </a:p>
          <a:p>
            <a:pPr defTabSz="914400">
              <a:lnSpc>
                <a:spcPct val="90000"/>
              </a:lnSpc>
              <a:spcAft>
                <a:spcPts val="600"/>
              </a:spcAft>
            </a:pPr>
            <a:r>
              <a:rPr lang="en-US" sz="1200" dirty="0">
                <a:effectLst/>
              </a:rPr>
              <a:t>Permission from Tere’s family. Tere was a close personal friend and supporter, As is Sean Mallon). </a:t>
            </a:r>
          </a:p>
          <a:p>
            <a:pPr defTabSz="914400">
              <a:lnSpc>
                <a:spcPct val="90000"/>
              </a:lnSpc>
              <a:spcAft>
                <a:spcPts val="600"/>
              </a:spcAft>
            </a:pPr>
            <a:endParaRPr lang="en-US" sz="1200" dirty="0">
              <a:effectLst/>
            </a:endParaRPr>
          </a:p>
          <a:p>
            <a:pPr defTabSz="914400">
              <a:lnSpc>
                <a:spcPct val="90000"/>
              </a:lnSpc>
              <a:spcAft>
                <a:spcPts val="600"/>
              </a:spcAft>
            </a:pPr>
            <a:r>
              <a:rPr lang="en-US" sz="1200" b="1" i="1" dirty="0">
                <a:solidFill>
                  <a:srgbClr val="00B0F0"/>
                </a:solidFill>
                <a:effectLst/>
              </a:rPr>
              <a:t>~Ka </a:t>
            </a:r>
            <a:r>
              <a:rPr lang="en-US" sz="1200" b="1" i="1" dirty="0" err="1">
                <a:solidFill>
                  <a:srgbClr val="00B0F0"/>
                </a:solidFill>
                <a:effectLst/>
              </a:rPr>
              <a:t>mua</a:t>
            </a:r>
            <a:r>
              <a:rPr lang="en-US" sz="1200" b="1" i="1" dirty="0">
                <a:solidFill>
                  <a:srgbClr val="00B0F0"/>
                </a:solidFill>
                <a:effectLst/>
              </a:rPr>
              <a:t>, ka muri </a:t>
            </a:r>
            <a:r>
              <a:rPr lang="en-US" sz="1200" b="1" dirty="0">
                <a:solidFill>
                  <a:srgbClr val="00B0F0"/>
                </a:solidFill>
                <a:effectLst/>
              </a:rPr>
              <a:t>(Walking backwards into the future). </a:t>
            </a:r>
            <a:r>
              <a:rPr lang="en-US" sz="1200" dirty="0">
                <a:effectLst/>
              </a:rPr>
              <a:t>—</a:t>
            </a:r>
            <a:r>
              <a:rPr lang="en-US" sz="1200" dirty="0" err="1">
                <a:effectLst/>
              </a:rPr>
              <a:t>Whakatauki</a:t>
            </a:r>
            <a:r>
              <a:rPr lang="en-US" sz="1200" dirty="0">
                <a:effectLst/>
              </a:rPr>
              <a:t>̄ (</a:t>
            </a:r>
            <a:r>
              <a:rPr lang="en-US" sz="1200" dirty="0" err="1">
                <a:effectLst/>
              </a:rPr>
              <a:t>Maori</a:t>
            </a:r>
            <a:r>
              <a:rPr lang="en-US" sz="1200" dirty="0">
                <a:effectLst/>
              </a:rPr>
              <a:t> Proverb).</a:t>
            </a:r>
          </a:p>
          <a:p>
            <a:pPr defTabSz="914400">
              <a:lnSpc>
                <a:spcPct val="90000"/>
              </a:lnSpc>
              <a:spcAft>
                <a:spcPts val="600"/>
              </a:spcAft>
            </a:pPr>
            <a:endParaRPr lang="en-US" sz="1200" dirty="0"/>
          </a:p>
          <a:p>
            <a:pPr marL="171450" indent="-171450" defTabSz="914400">
              <a:lnSpc>
                <a:spcPct val="90000"/>
              </a:lnSpc>
              <a:spcAft>
                <a:spcPts val="600"/>
              </a:spcAft>
              <a:buFont typeface="Arial" panose="020B0604020202020204" pitchFamily="34" charset="0"/>
              <a:buChar char="•"/>
            </a:pPr>
            <a:r>
              <a:rPr lang="en-US" sz="1200" b="1" dirty="0">
                <a:solidFill>
                  <a:srgbClr val="00B0F0"/>
                </a:solidFill>
                <a:effectLst/>
              </a:rPr>
              <a:t>(Motu –</a:t>
            </a:r>
            <a:r>
              <a:rPr lang="en-US" sz="1200" b="1" dirty="0" err="1">
                <a:solidFill>
                  <a:srgbClr val="00B0F0"/>
                </a:solidFill>
                <a:effectLst/>
              </a:rPr>
              <a:t>Koitabu</a:t>
            </a:r>
            <a:r>
              <a:rPr lang="en-US" sz="1200" b="1" dirty="0">
                <a:solidFill>
                  <a:srgbClr val="00B0F0"/>
                </a:solidFill>
                <a:effectLst/>
              </a:rPr>
              <a:t> assembly, South Coast :  Papua Niugini  - </a:t>
            </a:r>
            <a:r>
              <a:rPr lang="en-US" sz="1400" b="1" i="1" dirty="0">
                <a:solidFill>
                  <a:srgbClr val="00B0F0"/>
                </a:solidFill>
                <a:effectLst/>
              </a:rPr>
              <a:t>       Ieni </a:t>
            </a:r>
            <a:r>
              <a:rPr lang="en-US" sz="1400" b="1" i="1" dirty="0" err="1">
                <a:solidFill>
                  <a:srgbClr val="00B0F0"/>
                </a:solidFill>
                <a:effectLst/>
              </a:rPr>
              <a:t>Sivarai</a:t>
            </a:r>
            <a:r>
              <a:rPr lang="en-US" sz="1400" b="1" i="1" dirty="0">
                <a:solidFill>
                  <a:srgbClr val="00B0F0"/>
                </a:solidFill>
                <a:effectLst/>
              </a:rPr>
              <a:t> </a:t>
            </a:r>
            <a:r>
              <a:rPr lang="en-US" sz="1200" dirty="0">
                <a:solidFill>
                  <a:srgbClr val="00B0F0"/>
                </a:solidFill>
                <a:effectLst/>
              </a:rPr>
              <a:t>–     ….  </a:t>
            </a:r>
            <a:r>
              <a:rPr lang="en-US" sz="1200" dirty="0">
                <a:effectLst/>
              </a:rPr>
              <a:t>It’s  Story……</a:t>
            </a: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This presentation examines the group exhibition -</a:t>
            </a:r>
            <a:r>
              <a:rPr lang="en-US" sz="1200" b="1" i="1" dirty="0">
                <a:effectLst/>
              </a:rPr>
              <a:t> </a:t>
            </a:r>
            <a:r>
              <a:rPr lang="en-US" sz="1200" b="1" i="1" dirty="0">
                <a:solidFill>
                  <a:srgbClr val="00B0F0"/>
                </a:solidFill>
                <a:effectLst/>
              </a:rPr>
              <a:t>SALTWATER / Interconnectivity </a:t>
            </a:r>
            <a:r>
              <a:rPr lang="en-US" sz="1200" dirty="0">
                <a:effectLst/>
              </a:rPr>
              <a:t>co-curated by </a:t>
            </a:r>
            <a:r>
              <a:rPr lang="en-US" sz="1200" b="1" dirty="0">
                <a:solidFill>
                  <a:srgbClr val="00B0F0"/>
                </a:solidFill>
                <a:effectLst/>
              </a:rPr>
              <a:t>Katharine Losi Atafu-Mayo </a:t>
            </a:r>
            <a:r>
              <a:rPr lang="en-US" sz="1200" dirty="0">
                <a:effectLst/>
              </a:rPr>
              <a:t>and </a:t>
            </a:r>
            <a:r>
              <a:rPr lang="en-US" sz="1200" b="1" dirty="0">
                <a:solidFill>
                  <a:srgbClr val="00B0F0"/>
                </a:solidFill>
                <a:effectLst/>
              </a:rPr>
              <a:t>Giles Peterson </a:t>
            </a:r>
            <a:r>
              <a:rPr lang="en-US" sz="1200" dirty="0">
                <a:effectLst/>
              </a:rPr>
              <a:t>at </a:t>
            </a:r>
            <a:r>
              <a:rPr lang="en-US" sz="1200" b="1" dirty="0">
                <a:effectLst/>
              </a:rPr>
              <a:t>the </a:t>
            </a:r>
            <a:r>
              <a:rPr lang="en-US" sz="1200" b="1" dirty="0" err="1">
                <a:effectLst/>
              </a:rPr>
              <a:t>Tautai</a:t>
            </a:r>
            <a:r>
              <a:rPr lang="en-US" sz="1200" b="1" dirty="0">
                <a:effectLst/>
              </a:rPr>
              <a:t> Gallery </a:t>
            </a:r>
            <a:r>
              <a:rPr lang="en-US" sz="1200" dirty="0">
                <a:effectLst/>
              </a:rPr>
              <a:t>in Auckland, Aotearoa New Zealand (October 16, 2020 to January 30, 2021).</a:t>
            </a:r>
          </a:p>
          <a:p>
            <a:pPr marL="285750"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i="1" dirty="0">
                <a:effectLst/>
              </a:rPr>
              <a:t>The exhibition was intended to embody </a:t>
            </a:r>
            <a:r>
              <a:rPr lang="en-US" sz="1200" i="1" dirty="0">
                <a:solidFill>
                  <a:srgbClr val="00B0F0"/>
                </a:solidFill>
                <a:effectLst/>
              </a:rPr>
              <a:t>the Moana  </a:t>
            </a:r>
            <a:r>
              <a:rPr lang="en-US" sz="1200" i="1" dirty="0" err="1">
                <a:solidFill>
                  <a:srgbClr val="00B0F0"/>
                </a:solidFill>
                <a:effectLst/>
              </a:rPr>
              <a:t>Solwara</a:t>
            </a:r>
            <a:r>
              <a:rPr lang="en-US" sz="1200" i="1" dirty="0">
                <a:solidFill>
                  <a:srgbClr val="00B0F0"/>
                </a:solidFill>
                <a:effectLst/>
              </a:rPr>
              <a:t> worldview </a:t>
            </a:r>
            <a:r>
              <a:rPr lang="en-US" sz="1200" i="1" dirty="0">
                <a:effectLst/>
              </a:rPr>
              <a:t>and explore questions of </a:t>
            </a:r>
            <a:r>
              <a:rPr lang="en-US" sz="1200" i="1" dirty="0">
                <a:solidFill>
                  <a:srgbClr val="00B0F0"/>
                </a:solidFill>
                <a:effectLst/>
              </a:rPr>
              <a:t>justice, </a:t>
            </a:r>
            <a:r>
              <a:rPr lang="en-US" sz="1200" i="1" dirty="0">
                <a:effectLst/>
              </a:rPr>
              <a:t>equity</a:t>
            </a:r>
            <a:r>
              <a:rPr lang="en-US" sz="1200" i="1" dirty="0">
                <a:solidFill>
                  <a:srgbClr val="00B0F0"/>
                </a:solidFill>
                <a:effectLst/>
              </a:rPr>
              <a:t>, identity</a:t>
            </a:r>
            <a:r>
              <a:rPr lang="en-US" sz="1200" i="1" dirty="0">
                <a:effectLst/>
              </a:rPr>
              <a:t>, and </a:t>
            </a:r>
            <a:r>
              <a:rPr lang="en-US" sz="1200" i="1" dirty="0">
                <a:solidFill>
                  <a:srgbClr val="00B0F0"/>
                </a:solidFill>
                <a:effectLst/>
              </a:rPr>
              <a:t>ecology</a:t>
            </a:r>
            <a:r>
              <a:rPr lang="en-US" sz="1200" i="1" dirty="0">
                <a:effectLst/>
              </a:rPr>
              <a:t> through </a:t>
            </a:r>
            <a:r>
              <a:rPr lang="en-US" sz="1200" i="1" dirty="0">
                <a:solidFill>
                  <a:srgbClr val="00B0F0"/>
                </a:solidFill>
                <a:effectLst/>
              </a:rPr>
              <a:t>newly commissioned </a:t>
            </a:r>
            <a:r>
              <a:rPr lang="en-US" sz="1200" i="1" dirty="0">
                <a:effectLst/>
              </a:rPr>
              <a:t>work by six multimedia I</a:t>
            </a:r>
            <a:r>
              <a:rPr lang="en-US" sz="1200" i="1" dirty="0">
                <a:solidFill>
                  <a:srgbClr val="00B0F0"/>
                </a:solidFill>
                <a:effectLst/>
              </a:rPr>
              <a:t>ndigenous</a:t>
            </a:r>
            <a:r>
              <a:rPr lang="en-US" sz="1200" i="1" dirty="0">
                <a:effectLst/>
              </a:rPr>
              <a:t> artists and designers from </a:t>
            </a:r>
            <a:r>
              <a:rPr lang="en-US" sz="1200" i="1" dirty="0">
                <a:solidFill>
                  <a:srgbClr val="00B0F0"/>
                </a:solidFill>
                <a:effectLst/>
              </a:rPr>
              <a:t>the Moana-</a:t>
            </a:r>
            <a:r>
              <a:rPr lang="en-US" sz="1200" i="1" dirty="0" err="1">
                <a:solidFill>
                  <a:srgbClr val="00B0F0"/>
                </a:solidFill>
                <a:effectLst/>
              </a:rPr>
              <a:t>Solwara</a:t>
            </a:r>
            <a:r>
              <a:rPr lang="en-US" sz="1200" i="1" dirty="0">
                <a:solidFill>
                  <a:srgbClr val="00B0F0"/>
                </a:solidFill>
                <a:effectLst/>
              </a:rPr>
              <a:t>  - </a:t>
            </a:r>
            <a:r>
              <a:rPr lang="en-NZ" sz="1200" b="1" i="1" dirty="0" err="1">
                <a:solidFill>
                  <a:srgbClr val="0070C0"/>
                </a:solidFill>
              </a:rPr>
              <a:t>Moananuiākea</a:t>
            </a:r>
            <a:r>
              <a:rPr lang="en-NZ" sz="1200" b="1" i="1" dirty="0">
                <a:solidFill>
                  <a:srgbClr val="0070C0"/>
                </a:solidFill>
              </a:rPr>
              <a:t> </a:t>
            </a:r>
            <a:r>
              <a:rPr lang="en-US" sz="1200" i="1" dirty="0">
                <a:effectLst/>
              </a:rPr>
              <a:t>(Oceania region): </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Katharine Losi Atafu-Mayo:       &lt;Samoa &gt;</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Peter </a:t>
            </a:r>
            <a:r>
              <a:rPr lang="en-US" sz="1200" b="1" i="1" dirty="0" err="1">
                <a:solidFill>
                  <a:srgbClr val="00B0F0"/>
                </a:solidFill>
                <a:effectLst/>
              </a:rPr>
              <a:t>Elavera</a:t>
            </a:r>
            <a:r>
              <a:rPr lang="en-US" sz="1200" b="1" i="1" dirty="0">
                <a:solidFill>
                  <a:srgbClr val="00B0F0"/>
                </a:solidFill>
                <a:effectLst/>
              </a:rPr>
              <a:t>                                 &lt;Papua New Guinea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err="1">
                <a:solidFill>
                  <a:srgbClr val="00B0F0"/>
                </a:solidFill>
                <a:effectLst/>
              </a:rPr>
              <a:t>Te</a:t>
            </a:r>
            <a:r>
              <a:rPr lang="en-US" sz="1200" b="1" i="1" dirty="0">
                <a:solidFill>
                  <a:srgbClr val="00B0F0"/>
                </a:solidFill>
                <a:effectLst/>
              </a:rPr>
              <a:t> Ara </a:t>
            </a:r>
            <a:r>
              <a:rPr lang="en-US" sz="1200" b="1" i="1" dirty="0" err="1">
                <a:solidFill>
                  <a:srgbClr val="00B0F0"/>
                </a:solidFill>
                <a:effectLst/>
              </a:rPr>
              <a:t>Minhinnick</a:t>
            </a:r>
            <a:r>
              <a:rPr lang="en-US" sz="1200" b="1" i="1" dirty="0">
                <a:solidFill>
                  <a:srgbClr val="00B0F0"/>
                </a:solidFill>
                <a:effectLst/>
              </a:rPr>
              <a:t>.                        &lt; Aotearoa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Shawnee Tekki.                              &lt; Cook Islands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Telly </a:t>
            </a:r>
            <a:r>
              <a:rPr lang="en-US" sz="1200" b="1" i="1" dirty="0" err="1">
                <a:solidFill>
                  <a:srgbClr val="00B0F0"/>
                </a:solidFill>
                <a:effectLst/>
              </a:rPr>
              <a:t>Tuita</a:t>
            </a:r>
            <a:r>
              <a:rPr lang="en-US" sz="1200" b="1" i="1" dirty="0">
                <a:solidFill>
                  <a:srgbClr val="00B0F0"/>
                </a:solidFill>
                <a:effectLst/>
              </a:rPr>
              <a:t>.                                       &lt; Tonga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a:t>
            </a:r>
            <a:r>
              <a:rPr lang="en-US" sz="1200" b="1" i="1" dirty="0" err="1">
                <a:solidFill>
                  <a:srgbClr val="00B0F0"/>
                </a:solidFill>
                <a:effectLst/>
              </a:rPr>
              <a:t>Gutiŋjarra</a:t>
            </a:r>
            <a:r>
              <a:rPr lang="en-US" sz="1200" b="1" i="1" dirty="0">
                <a:solidFill>
                  <a:srgbClr val="00B0F0"/>
                </a:solidFill>
                <a:effectLst/>
              </a:rPr>
              <a:t> </a:t>
            </a:r>
            <a:r>
              <a:rPr lang="en-US" sz="1200" b="1" i="1" dirty="0" err="1">
                <a:solidFill>
                  <a:srgbClr val="00B0F0"/>
                </a:solidFill>
                <a:effectLst/>
              </a:rPr>
              <a:t>Yunipiŋju</a:t>
            </a:r>
            <a:r>
              <a:rPr lang="en-US" sz="1200" b="1" i="1" dirty="0">
                <a:solidFill>
                  <a:srgbClr val="00B0F0"/>
                </a:solidFill>
                <a:effectLst/>
              </a:rPr>
              <a:t>.                    &lt; Aboriginal Australia – Torres Strait Islands]</a:t>
            </a:r>
            <a:endParaRPr lang="en-US" sz="1200" b="1" dirty="0">
              <a:solidFill>
                <a:srgbClr val="00B0F0"/>
              </a:solidFill>
              <a:effectLst/>
            </a:endParaRP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 In the presentation I will discuss the exhibition and its Kaupapa(intent)-  - the public program - exhibition talks, forums, and performance activations which were part </a:t>
            </a:r>
            <a:r>
              <a:rPr lang="en-US" sz="1200" b="1" i="1" dirty="0">
                <a:solidFill>
                  <a:srgbClr val="00B0F0"/>
                </a:solidFill>
                <a:effectLst/>
              </a:rPr>
              <a:t>of Auckland Art Week</a:t>
            </a:r>
            <a:r>
              <a:rPr lang="en-US" sz="1200" dirty="0">
                <a:effectLst/>
              </a:rPr>
              <a:t>, and the interconnected community participation, impact and reach of the project which is still reverberating, meaningful and felt. Given that the project drew from the dazzling talent of </a:t>
            </a:r>
            <a:r>
              <a:rPr lang="en-US" sz="1200" dirty="0"/>
              <a:t> </a:t>
            </a:r>
            <a:r>
              <a:rPr lang="en-US" sz="1200" dirty="0" err="1"/>
              <a:t>rangatahi</a:t>
            </a:r>
            <a:r>
              <a:rPr lang="en-US" sz="1200" dirty="0"/>
              <a:t> artists, curator, activists and community leaders from across </a:t>
            </a:r>
            <a:r>
              <a:rPr lang="en-US" sz="1200" b="1" dirty="0" err="1">
                <a:solidFill>
                  <a:srgbClr val="00B0F0"/>
                </a:solidFill>
              </a:rPr>
              <a:t>Te</a:t>
            </a:r>
            <a:r>
              <a:rPr lang="en-US" sz="1200" b="1" dirty="0">
                <a:solidFill>
                  <a:srgbClr val="00B0F0"/>
                </a:solidFill>
              </a:rPr>
              <a:t> Moana –Nui – a –Kiwa - The Pacific rim.</a:t>
            </a:r>
            <a:endParaRPr lang="en-US" sz="1200" dirty="0">
              <a:effectLst/>
            </a:endParaRPr>
          </a:p>
          <a:p>
            <a:pPr marL="285750" indent="-228600" defTabSz="914400">
              <a:lnSpc>
                <a:spcPct val="90000"/>
              </a:lnSpc>
              <a:spcAft>
                <a:spcPts val="600"/>
              </a:spcAft>
              <a:buFont typeface="Arial" panose="020B0604020202020204" pitchFamily="34" charset="0"/>
              <a:buChar char="•"/>
            </a:pPr>
            <a:r>
              <a:rPr lang="en-US" sz="1200" dirty="0"/>
              <a:t>I will also briefly discuss the </a:t>
            </a:r>
            <a:r>
              <a:rPr lang="en-US" sz="1200" b="1" dirty="0">
                <a:solidFill>
                  <a:srgbClr val="00B0F0"/>
                </a:solidFill>
              </a:rPr>
              <a:t>SALTWATER PEOPLE’s </a:t>
            </a:r>
            <a:r>
              <a:rPr lang="en-US" sz="1200" dirty="0"/>
              <a:t>event which took place at the Auckland Writers Festival in May 2021 which featured  </a:t>
            </a:r>
            <a:r>
              <a:rPr lang="en-US" sz="1200" b="1" dirty="0" err="1">
                <a:solidFill>
                  <a:srgbClr val="00B0F0"/>
                </a:solidFill>
              </a:rPr>
              <a:t>Sistar</a:t>
            </a:r>
            <a:r>
              <a:rPr lang="en-US" sz="1200" b="1" dirty="0">
                <a:solidFill>
                  <a:srgbClr val="00B0F0"/>
                </a:solidFill>
              </a:rPr>
              <a:t> </a:t>
            </a:r>
            <a:r>
              <a:rPr lang="en-US" sz="1200" b="1" dirty="0" err="1">
                <a:solidFill>
                  <a:srgbClr val="00B0F0"/>
                </a:solidFill>
              </a:rPr>
              <a:t>Spakifik</a:t>
            </a:r>
            <a:r>
              <a:rPr lang="en-US" sz="1200" b="1" dirty="0">
                <a:solidFill>
                  <a:srgbClr val="00B0F0"/>
                </a:solidFill>
              </a:rPr>
              <a:t> </a:t>
            </a:r>
            <a:r>
              <a:rPr lang="en-US" sz="1200" dirty="0"/>
              <a:t>aka </a:t>
            </a:r>
            <a:r>
              <a:rPr lang="en-US" sz="1200" b="1" dirty="0">
                <a:solidFill>
                  <a:srgbClr val="00B0F0"/>
                </a:solidFill>
              </a:rPr>
              <a:t>Rosanna Raymond </a:t>
            </a:r>
            <a:r>
              <a:rPr lang="en-US" sz="1200" dirty="0"/>
              <a:t>(Pacific Sisters, </a:t>
            </a:r>
            <a:r>
              <a:rPr lang="en-US" sz="1200" dirty="0" err="1"/>
              <a:t>SaVAge</a:t>
            </a:r>
            <a:r>
              <a:rPr lang="en-US" sz="1200" dirty="0"/>
              <a:t> </a:t>
            </a:r>
            <a:r>
              <a:rPr lang="en-US" sz="1200" dirty="0" err="1"/>
              <a:t>K’lub</a:t>
            </a:r>
            <a:r>
              <a:rPr lang="en-US" sz="1200" dirty="0"/>
              <a:t>); </a:t>
            </a:r>
            <a:r>
              <a:rPr lang="en-US" sz="1200" dirty="0">
                <a:solidFill>
                  <a:srgbClr val="00B0F0"/>
                </a:solidFill>
              </a:rPr>
              <a:t>Katharine Losi Atafu – Mayo </a:t>
            </a:r>
            <a:r>
              <a:rPr lang="en-US" sz="1200" dirty="0"/>
              <a:t>( the newest and youngest member of Pacific Sisters);  </a:t>
            </a:r>
            <a:r>
              <a:rPr lang="en-US" sz="1200" dirty="0">
                <a:solidFill>
                  <a:srgbClr val="00B0F0"/>
                </a:solidFill>
              </a:rPr>
              <a:t>Amber Esau </a:t>
            </a:r>
            <a:r>
              <a:rPr lang="en-US" sz="1200" dirty="0"/>
              <a:t>(Writer and Poet); </a:t>
            </a:r>
            <a:r>
              <a:rPr lang="en-US" sz="1200" dirty="0">
                <a:solidFill>
                  <a:srgbClr val="00B0F0"/>
                </a:solidFill>
              </a:rPr>
              <a:t>James Waititi </a:t>
            </a:r>
            <a:r>
              <a:rPr lang="en-US" sz="1200" dirty="0"/>
              <a:t>(</a:t>
            </a:r>
            <a:r>
              <a:rPr lang="en-US" sz="1200" dirty="0" err="1"/>
              <a:t>Fafswag</a:t>
            </a:r>
            <a:r>
              <a:rPr lang="en-US" sz="1200" dirty="0"/>
              <a:t>, </a:t>
            </a:r>
            <a:r>
              <a:rPr lang="en-US" sz="1200" dirty="0" err="1"/>
              <a:t>SaVAge</a:t>
            </a:r>
            <a:r>
              <a:rPr lang="en-US" sz="1200" dirty="0"/>
              <a:t> </a:t>
            </a:r>
            <a:r>
              <a:rPr lang="en-US" sz="1200" dirty="0" err="1"/>
              <a:t>Klu’b</a:t>
            </a:r>
            <a:r>
              <a:rPr lang="en-US" sz="1200" dirty="0"/>
              <a:t>) in a collective </a:t>
            </a:r>
            <a:r>
              <a:rPr lang="en-US" sz="1200" dirty="0">
                <a:solidFill>
                  <a:srgbClr val="00B0F0"/>
                </a:solidFill>
              </a:rPr>
              <a:t>Mana Moana   </a:t>
            </a:r>
            <a:r>
              <a:rPr lang="en-US" sz="1200" dirty="0" err="1"/>
              <a:t>talanoa</a:t>
            </a:r>
            <a:r>
              <a:rPr lang="en-US" sz="1200" dirty="0"/>
              <a:t> response to the artwork of the SALTWATER /INTERCONNECTIVITY Exhibition at </a:t>
            </a:r>
            <a:r>
              <a:rPr lang="en-US" sz="1200" dirty="0" err="1"/>
              <a:t>Tautai</a:t>
            </a:r>
            <a:r>
              <a:rPr lang="en-US" sz="1200" dirty="0"/>
              <a:t> Gallery and its community engagements/events/projects..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DejaVu Sans"/>
                <a:ea typeface="DejaVu Sans"/>
                <a:cs typeface="DejaVu Sans"/>
              </a:rPr>
              <a:t>THIS PRESENTATION examines the recent group exhibition</a:t>
            </a:r>
            <a:r>
              <a:rPr lang="en-US" sz="1200" dirty="0">
                <a:effectLst/>
                <a:latin typeface="DejaVu Sans"/>
                <a:ea typeface="DejaVu Sans"/>
                <a:cs typeface="DejaVu Sans"/>
              </a:rPr>
              <a:t> SALTWATER / Interconnectivity </a:t>
            </a:r>
            <a:r>
              <a:rPr lang="en-US" sz="1200" i="1" dirty="0">
                <a:effectLst/>
                <a:latin typeface="DejaVu Sans"/>
                <a:ea typeface="DejaVu Sans"/>
                <a:cs typeface="DejaVu Sans"/>
              </a:rPr>
              <a:t>co-curated by Katharine Losi Atafu-Mayo and Giles Peterson at the </a:t>
            </a:r>
            <a:r>
              <a:rPr lang="en-US" sz="1200" i="1" dirty="0" err="1">
                <a:effectLst/>
                <a:latin typeface="DejaVu Sans"/>
                <a:ea typeface="DejaVu Sans"/>
                <a:cs typeface="DejaVu Sans"/>
              </a:rPr>
              <a:t>Tautai</a:t>
            </a:r>
            <a:r>
              <a:rPr lang="en-US" sz="1200" i="1" dirty="0">
                <a:effectLst/>
                <a:latin typeface="DejaVu Sans"/>
                <a:ea typeface="DejaVu Sans"/>
                <a:cs typeface="DejaVu Sans"/>
              </a:rPr>
              <a:t> Gallery in Auckland, Aotearoa New Zealand (October 16, 2020 to January 30, 2021), including its public exhibition talks, forums, and performance activations. The exhibition was intended to embody the Moana worldview and explore questions of justice, equity, identity, and ecology through newly commissioned work by six multimedia Indigenous artists and designers from the Moana-</a:t>
            </a:r>
            <a:r>
              <a:rPr lang="en-US" sz="1200" i="1" dirty="0" err="1">
                <a:effectLst/>
                <a:latin typeface="DejaVu Sans"/>
                <a:ea typeface="DejaVu Sans"/>
                <a:cs typeface="DejaVu Sans"/>
              </a:rPr>
              <a:t>Solwara</a:t>
            </a:r>
            <a:r>
              <a:rPr lang="en-US" sz="1200" i="1" dirty="0">
                <a:effectLst/>
                <a:latin typeface="DejaVu Sans"/>
                <a:ea typeface="DejaVu Sans"/>
                <a:cs typeface="DejaVu Sans"/>
              </a:rPr>
              <a:t> (Oceania region): Katharine Losi Atafu-Mayo, Peter </a:t>
            </a:r>
            <a:r>
              <a:rPr lang="en-US" sz="1200" i="1" dirty="0" err="1">
                <a:effectLst/>
                <a:latin typeface="DejaVu Sans"/>
                <a:ea typeface="DejaVu Sans"/>
                <a:cs typeface="DejaVu Sans"/>
              </a:rPr>
              <a:t>Elavera</a:t>
            </a:r>
            <a:r>
              <a:rPr lang="en-US" sz="1200" i="1" dirty="0">
                <a:effectLst/>
                <a:latin typeface="DejaVu Sans"/>
                <a:ea typeface="DejaVu Sans"/>
                <a:cs typeface="DejaVu Sans"/>
              </a:rPr>
              <a:t>, </a:t>
            </a:r>
            <a:r>
              <a:rPr lang="en-US" sz="1200" i="1" dirty="0" err="1">
                <a:effectLst/>
                <a:latin typeface="DejaVu Sans"/>
                <a:ea typeface="DejaVu Sans"/>
                <a:cs typeface="DejaVu Sans"/>
              </a:rPr>
              <a:t>Te</a:t>
            </a:r>
            <a:r>
              <a:rPr lang="en-US" sz="1200" i="1" dirty="0">
                <a:effectLst/>
                <a:latin typeface="DejaVu Sans"/>
                <a:ea typeface="DejaVu Sans"/>
                <a:cs typeface="DejaVu Sans"/>
              </a:rPr>
              <a:t> Ara </a:t>
            </a:r>
            <a:r>
              <a:rPr lang="en-US" sz="1200" i="1" dirty="0" err="1">
                <a:effectLst/>
                <a:latin typeface="DejaVu Sans"/>
                <a:ea typeface="DejaVu Sans"/>
                <a:cs typeface="DejaVu Sans"/>
              </a:rPr>
              <a:t>Minhinnick</a:t>
            </a:r>
            <a:r>
              <a:rPr lang="en-US" sz="1200" i="1" dirty="0">
                <a:effectLst/>
                <a:latin typeface="DejaVu Sans"/>
                <a:ea typeface="DejaVu Sans"/>
                <a:cs typeface="DejaVu Sans"/>
              </a:rPr>
              <a:t>, Shawnee Tekki, Telly </a:t>
            </a:r>
            <a:r>
              <a:rPr lang="en-US" sz="1200" i="1" dirty="0" err="1">
                <a:effectLst/>
                <a:latin typeface="DejaVu Sans"/>
                <a:ea typeface="DejaVu Sans"/>
                <a:cs typeface="DejaVu Sans"/>
              </a:rPr>
              <a:t>Tuita</a:t>
            </a:r>
            <a:r>
              <a:rPr lang="en-US" sz="1200" i="1" dirty="0">
                <a:effectLst/>
                <a:latin typeface="DejaVu Sans"/>
                <a:ea typeface="DejaVu Sans"/>
                <a:cs typeface="DejaVu Sans"/>
              </a:rPr>
              <a:t>, and </a:t>
            </a:r>
            <a:r>
              <a:rPr lang="en-US" sz="1200" i="1" dirty="0" err="1">
                <a:effectLst/>
                <a:latin typeface="DejaVu Sans"/>
                <a:ea typeface="DejaVu Sans"/>
                <a:cs typeface="DejaVu Sans"/>
              </a:rPr>
              <a:t>Gutiŋjarra</a:t>
            </a:r>
            <a:r>
              <a:rPr lang="en-US" sz="1200" i="1" dirty="0">
                <a:effectLst/>
                <a:latin typeface="DejaVu Sans"/>
                <a:ea typeface="DejaVu Sans"/>
                <a:cs typeface="DejaVu Sans"/>
              </a:rPr>
              <a:t> </a:t>
            </a:r>
            <a:r>
              <a:rPr lang="en-US" sz="1200" i="1" dirty="0" err="1">
                <a:effectLst/>
                <a:latin typeface="DejaVu Sans"/>
                <a:ea typeface="DejaVu Sans"/>
                <a:cs typeface="DejaVu Sans"/>
              </a:rPr>
              <a:t>Yunipiŋju</a:t>
            </a:r>
            <a:r>
              <a:rPr lang="en-US" sz="1200" i="1" dirty="0">
                <a:effectLst/>
                <a:latin typeface="DejaVu Sans"/>
                <a:ea typeface="DejaVu Sans"/>
                <a:cs typeface="DejaVu Sans"/>
              </a:rPr>
              <a:t>.</a:t>
            </a:r>
          </a:p>
          <a:p>
            <a:pPr marL="285750" indent="-228600" defTabSz="914400">
              <a:lnSpc>
                <a:spcPct val="90000"/>
              </a:lnSpc>
              <a:spcAft>
                <a:spcPts val="600"/>
              </a:spcAft>
              <a:buFont typeface="Arial" panose="020B0604020202020204" pitchFamily="34" charset="0"/>
              <a:buChar char="•"/>
            </a:pPr>
            <a:r>
              <a:rPr lang="en-US" sz="1200" i="1" dirty="0">
                <a:effectLst/>
              </a:rPr>
              <a:t>The exhibition was intended to embody </a:t>
            </a:r>
            <a:r>
              <a:rPr lang="en-US" sz="1200" i="1" dirty="0">
                <a:solidFill>
                  <a:srgbClr val="00B0F0"/>
                </a:solidFill>
                <a:effectLst/>
              </a:rPr>
              <a:t>the Moana  </a:t>
            </a:r>
            <a:r>
              <a:rPr lang="en-US" sz="1200" i="1" dirty="0" err="1">
                <a:solidFill>
                  <a:srgbClr val="00B0F0"/>
                </a:solidFill>
                <a:effectLst/>
              </a:rPr>
              <a:t>Solwara</a:t>
            </a:r>
            <a:r>
              <a:rPr lang="en-US" sz="1200" i="1" dirty="0">
                <a:solidFill>
                  <a:srgbClr val="00B0F0"/>
                </a:solidFill>
                <a:effectLst/>
              </a:rPr>
              <a:t> worldview </a:t>
            </a:r>
            <a:r>
              <a:rPr lang="en-US" sz="1200" i="1" dirty="0">
                <a:effectLst/>
              </a:rPr>
              <a:t>and explore questions of </a:t>
            </a:r>
            <a:r>
              <a:rPr lang="en-US" sz="1200" i="1" dirty="0">
                <a:solidFill>
                  <a:srgbClr val="00B0F0"/>
                </a:solidFill>
                <a:effectLst/>
              </a:rPr>
              <a:t>justice, </a:t>
            </a:r>
            <a:r>
              <a:rPr lang="en-US" sz="1200" i="1" dirty="0">
                <a:effectLst/>
              </a:rPr>
              <a:t>equity</a:t>
            </a:r>
            <a:r>
              <a:rPr lang="en-US" sz="1200" i="1" dirty="0">
                <a:solidFill>
                  <a:srgbClr val="00B0F0"/>
                </a:solidFill>
                <a:effectLst/>
              </a:rPr>
              <a:t>, identity</a:t>
            </a:r>
            <a:r>
              <a:rPr lang="en-US" sz="1200" i="1" dirty="0">
                <a:effectLst/>
              </a:rPr>
              <a:t>, and </a:t>
            </a:r>
            <a:r>
              <a:rPr lang="en-US" sz="1200" i="1" dirty="0">
                <a:solidFill>
                  <a:srgbClr val="00B0F0"/>
                </a:solidFill>
                <a:effectLst/>
              </a:rPr>
              <a:t>ecology</a:t>
            </a:r>
            <a:r>
              <a:rPr lang="en-US" sz="1200" i="1" dirty="0">
                <a:effectLst/>
              </a:rPr>
              <a:t> through </a:t>
            </a:r>
            <a:r>
              <a:rPr lang="en-US" sz="1200" i="1" dirty="0">
                <a:solidFill>
                  <a:srgbClr val="00B0F0"/>
                </a:solidFill>
                <a:effectLst/>
              </a:rPr>
              <a:t>newly commissioned </a:t>
            </a:r>
            <a:r>
              <a:rPr lang="en-US" sz="1200" i="1" dirty="0">
                <a:effectLst/>
              </a:rPr>
              <a:t>work by six multimedia I</a:t>
            </a:r>
            <a:r>
              <a:rPr lang="en-US" sz="1200" i="1" dirty="0">
                <a:solidFill>
                  <a:srgbClr val="00B0F0"/>
                </a:solidFill>
                <a:effectLst/>
              </a:rPr>
              <a:t>ndigenous</a:t>
            </a:r>
            <a:r>
              <a:rPr lang="en-US" sz="1200" i="1" dirty="0">
                <a:effectLst/>
              </a:rPr>
              <a:t> artists and designers from </a:t>
            </a:r>
            <a:r>
              <a:rPr lang="en-US" sz="1200" i="1" dirty="0">
                <a:solidFill>
                  <a:srgbClr val="00B0F0"/>
                </a:solidFill>
                <a:effectLst/>
              </a:rPr>
              <a:t>the Moana-</a:t>
            </a:r>
            <a:r>
              <a:rPr lang="en-US" sz="1200" i="1" dirty="0" err="1">
                <a:solidFill>
                  <a:srgbClr val="00B0F0"/>
                </a:solidFill>
                <a:effectLst/>
              </a:rPr>
              <a:t>Solwara</a:t>
            </a:r>
            <a:r>
              <a:rPr lang="en-US" sz="1200" i="1" dirty="0">
                <a:solidFill>
                  <a:srgbClr val="00B0F0"/>
                </a:solidFill>
                <a:effectLst/>
              </a:rPr>
              <a:t>  - </a:t>
            </a:r>
            <a:r>
              <a:rPr lang="en-NZ" sz="1200" b="1" i="1" dirty="0" err="1">
                <a:solidFill>
                  <a:srgbClr val="0070C0"/>
                </a:solidFill>
              </a:rPr>
              <a:t>Moananuiākea</a:t>
            </a:r>
            <a:r>
              <a:rPr lang="en-NZ" sz="1200" b="1" i="1" dirty="0">
                <a:solidFill>
                  <a:srgbClr val="0070C0"/>
                </a:solidFill>
              </a:rPr>
              <a:t> </a:t>
            </a:r>
            <a:r>
              <a:rPr lang="en-US" sz="1200" i="1" dirty="0">
                <a:effectLst/>
              </a:rPr>
              <a:t>(Oceania region): </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Katharine Losi Atafu-Mayo:       &lt;Samoa &gt;</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Peter </a:t>
            </a:r>
            <a:r>
              <a:rPr lang="en-US" sz="1200" b="1" i="1" dirty="0" err="1">
                <a:solidFill>
                  <a:srgbClr val="00B0F0"/>
                </a:solidFill>
                <a:effectLst/>
              </a:rPr>
              <a:t>Elavera</a:t>
            </a:r>
            <a:r>
              <a:rPr lang="en-US" sz="1200" b="1" i="1" dirty="0">
                <a:solidFill>
                  <a:srgbClr val="00B0F0"/>
                </a:solidFill>
                <a:effectLst/>
              </a:rPr>
              <a:t>                                 &lt;Papua New Guinea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err="1">
                <a:solidFill>
                  <a:srgbClr val="00B0F0"/>
                </a:solidFill>
                <a:effectLst/>
              </a:rPr>
              <a:t>Te</a:t>
            </a:r>
            <a:r>
              <a:rPr lang="en-US" sz="1200" b="1" i="1" dirty="0">
                <a:solidFill>
                  <a:srgbClr val="00B0F0"/>
                </a:solidFill>
                <a:effectLst/>
              </a:rPr>
              <a:t> Ara </a:t>
            </a:r>
            <a:r>
              <a:rPr lang="en-US" sz="1200" b="1" i="1" dirty="0" err="1">
                <a:solidFill>
                  <a:srgbClr val="00B0F0"/>
                </a:solidFill>
                <a:effectLst/>
              </a:rPr>
              <a:t>Minhinnick</a:t>
            </a:r>
            <a:r>
              <a:rPr lang="en-US" sz="1200" b="1" i="1" dirty="0">
                <a:solidFill>
                  <a:srgbClr val="00B0F0"/>
                </a:solidFill>
                <a:effectLst/>
              </a:rPr>
              <a:t>.                        &lt; Aotearoa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Shawnee Tekki.                              &lt; Cook Islands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Telly </a:t>
            </a:r>
            <a:r>
              <a:rPr lang="en-US" sz="1200" b="1" i="1" dirty="0" err="1">
                <a:solidFill>
                  <a:srgbClr val="00B0F0"/>
                </a:solidFill>
                <a:effectLst/>
              </a:rPr>
              <a:t>Tuita</a:t>
            </a:r>
            <a:r>
              <a:rPr lang="en-US" sz="1200" b="1" i="1" dirty="0">
                <a:solidFill>
                  <a:srgbClr val="00B0F0"/>
                </a:solidFill>
                <a:effectLst/>
              </a:rPr>
              <a:t>.                                       &lt; Tonga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a:t>
            </a:r>
            <a:r>
              <a:rPr lang="en-US" sz="1200" b="1" i="1" dirty="0" err="1">
                <a:solidFill>
                  <a:srgbClr val="00B0F0"/>
                </a:solidFill>
                <a:effectLst/>
              </a:rPr>
              <a:t>Gutiŋjarra</a:t>
            </a:r>
            <a:r>
              <a:rPr lang="en-US" sz="1200" b="1" i="1" dirty="0">
                <a:solidFill>
                  <a:srgbClr val="00B0F0"/>
                </a:solidFill>
                <a:effectLst/>
              </a:rPr>
              <a:t> </a:t>
            </a:r>
            <a:r>
              <a:rPr lang="en-US" sz="1200" b="1" i="1" dirty="0" err="1">
                <a:solidFill>
                  <a:srgbClr val="00B0F0"/>
                </a:solidFill>
                <a:effectLst/>
              </a:rPr>
              <a:t>Yunipiŋju</a:t>
            </a:r>
            <a:r>
              <a:rPr lang="en-US" sz="1200" b="1" i="1" dirty="0">
                <a:solidFill>
                  <a:srgbClr val="00B0F0"/>
                </a:solidFill>
                <a:effectLst/>
              </a:rPr>
              <a:t>.                    &lt; Aboriginal Australia – Torres Strait Islands]</a:t>
            </a:r>
            <a:endParaRPr lang="en-US" sz="1200" b="1" dirty="0">
              <a:solidFill>
                <a:srgbClr val="00B0F0"/>
              </a:solidFill>
              <a:effectLst/>
            </a:endParaRP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 In the presentation I will discuss the exhibition and its Kaupapa - the public program - exhibition talks, forums, and performance activations which were part </a:t>
            </a:r>
            <a:r>
              <a:rPr lang="en-US" sz="1200" b="1" i="1" dirty="0">
                <a:solidFill>
                  <a:srgbClr val="00B0F0"/>
                </a:solidFill>
                <a:effectLst/>
              </a:rPr>
              <a:t>of Auckland Art Week</a:t>
            </a:r>
            <a:r>
              <a:rPr lang="en-US" sz="1200" dirty="0">
                <a:effectLst/>
              </a:rPr>
              <a:t>, and the interconnected community participation, impact and reach of the project which is still reverberating, meaningful and felt. Given that the project drew from the dazzling talent of </a:t>
            </a:r>
            <a:r>
              <a:rPr lang="en-US" sz="1200" dirty="0"/>
              <a:t> </a:t>
            </a:r>
            <a:r>
              <a:rPr lang="en-US" sz="1200" dirty="0" err="1"/>
              <a:t>rangatahi</a:t>
            </a:r>
            <a:r>
              <a:rPr lang="en-US" sz="1200" dirty="0"/>
              <a:t> artists, curator, activists and community leaders from across </a:t>
            </a:r>
            <a:r>
              <a:rPr lang="en-US" sz="1200" b="1" dirty="0" err="1">
                <a:solidFill>
                  <a:srgbClr val="00B0F0"/>
                </a:solidFill>
              </a:rPr>
              <a:t>Te</a:t>
            </a:r>
            <a:r>
              <a:rPr lang="en-US" sz="1200" b="1" dirty="0">
                <a:solidFill>
                  <a:srgbClr val="00B0F0"/>
                </a:solidFill>
              </a:rPr>
              <a:t> Moana –Nui – a –Kiwa - The Pacific rim.</a:t>
            </a:r>
            <a:endParaRPr lang="en-US" sz="12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endParaRPr lang="en-US" sz="1200" dirty="0">
              <a:effectLst/>
            </a:endParaRPr>
          </a:p>
          <a:p>
            <a:pPr marL="285750" indent="-228600" defTabSz="914400">
              <a:lnSpc>
                <a:spcPct val="90000"/>
              </a:lnSpc>
              <a:spcAft>
                <a:spcPts val="600"/>
              </a:spcAft>
              <a:buFont typeface="Arial" panose="020B0604020202020204" pitchFamily="34" charset="0"/>
              <a:buChar char="•"/>
            </a:pPr>
            <a:r>
              <a:rPr lang="en-US" sz="1200" dirty="0"/>
              <a:t>I will also briefly discuss the </a:t>
            </a:r>
            <a:r>
              <a:rPr lang="en-US" sz="1200" b="1" dirty="0">
                <a:solidFill>
                  <a:srgbClr val="00B0F0"/>
                </a:solidFill>
              </a:rPr>
              <a:t>SALTWATER PEOPLE’s </a:t>
            </a:r>
            <a:r>
              <a:rPr lang="en-US" sz="1200" dirty="0"/>
              <a:t>event which took place at the Auckland Writers Festival in May 2021 which featured  </a:t>
            </a:r>
            <a:r>
              <a:rPr lang="en-US" sz="1200" b="1" dirty="0" err="1">
                <a:solidFill>
                  <a:srgbClr val="00B0F0"/>
                </a:solidFill>
              </a:rPr>
              <a:t>Sistar</a:t>
            </a:r>
            <a:r>
              <a:rPr lang="en-US" sz="1200" b="1" dirty="0">
                <a:solidFill>
                  <a:srgbClr val="00B0F0"/>
                </a:solidFill>
              </a:rPr>
              <a:t> </a:t>
            </a:r>
            <a:r>
              <a:rPr lang="en-US" sz="1200" b="1" dirty="0" err="1">
                <a:solidFill>
                  <a:srgbClr val="00B0F0"/>
                </a:solidFill>
              </a:rPr>
              <a:t>Spakifik</a:t>
            </a:r>
            <a:r>
              <a:rPr lang="en-US" sz="1200" b="1" dirty="0">
                <a:solidFill>
                  <a:srgbClr val="00B0F0"/>
                </a:solidFill>
              </a:rPr>
              <a:t> </a:t>
            </a:r>
            <a:r>
              <a:rPr lang="en-US" sz="1200" dirty="0"/>
              <a:t>aka </a:t>
            </a:r>
            <a:r>
              <a:rPr lang="en-US" sz="1200" b="1" dirty="0">
                <a:solidFill>
                  <a:srgbClr val="00B0F0"/>
                </a:solidFill>
              </a:rPr>
              <a:t>Rosanna Raymond </a:t>
            </a:r>
            <a:r>
              <a:rPr lang="en-US" sz="1200" dirty="0"/>
              <a:t>(Pacific Sisters, </a:t>
            </a:r>
            <a:r>
              <a:rPr lang="en-US" sz="1200" dirty="0" err="1"/>
              <a:t>SaVAge</a:t>
            </a:r>
            <a:r>
              <a:rPr lang="en-US" sz="1200" dirty="0"/>
              <a:t> </a:t>
            </a:r>
            <a:r>
              <a:rPr lang="en-US" sz="1200" dirty="0" err="1"/>
              <a:t>K’lub</a:t>
            </a:r>
            <a:r>
              <a:rPr lang="en-US" sz="1200" dirty="0"/>
              <a:t>); </a:t>
            </a:r>
            <a:r>
              <a:rPr lang="en-US" sz="1200" dirty="0">
                <a:solidFill>
                  <a:srgbClr val="00B0F0"/>
                </a:solidFill>
              </a:rPr>
              <a:t>Katharine Losi Atafu – Mayo </a:t>
            </a:r>
            <a:r>
              <a:rPr lang="en-US" sz="1200" dirty="0"/>
              <a:t>( the newest and youngest member of Pacific Sisters);  </a:t>
            </a:r>
            <a:r>
              <a:rPr lang="en-US" sz="1200" dirty="0">
                <a:solidFill>
                  <a:srgbClr val="00B0F0"/>
                </a:solidFill>
              </a:rPr>
              <a:t>Amber Esau </a:t>
            </a:r>
            <a:r>
              <a:rPr lang="en-US" sz="1200" dirty="0"/>
              <a:t>(Writer and Poet); </a:t>
            </a:r>
            <a:r>
              <a:rPr lang="en-US" sz="1200" dirty="0">
                <a:solidFill>
                  <a:srgbClr val="00B0F0"/>
                </a:solidFill>
              </a:rPr>
              <a:t>James Waititi </a:t>
            </a:r>
            <a:r>
              <a:rPr lang="en-US" sz="1200" dirty="0"/>
              <a:t>(</a:t>
            </a:r>
            <a:r>
              <a:rPr lang="en-US" sz="1200" dirty="0" err="1"/>
              <a:t>Fafswag</a:t>
            </a:r>
            <a:r>
              <a:rPr lang="en-US" sz="1200" dirty="0"/>
              <a:t>, </a:t>
            </a:r>
            <a:r>
              <a:rPr lang="en-US" sz="1200" dirty="0" err="1"/>
              <a:t>SaVAge</a:t>
            </a:r>
            <a:r>
              <a:rPr lang="en-US" sz="1200" dirty="0"/>
              <a:t> </a:t>
            </a:r>
            <a:r>
              <a:rPr lang="en-US" sz="1200" dirty="0" err="1"/>
              <a:t>Klu’b</a:t>
            </a:r>
            <a:r>
              <a:rPr lang="en-US" sz="1200" dirty="0"/>
              <a:t>) in a collective </a:t>
            </a:r>
            <a:r>
              <a:rPr lang="en-US" sz="1200" dirty="0">
                <a:solidFill>
                  <a:srgbClr val="00B0F0"/>
                </a:solidFill>
              </a:rPr>
              <a:t>Mana Moana   </a:t>
            </a:r>
            <a:r>
              <a:rPr lang="en-US" sz="1200" dirty="0" err="1"/>
              <a:t>talanoa</a:t>
            </a:r>
            <a:r>
              <a:rPr lang="en-US" sz="1200" dirty="0"/>
              <a:t> response to the artwork of the SALTWATER /INTERCONNECTIVITY Exhibition at </a:t>
            </a:r>
            <a:r>
              <a:rPr lang="en-US" sz="1200" dirty="0" err="1"/>
              <a:t>Tautai</a:t>
            </a:r>
            <a:r>
              <a:rPr lang="en-US" sz="1200" dirty="0"/>
              <a:t> Gallery and its community engagements/events/projects..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DejaVu Sans"/>
                <a:ea typeface="DejaVu Sans"/>
                <a:cs typeface="DejaVu Sans"/>
              </a:rPr>
              <a:t>Keywords: </a:t>
            </a:r>
            <a:r>
              <a:rPr lang="en-US" sz="1200" i="1" dirty="0">
                <a:effectLst/>
                <a:latin typeface="DejaVu Sans"/>
                <a:ea typeface="DejaVu Sans"/>
                <a:cs typeface="DejaVu Sans"/>
              </a:rPr>
              <a:t>Moana, </a:t>
            </a:r>
            <a:r>
              <a:rPr lang="en-US" sz="1200" i="1" dirty="0" err="1">
                <a:effectLst/>
                <a:latin typeface="DejaVu Sans"/>
                <a:ea typeface="DejaVu Sans"/>
                <a:cs typeface="DejaVu Sans"/>
              </a:rPr>
              <a:t>Solwara</a:t>
            </a:r>
            <a:r>
              <a:rPr lang="en-US" sz="1200" i="1" dirty="0">
                <a:effectLst/>
                <a:latin typeface="DejaVu Sans"/>
                <a:ea typeface="DejaVu Sans"/>
                <a:cs typeface="DejaVu Sans"/>
              </a:rPr>
              <a:t>, Pasifika, contemporary art, Indigenous art, Oceania, saltwater, salt water, ecology. </a:t>
            </a:r>
            <a:endParaRPr lang="en-NZ" sz="1200"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5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4</a:t>
            </a:fld>
            <a:endParaRPr lang="en-US"/>
          </a:p>
        </p:txBody>
      </p:sp>
    </p:spTree>
    <p:extLst>
      <p:ext uri="{BB962C8B-B14F-4D97-AF65-F5344CB8AC3E}">
        <p14:creationId xmlns:p14="http://schemas.microsoft.com/office/powerpoint/2010/main" val="3316923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DejaVu Sans"/>
                <a:ea typeface="DejaVu Sans"/>
                <a:cs typeface="DejaVu Sans"/>
              </a:rPr>
              <a:t>Unity Wall</a:t>
            </a:r>
            <a:r>
              <a:rPr lang="en-US" sz="1200" dirty="0">
                <a:effectLst/>
                <a:latin typeface="DejaVu Sans"/>
                <a:ea typeface="DejaVu Sans"/>
                <a:cs typeface="DejaVu Sans"/>
              </a:rPr>
              <a:t> is a 769-metre-long mural that </a:t>
            </a:r>
            <a:r>
              <a:rPr lang="en-US" sz="1200" dirty="0" err="1">
                <a:effectLst/>
                <a:latin typeface="DejaVu Sans"/>
                <a:ea typeface="DejaVu Sans"/>
                <a:cs typeface="DejaVu Sans"/>
              </a:rPr>
              <a:t>Elavera</a:t>
            </a:r>
            <a:r>
              <a:rPr lang="en-US" sz="1200" dirty="0">
                <a:effectLst/>
                <a:latin typeface="DejaVu Sans"/>
                <a:ea typeface="DejaVu Sans"/>
                <a:cs typeface="DejaVu Sans"/>
              </a:rPr>
              <a:t> painted with KAKS. It surrounds the Sir Hubert Murray Stadium in Port Moresby, the capital of Papua New Guinea (PNG), where the country hoisted its flag of unity on September 16, 1975—the day of its independence from Australia. This was a </a:t>
            </a:r>
            <a:r>
              <a:rPr lang="en-US" sz="1200" dirty="0" err="1">
                <a:effectLst/>
                <a:latin typeface="DejaVu Sans"/>
                <a:ea typeface="DejaVu Sans"/>
                <a:cs typeface="DejaVu Sans"/>
              </a:rPr>
              <a:t>signficant</a:t>
            </a:r>
            <a:r>
              <a:rPr lang="en-US" sz="1200" dirty="0">
                <a:effectLst/>
                <a:latin typeface="DejaVu Sans"/>
                <a:ea typeface="DejaVu Sans"/>
                <a:cs typeface="DejaVu Sans"/>
              </a:rPr>
              <a:t> political event that united about a thousand different Indigenous tribes and cultures. The mural celebrates the diversity of PNG Indigenous cultures and their interconnections through traditional trade and cultural exchange routes, such as Kula in the east and Hiri in the west. For the exhibition, </a:t>
            </a:r>
            <a:r>
              <a:rPr lang="en-US" sz="1200" dirty="0" err="1">
                <a:effectLst/>
                <a:latin typeface="DejaVu Sans"/>
                <a:ea typeface="DejaVu Sans"/>
                <a:cs typeface="DejaVu Sans"/>
              </a:rPr>
              <a:t>Elavera</a:t>
            </a:r>
            <a:r>
              <a:rPr lang="en-US" sz="1200" dirty="0">
                <a:effectLst/>
                <a:latin typeface="DejaVu Sans"/>
                <a:ea typeface="DejaVu Sans"/>
                <a:cs typeface="DejaVu Sans"/>
              </a:rPr>
              <a:t> presented a a six- </a:t>
            </a:r>
            <a:r>
              <a:rPr lang="en-US" sz="1200" dirty="0" err="1">
                <a:effectLst/>
                <a:latin typeface="DejaVu Sans"/>
                <a:ea typeface="DejaVu Sans"/>
                <a:cs typeface="DejaVu Sans"/>
              </a:rPr>
              <a:t>metre</a:t>
            </a:r>
            <a:r>
              <a:rPr lang="en-US" sz="1200" dirty="0">
                <a:effectLst/>
                <a:latin typeface="DejaVu Sans"/>
                <a:ea typeface="DejaVu Sans"/>
                <a:cs typeface="DejaVu Sans"/>
              </a:rPr>
              <a:t>-long photograph of a section of the mural in situ that showed the stadium in the background (Fig. 14). The chosen section of the mural depicts four billboards that chart the colonial history, Indigenous bloodlines, customs, languages, and self-determination movements of PNG, especially those in the southern part of the nation.</a:t>
            </a:r>
            <a:r>
              <a:rPr lang="en-US" sz="1800" dirty="0">
                <a:effectLst/>
                <a:latin typeface="DejaVu Sans"/>
                <a:ea typeface="DejaVu Sans"/>
                <a:cs typeface="DejaVu Sans"/>
              </a:rPr>
              <a:t> A painting of the Union Jack, for instance, serves as the backdrop for an encounter between two figures painted in black and white: Commodore James Epstein, captain of the British Navy and Pacific Fleet, on the left, and a Papua treaty chief (most likely from Aroma Coast as indicated by his war shield), on the right. On one side of this encounter is the insignia for the Territory of Papua, annexed by Great Britain in 1883, and on the other side is a portrait of the reigning British monarch at the time, Queen Victoria. Reading left to right, the next segment of the mural depicts a circular portrait of Reverend James Chalmers of the London Missionary Society. Stretching out from either side of the portrait is a banner depicting body tattoo patterns of the Motu people, coastal trade voyagers who originally inhabited, and still inhabit, the PNG coast near Port Moresby. Other scenes in the mural that were not reproduced for the exhibition include historical figures such as Henry M. Chester, the First Magistrate of British Papua in 1883, and Sir Peter </a:t>
            </a:r>
            <a:r>
              <a:rPr lang="en-US" sz="1800" dirty="0" err="1">
                <a:effectLst/>
                <a:latin typeface="DejaVu Sans"/>
                <a:ea typeface="DejaVu Sans"/>
                <a:cs typeface="DejaVu Sans"/>
              </a:rPr>
              <a:t>Scratchley</a:t>
            </a:r>
            <a:r>
              <a:rPr lang="en-US" sz="1800" dirty="0">
                <a:effectLst/>
                <a:latin typeface="DejaVu Sans"/>
                <a:ea typeface="DejaVu Sans"/>
                <a:cs typeface="DejaVu Sans"/>
              </a:rPr>
              <a:t>, the First Administrator of British Papua from 1884 to 1885. Altogether, the mural provides a history of the travels and encounters that continue to shape PNG.</a:t>
            </a:r>
            <a:endParaRPr lang="en-NZ" sz="1800" dirty="0">
              <a:effectLst/>
              <a:latin typeface="DejaVu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50</a:t>
            </a:fld>
            <a:endParaRPr lang="en-US"/>
          </a:p>
        </p:txBody>
      </p:sp>
    </p:spTree>
    <p:extLst>
      <p:ext uri="{BB962C8B-B14F-4D97-AF65-F5344CB8AC3E}">
        <p14:creationId xmlns:p14="http://schemas.microsoft.com/office/powerpoint/2010/main" val="1933622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spc="0" baseline="30000" dirty="0" err="1">
                <a:effectLst/>
                <a:latin typeface="DejaVu Sans"/>
                <a:ea typeface="DejaVu Sans"/>
                <a:cs typeface="DejaVu Sans"/>
              </a:rPr>
              <a:t>Tautai</a:t>
            </a:r>
            <a:r>
              <a:rPr lang="en-US" sz="1200" u="none" strike="noStrike" spc="0" baseline="30000" dirty="0">
                <a:effectLst/>
                <a:latin typeface="DejaVu Sans"/>
                <a:ea typeface="DejaVu Sans"/>
                <a:cs typeface="DejaVu Sans"/>
              </a:rPr>
              <a:t> Arts, “Artist Spotlight:</a:t>
            </a:r>
            <a:r>
              <a:rPr lang="en-US" sz="1200" u="none" strike="noStrike" spc="0" baseline="30000" dirty="0">
                <a:effectLst/>
                <a:highlight>
                  <a:srgbClr val="00FFFF"/>
                </a:highlight>
                <a:latin typeface="DejaVu Sans"/>
                <a:ea typeface="DejaVu Sans"/>
                <a:cs typeface="DejaVu Sans"/>
              </a:rPr>
              <a:t> Peter </a:t>
            </a:r>
            <a:r>
              <a:rPr lang="en-US" sz="1200" u="none" strike="noStrike" spc="0" baseline="30000" dirty="0" err="1">
                <a:effectLst/>
                <a:highlight>
                  <a:srgbClr val="00FFFF"/>
                </a:highlight>
                <a:latin typeface="DejaVu Sans"/>
                <a:ea typeface="DejaVu Sans"/>
                <a:cs typeface="DejaVu Sans"/>
              </a:rPr>
              <a:t>Elavera</a:t>
            </a:r>
            <a:r>
              <a:rPr lang="en-US" sz="1200" u="none" strike="noStrike" spc="0" baseline="30000" dirty="0">
                <a:effectLst/>
                <a:highlight>
                  <a:srgbClr val="00FFFF"/>
                </a:highlight>
                <a:latin typeface="DejaVu Sans"/>
                <a:ea typeface="DejaVu Sans"/>
                <a:cs typeface="DejaVu Sans"/>
              </a:rPr>
              <a:t>,” </a:t>
            </a:r>
            <a:r>
              <a:rPr lang="en-US" sz="1200" u="none" strike="noStrike" spc="0" baseline="30000" dirty="0">
                <a:effectLst/>
                <a:latin typeface="DejaVu Sans"/>
                <a:ea typeface="DejaVu Sans"/>
                <a:cs typeface="DejaVu Sans"/>
              </a:rPr>
              <a:t>video by No Six for </a:t>
            </a:r>
            <a:r>
              <a:rPr lang="en-US" sz="1200" i="1" u="none" strike="noStrike" spc="0" baseline="30000" dirty="0">
                <a:effectLst/>
                <a:latin typeface="DejaVu Sans"/>
                <a:ea typeface="DejaVu Sans"/>
                <a:cs typeface="DejaVu Sans"/>
              </a:rPr>
              <a:t>SALTWATER / Interconnectivity</a:t>
            </a:r>
            <a:r>
              <a:rPr lang="en-US" sz="1200" u="none" strike="noStrike" spc="0" baseline="30000" dirty="0">
                <a:effectLst/>
                <a:latin typeface="DejaVu Sans"/>
                <a:ea typeface="DejaVu Sans"/>
                <a:cs typeface="DejaVu Sans"/>
              </a:rPr>
              <a:t>, 2020, accessed</a:t>
            </a:r>
            <a:r>
              <a:rPr lang="en-US" sz="1200" baseline="30000" dirty="0">
                <a:latin typeface="DejaVu Sans"/>
                <a:ea typeface="DejaVu Sans"/>
                <a:cs typeface="DejaVu Sans"/>
              </a:rPr>
              <a:t>.</a:t>
            </a:r>
            <a:r>
              <a:rPr lang="en-US" sz="1200" u="none" strike="noStrike" spc="0" baseline="30000" dirty="0">
                <a:effectLst/>
                <a:latin typeface="DejaVu Sans"/>
                <a:ea typeface="DejaVu Sans"/>
                <a:cs typeface="DejaVu Sans"/>
              </a:rPr>
              <a:t> </a:t>
            </a:r>
            <a:r>
              <a:rPr lang="en-US" sz="1200" baseline="30000" dirty="0">
                <a:latin typeface="DejaVu Sans"/>
                <a:ea typeface="DejaVu Sans"/>
                <a:cs typeface="DejaVu Sans"/>
              </a:rPr>
              <a:t>Filmed in Port Moresby Papua New Guinea by Peter </a:t>
            </a:r>
            <a:r>
              <a:rPr lang="en-US" sz="1200" baseline="30000" dirty="0" err="1">
                <a:latin typeface="DejaVu Sans"/>
                <a:ea typeface="DejaVu Sans"/>
                <a:cs typeface="DejaVu Sans"/>
              </a:rPr>
              <a:t>Elavera</a:t>
            </a:r>
            <a:r>
              <a:rPr lang="en-US" sz="1200" baseline="30000" dirty="0">
                <a:latin typeface="DejaVu Sans"/>
                <a:ea typeface="DejaVu Sans"/>
                <a:cs typeface="DejaVu Sans"/>
              </a:rPr>
              <a:t> and Edited by Niko Meredith – No Six, Auckland, </a:t>
            </a:r>
            <a:r>
              <a:rPr lang="en-US" sz="1200" baseline="30000" dirty="0" err="1">
                <a:latin typeface="DejaVu Sans"/>
                <a:ea typeface="DejaVu Sans"/>
                <a:cs typeface="DejaVu Sans"/>
              </a:rPr>
              <a:t>Tautai</a:t>
            </a:r>
            <a:r>
              <a:rPr lang="en-US" sz="1200" baseline="30000" dirty="0">
                <a:latin typeface="DejaVu Sans"/>
                <a:ea typeface="DejaVu Sans"/>
                <a:cs typeface="DejaVu Sans"/>
              </a:rPr>
              <a:t> Gallery  </a:t>
            </a:r>
            <a:r>
              <a:rPr lang="en-US" sz="1200" u="none" strike="noStrike" spc="0" baseline="30000" dirty="0">
                <a:effectLst/>
                <a:latin typeface="DejaVu Sans"/>
                <a:ea typeface="DejaVu Sans"/>
                <a:cs typeface="DejaVu Sans"/>
              </a:rPr>
              <a:t>August 26, 2021,</a:t>
            </a:r>
            <a:r>
              <a:rPr lang="en-US" sz="1050" u="none" strike="noStrike" spc="0" baseline="30000" dirty="0">
                <a:effectLst/>
                <a:latin typeface="DejaVu Sans"/>
                <a:ea typeface="DejaVu Sans"/>
                <a:cs typeface="DejaVu Sans"/>
              </a:rPr>
              <a:t> </a:t>
            </a:r>
            <a:r>
              <a:rPr lang="en-US" sz="1050" u="none" strike="noStrike" spc="0" baseline="30000" dirty="0">
                <a:effectLst/>
                <a:latin typeface="DejaVu Sans"/>
                <a:ea typeface="DejaVu Sans"/>
                <a:cs typeface="DejaVu Sans"/>
                <a:hlinkClick r:id="rId3">
                  <a:extLst>
                    <a:ext uri="{A12FA001-AC4F-418D-AE19-62706E023703}">
                      <ahyp:hlinkClr xmlns:ahyp="http://schemas.microsoft.com/office/drawing/2018/hyperlinkcolor" val="tx"/>
                    </a:ext>
                  </a:extLst>
                </a:hlinkClick>
              </a:rPr>
              <a:t>https://www.youtube.com/watch?v=nY6cB9QFLXA</a:t>
            </a:r>
            <a:r>
              <a:rPr lang="en-US" sz="1050" u="none" strike="noStrike" spc="0" baseline="30000" dirty="0">
                <a:effectLst/>
                <a:latin typeface="DejaVu Sans"/>
                <a:ea typeface="DejaVu Sans"/>
                <a:cs typeface="DejaVu Sans"/>
              </a:rPr>
              <a:t>.</a:t>
            </a:r>
            <a:endParaRPr lang="en-NZ" sz="1050" u="none" strike="noStrike" spc="0" baseline="300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51</a:t>
            </a:fld>
            <a:endParaRPr lang="en-US"/>
          </a:p>
        </p:txBody>
      </p:sp>
    </p:spTree>
    <p:extLst>
      <p:ext uri="{BB962C8B-B14F-4D97-AF65-F5344CB8AC3E}">
        <p14:creationId xmlns:p14="http://schemas.microsoft.com/office/powerpoint/2010/main" val="3493906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a:lnSpc>
                <a:spcPct val="150000"/>
              </a:lnSpc>
              <a:spcAft>
                <a:spcPts val="1600"/>
              </a:spcAft>
            </a:pPr>
            <a:r>
              <a:rPr lang="en-US" sz="1800">
                <a:effectLst/>
                <a:latin typeface="DejaVu Sans"/>
                <a:ea typeface="DejaVu Sans"/>
                <a:cs typeface="DejaVu Sans"/>
              </a:rPr>
              <a:t>In the photograph of the mural displayed in the gallery, </a:t>
            </a:r>
            <a:r>
              <a:rPr lang="en-US" sz="1800" err="1">
                <a:effectLst/>
                <a:latin typeface="DejaVu Sans"/>
                <a:ea typeface="DejaVu Sans"/>
                <a:cs typeface="DejaVu Sans"/>
              </a:rPr>
              <a:t>Elevara</a:t>
            </a:r>
            <a:r>
              <a:rPr lang="en-US" sz="1800">
                <a:effectLst/>
                <a:latin typeface="DejaVu Sans"/>
                <a:ea typeface="DejaVu Sans"/>
                <a:cs typeface="DejaVu Sans"/>
              </a:rPr>
              <a:t> also included more recent images of colonial occupation and the enduring Indigenous cultures of PNG. The third billboard (from the left in Fig. 14) depicts the Morning Star Flag of the Free West Papua movement. </a:t>
            </a:r>
            <a:r>
              <a:rPr lang="en-US" sz="1800" err="1">
                <a:effectLst/>
                <a:latin typeface="DejaVu Sans"/>
                <a:ea typeface="DejaVu Sans"/>
                <a:cs typeface="DejaVu Sans"/>
              </a:rPr>
              <a:t>Elavera</a:t>
            </a:r>
            <a:r>
              <a:rPr lang="en-US" sz="1800">
                <a:effectLst/>
                <a:latin typeface="DejaVu Sans"/>
                <a:ea typeface="DejaVu Sans"/>
                <a:cs typeface="DejaVu Sans"/>
              </a:rPr>
              <a:t> superimposed a raised fist, evoking the Polynesian Panthers and the legacy of the Pasifika freedom fighters, over the flag. He asserts that </a:t>
            </a:r>
            <a:r>
              <a:rPr lang="en-US" sz="1800" i="1">
                <a:effectLst/>
                <a:latin typeface="DejaVu Sans"/>
                <a:ea typeface="DejaVu Sans"/>
                <a:cs typeface="DejaVu Sans"/>
              </a:rPr>
              <a:t>Unity Wall</a:t>
            </a:r>
            <a:r>
              <a:rPr lang="en-US" sz="1800">
                <a:effectLst/>
                <a:latin typeface="DejaVu Sans"/>
                <a:ea typeface="DejaVu Sans"/>
                <a:cs typeface="DejaVu Sans"/>
              </a:rPr>
              <a:t> “calls for a united voice against tyranny and for political independence to the West Papuan determination for freedom. Free West Papua.”</a:t>
            </a:r>
            <a:r>
              <a:rPr lang="en-US" sz="1800" baseline="30000">
                <a:effectLst/>
                <a:latin typeface="DejaVu Sans"/>
                <a:ea typeface="DejaVu Sans"/>
                <a:cs typeface="DejaVu Sans"/>
              </a:rPr>
              <a:t>18</a:t>
            </a:r>
            <a:r>
              <a:rPr lang="en-US" sz="1800">
                <a:effectLst/>
                <a:latin typeface="DejaVu Sans"/>
                <a:ea typeface="DejaVu Sans"/>
                <a:cs typeface="DejaVu Sans"/>
              </a:rPr>
              <a:t> In an interview, </a:t>
            </a:r>
            <a:r>
              <a:rPr lang="en-US" sz="1800" err="1">
                <a:effectLst/>
                <a:latin typeface="DejaVu Sans"/>
                <a:ea typeface="DejaVu Sans"/>
                <a:cs typeface="DejaVu Sans"/>
              </a:rPr>
              <a:t>Elavera</a:t>
            </a:r>
            <a:r>
              <a:rPr lang="en-US" sz="1800">
                <a:effectLst/>
                <a:latin typeface="DejaVu Sans"/>
                <a:ea typeface="DejaVu Sans"/>
                <a:cs typeface="DejaVu Sans"/>
              </a:rPr>
              <a:t> connects anticolonial and </a:t>
            </a:r>
            <a:r>
              <a:rPr lang="en-US" sz="1800" err="1">
                <a:effectLst/>
                <a:latin typeface="DejaVu Sans"/>
                <a:ea typeface="DejaVu Sans"/>
                <a:cs typeface="DejaVu Sans"/>
              </a:rPr>
              <a:t>decolonising</a:t>
            </a:r>
            <a:r>
              <a:rPr lang="en-US" sz="1800">
                <a:effectLst/>
                <a:latin typeface="DejaVu Sans"/>
                <a:ea typeface="DejaVu Sans"/>
                <a:cs typeface="DejaVu Sans"/>
              </a:rPr>
              <a:t> movements with Moana-</a:t>
            </a:r>
            <a:r>
              <a:rPr lang="en-US" sz="1800" err="1">
                <a:effectLst/>
                <a:latin typeface="DejaVu Sans"/>
                <a:ea typeface="DejaVu Sans"/>
                <a:cs typeface="DejaVu Sans"/>
              </a:rPr>
              <a:t>Solwara</a:t>
            </a:r>
            <a:r>
              <a:rPr lang="en-US" sz="1800">
                <a:effectLst/>
                <a:latin typeface="DejaVu Sans"/>
                <a:ea typeface="DejaVu Sans"/>
                <a:cs typeface="DejaVu Sans"/>
              </a:rPr>
              <a:t> art and unity:</a:t>
            </a:r>
            <a:endParaRPr lang="en-NZ" sz="1800">
              <a:effectLst/>
              <a:latin typeface="DejaVu Sans"/>
              <a:ea typeface="DejaVu Sans"/>
              <a:cs typeface="DejaVu Sans"/>
            </a:endParaRPr>
          </a:p>
          <a:p>
            <a:r>
              <a:rPr lang="en-US" sz="1800">
                <a:solidFill>
                  <a:srgbClr val="000000"/>
                </a:solidFill>
                <a:effectLst/>
                <a:latin typeface="DejaVu Sans"/>
                <a:ea typeface="DejaVu Sans"/>
                <a:cs typeface="DejaVu Sans"/>
              </a:rPr>
              <a:t>For me, personally, as an East Papuan, I see the West Papuan struggle for self-determination and human dignity as enshrined under the UN Convention on Human Rights Declaration [and] as the struggle against the old colonial regime under the new “political reform policy” propaganda. The struggle of our brothers and sisters, mothers and fathers, in West Papua is [the] Pacific’s fight against political oppressors and capitalism. The global rhetorical perception of the Pacific as a peaceful, friendly, and timid region has drawn wolves in sheep’s clothing. Government-controlled, mega-conglomerate enterprises [use] the age-old tactic of “divide and control” [to sustain] the pyramid of slavery, world dominance, and economic manipulation</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52</a:t>
            </a:fld>
            <a:endParaRPr lang="en-US"/>
          </a:p>
        </p:txBody>
      </p:sp>
    </p:spTree>
    <p:extLst>
      <p:ext uri="{BB962C8B-B14F-4D97-AF65-F5344CB8AC3E}">
        <p14:creationId xmlns:p14="http://schemas.microsoft.com/office/powerpoint/2010/main" val="1333373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32000"/>
              </a:lnSpc>
              <a:spcAft>
                <a:spcPts val="2400"/>
              </a:spcAft>
            </a:pPr>
            <a:r>
              <a:rPr lang="en-US" sz="1800">
                <a:effectLst/>
                <a:latin typeface="DejaVu Sans"/>
                <a:ea typeface="DejaVu Sans"/>
                <a:cs typeface="DejaVu Sans"/>
              </a:rPr>
              <a:t>Genealogically, we—One </a:t>
            </a:r>
            <a:r>
              <a:rPr lang="en-US" sz="1800" err="1">
                <a:effectLst/>
                <a:latin typeface="DejaVu Sans"/>
                <a:ea typeface="DejaVu Sans"/>
                <a:cs typeface="DejaVu Sans"/>
              </a:rPr>
              <a:t>Solwara</a:t>
            </a:r>
            <a:r>
              <a:rPr lang="en-US" sz="1800">
                <a:effectLst/>
                <a:latin typeface="DejaVu Sans"/>
                <a:ea typeface="DejaVu Sans"/>
                <a:cs typeface="DejaVu Sans"/>
              </a:rPr>
              <a:t> Pacific Family—are all related and connected through our cultural heritage, languages, Indigenous arts, and values. In a nutshell, the Pacific region is one big family. We will not refrain, nor will we cease, from activism for</a:t>
            </a:r>
            <a:endParaRPr lang="en-NZ" sz="1800">
              <a:effectLst/>
              <a:latin typeface="DejaVu Sans"/>
              <a:ea typeface="DejaVu Sans"/>
              <a:cs typeface="DejaVu Sans"/>
            </a:endParaRPr>
          </a:p>
          <a:p>
            <a:pPr marL="469900" marR="444500" indent="25400" algn="just">
              <a:lnSpc>
                <a:spcPct val="132000"/>
              </a:lnSpc>
              <a:spcAft>
                <a:spcPts val="3300"/>
              </a:spcAft>
            </a:pPr>
            <a:r>
              <a:rPr lang="en-US" sz="1800">
                <a:effectLst/>
                <a:latin typeface="DejaVu Sans"/>
                <a:ea typeface="DejaVu Sans"/>
                <a:cs typeface="DejaVu Sans"/>
              </a:rPr>
              <a:t>the freedom of our brothers and sisters, mothers and fathers in West Papua. We the Pacific must stand together in solidarity, undivided nor intimidated. As Pacific Islanders, whether we are Micronesian, Polynesian, or Melanesian, we must sustain unity in social, political, cultural, and economic consciousness and awareness of neocolonialism through global capitalism and global consumerism. Finally, </a:t>
            </a:r>
            <a:r>
              <a:rPr lang="en-US" sz="1800" err="1">
                <a:effectLst/>
                <a:latin typeface="DejaVu Sans"/>
                <a:ea typeface="DejaVu Sans"/>
                <a:cs typeface="DejaVu Sans"/>
              </a:rPr>
              <a:t>Olgeta</a:t>
            </a:r>
            <a:r>
              <a:rPr lang="en-US" sz="1800">
                <a:effectLst/>
                <a:latin typeface="DejaVu Sans"/>
                <a:ea typeface="DejaVu Sans"/>
                <a:cs typeface="DejaVu Sans"/>
              </a:rPr>
              <a:t> Wan </a:t>
            </a:r>
            <a:r>
              <a:rPr lang="en-US" sz="1800" err="1">
                <a:effectLst/>
                <a:latin typeface="DejaVu Sans"/>
                <a:ea typeface="DejaVu Sans"/>
                <a:cs typeface="DejaVu Sans"/>
              </a:rPr>
              <a:t>Solwara</a:t>
            </a:r>
            <a:r>
              <a:rPr lang="en-US" sz="1800">
                <a:effectLst/>
                <a:latin typeface="DejaVu Sans"/>
                <a:ea typeface="DejaVu Sans"/>
                <a:cs typeface="DejaVu Sans"/>
              </a:rPr>
              <a:t> [altogether one Pacific] family, please bear in mind that in the wake of neocolonialism under the pretext of political and economic reforms, the Pacific family now stands on the verge of being pushed over and being pushed under. The West Papuan struggle </a:t>
            </a:r>
            <a:r>
              <a:rPr lang="en-US" sz="1800" err="1">
                <a:effectLst/>
                <a:latin typeface="DejaVu Sans"/>
                <a:ea typeface="DejaVu Sans"/>
                <a:cs typeface="DejaVu Sans"/>
              </a:rPr>
              <a:t>epitomises</a:t>
            </a:r>
            <a:r>
              <a:rPr lang="en-US" sz="1800">
                <a:effectLst/>
                <a:latin typeface="DejaVu Sans"/>
                <a:ea typeface="DejaVu Sans"/>
                <a:cs typeface="DejaVu Sans"/>
              </a:rPr>
              <a:t> Pacific vulnerability. In light of all this, ultimately, West Papua’s freedom will be the Pacific’s freedom.</a:t>
            </a:r>
            <a:r>
              <a:rPr lang="en-US" sz="1800" baseline="30000">
                <a:effectLst/>
                <a:latin typeface="DejaVu Sans"/>
                <a:ea typeface="DejaVu Sans"/>
                <a:cs typeface="DejaVu Sans"/>
              </a:rPr>
              <a:t>19</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53</a:t>
            </a:fld>
            <a:endParaRPr lang="en-US"/>
          </a:p>
        </p:txBody>
      </p:sp>
    </p:spTree>
    <p:extLst>
      <p:ext uri="{BB962C8B-B14F-4D97-AF65-F5344CB8AC3E}">
        <p14:creationId xmlns:p14="http://schemas.microsoft.com/office/powerpoint/2010/main" val="555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dirty="0">
                <a:effectLst/>
                <a:latin typeface="DejaVu Sans"/>
                <a:ea typeface="DejaVu Sans"/>
                <a:cs typeface="DejaVu Sans"/>
              </a:rPr>
              <a:t>Fake News, </a:t>
            </a:r>
            <a:r>
              <a:rPr lang="en-US" sz="1800" i="1" dirty="0">
                <a:effectLst/>
                <a:latin typeface="DejaVu Sans"/>
                <a:ea typeface="DejaVu Sans"/>
                <a:cs typeface="DejaVu Sans"/>
              </a:rPr>
              <a:t>Shawnee </a:t>
            </a:r>
            <a:r>
              <a:rPr lang="en-US" sz="1800" i="1" dirty="0" err="1">
                <a:effectLst/>
                <a:latin typeface="DejaVu Sans"/>
                <a:ea typeface="DejaVu Sans"/>
                <a:cs typeface="DejaVu Sans"/>
              </a:rPr>
              <a:t>Tekii</a:t>
            </a:r>
            <a:endParaRPr lang="en-NZ" sz="1800" dirty="0">
              <a:effectLst/>
              <a:latin typeface="DejaVu Sans"/>
              <a:ea typeface="DejaVu Sans"/>
              <a:cs typeface="DejaVu Sans"/>
            </a:endParaRPr>
          </a:p>
          <a:p>
            <a:pPr indent="25400" algn="just">
              <a:lnSpc>
                <a:spcPct val="150000"/>
              </a:lnSpc>
              <a:spcAft>
                <a:spcPts val="800"/>
              </a:spcAft>
            </a:pPr>
            <a:r>
              <a:rPr lang="en-US" sz="1800" dirty="0">
                <a:effectLst/>
                <a:latin typeface="DejaVu Sans"/>
                <a:ea typeface="DejaVu Sans"/>
                <a:cs typeface="DejaVu Sans"/>
              </a:rPr>
              <a:t>Cook Islands artist Shawnee </a:t>
            </a:r>
            <a:r>
              <a:rPr lang="en-US" sz="1800" dirty="0" err="1">
                <a:effectLst/>
                <a:latin typeface="DejaVu Sans"/>
                <a:ea typeface="DejaVu Sans"/>
                <a:cs typeface="DejaVu Sans"/>
              </a:rPr>
              <a:t>Tekii</a:t>
            </a:r>
            <a:r>
              <a:rPr lang="en-US" sz="1800" dirty="0">
                <a:effectLst/>
                <a:latin typeface="DejaVu Sans"/>
                <a:ea typeface="DejaVu Sans"/>
                <a:cs typeface="DejaVu Sans"/>
              </a:rPr>
              <a:t> uses art as a tool for social engagement and connecting communities. The digital age plays a large role in underpinning her practice, which is often influenced by mainstream media, digital apps, and interactive art. Her awareness of the ways social media and data configuration have influenced how we react, think, move, and perceive the world is keenly present in her art projects. Through the use of bold graphics that are often focused on urban Pacific imagery, she aims to communicate her political views on local and global issues directly to audiences of her generation. Her work encourages the use of mobile phones to either document or activate deeper conceptual content. She often draws inspiration from graphic design in advertising and branding, resulting in attention-grabbing works. Shawnee like Katharine and </a:t>
            </a:r>
            <a:r>
              <a:rPr lang="en-US" sz="1800" dirty="0" err="1">
                <a:effectLst/>
                <a:latin typeface="DejaVu Sans"/>
                <a:ea typeface="DejaVu Sans"/>
                <a:cs typeface="DejaVu Sans"/>
              </a:rPr>
              <a:t>Te</a:t>
            </a:r>
            <a:r>
              <a:rPr lang="en-US" sz="1800" dirty="0">
                <a:effectLst/>
                <a:latin typeface="DejaVu Sans"/>
                <a:ea typeface="DejaVu Sans"/>
                <a:cs typeface="DejaVu Sans"/>
              </a:rPr>
              <a:t> Ara were former students of mine at </a:t>
            </a:r>
            <a:r>
              <a:rPr lang="en-US" sz="1800" dirty="0" err="1">
                <a:effectLst/>
                <a:latin typeface="DejaVu Sans"/>
                <a:ea typeface="DejaVu Sans"/>
                <a:cs typeface="DejaVu Sans"/>
              </a:rPr>
              <a:t>Whitecliffe</a:t>
            </a:r>
            <a:r>
              <a:rPr lang="en-US" sz="1800" dirty="0">
                <a:effectLst/>
                <a:latin typeface="DejaVu Sans"/>
                <a:ea typeface="DejaVu Sans"/>
                <a:cs typeface="DejaVu Sans"/>
              </a:rPr>
              <a:t> in Fine Arts and Digital media and communication. I was there art and design history teacher . I  have been blessed with amazing students, over the 30 years I have taught at </a:t>
            </a:r>
            <a:r>
              <a:rPr lang="en-US" sz="1800" dirty="0" err="1">
                <a:effectLst/>
                <a:latin typeface="DejaVu Sans"/>
                <a:ea typeface="DejaVu Sans"/>
                <a:cs typeface="DejaVu Sans"/>
              </a:rPr>
              <a:t>Whitecliffe</a:t>
            </a:r>
            <a:r>
              <a:rPr lang="en-US" sz="1800" dirty="0">
                <a:effectLst/>
                <a:latin typeface="DejaVu Sans"/>
                <a:ea typeface="DejaVu Sans"/>
                <a:cs typeface="DejaVu Sans"/>
              </a:rPr>
              <a:t> and been curating with young </a:t>
            </a:r>
            <a:r>
              <a:rPr lang="en-US" sz="1800" dirty="0" err="1">
                <a:effectLst/>
                <a:latin typeface="DejaVu Sans"/>
                <a:ea typeface="DejaVu Sans"/>
                <a:cs typeface="DejaVu Sans"/>
              </a:rPr>
              <a:t>Maori</a:t>
            </a:r>
            <a:r>
              <a:rPr lang="en-US" sz="1800" dirty="0">
                <a:effectLst/>
                <a:latin typeface="DejaVu Sans"/>
                <a:ea typeface="DejaVu Sans"/>
                <a:cs typeface="DejaVu Sans"/>
              </a:rPr>
              <a:t> and Pacific islander artists, designers and their families and communities.  </a:t>
            </a:r>
            <a:endParaRPr lang="en-NZ" sz="1800" dirty="0">
              <a:effectLst/>
              <a:latin typeface="DejaVu Sans"/>
              <a:ea typeface="DejaVu Sans"/>
              <a:cs typeface="DejaVu Sans"/>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55</a:t>
            </a:fld>
            <a:endParaRPr lang="en-US"/>
          </a:p>
        </p:txBody>
      </p:sp>
    </p:spTree>
    <p:extLst>
      <p:ext uri="{BB962C8B-B14F-4D97-AF65-F5344CB8AC3E}">
        <p14:creationId xmlns:p14="http://schemas.microsoft.com/office/powerpoint/2010/main" val="3337227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DejaVu Sans"/>
                <a:ea typeface="DejaVu Sans"/>
                <a:cs typeface="DejaVu Sans"/>
              </a:rPr>
              <a:t>Fake News</a:t>
            </a:r>
            <a:r>
              <a:rPr lang="en-US" sz="1800">
                <a:effectLst/>
                <a:latin typeface="DejaVu Sans"/>
                <a:ea typeface="DejaVu Sans"/>
                <a:cs typeface="DejaVu Sans"/>
              </a:rPr>
              <a:t> is a series of urban Pacific paintings that </a:t>
            </a:r>
            <a:r>
              <a:rPr lang="en-US" sz="1800" err="1">
                <a:effectLst/>
                <a:latin typeface="DejaVu Sans"/>
                <a:ea typeface="DejaVu Sans"/>
                <a:cs typeface="DejaVu Sans"/>
              </a:rPr>
              <a:t>Tekii</a:t>
            </a:r>
            <a:r>
              <a:rPr lang="en-US" sz="1800">
                <a:effectLst/>
                <a:latin typeface="DejaVu Sans"/>
                <a:ea typeface="DejaVu Sans"/>
                <a:cs typeface="DejaVu Sans"/>
              </a:rPr>
              <a:t> produced in response to news reports in mainstream media and social media that largely omitted Moana-</a:t>
            </a:r>
            <a:r>
              <a:rPr lang="en-US" sz="1800" err="1">
                <a:effectLst/>
                <a:latin typeface="DejaVu Sans"/>
                <a:ea typeface="DejaVu Sans"/>
                <a:cs typeface="DejaVu Sans"/>
              </a:rPr>
              <a:t>Solwara</a:t>
            </a:r>
            <a:r>
              <a:rPr lang="en-US" sz="1800">
                <a:effectLst/>
                <a:latin typeface="DejaVu Sans"/>
                <a:ea typeface="DejaVu Sans"/>
                <a:cs typeface="DejaVu Sans"/>
              </a:rPr>
              <a:t> peoples (Fig. 15). One painting featured a disembodied hand holding a smartphone horizontally, the way people often do when they are watching a video. On the screen, a hypnotic series of orange and yellow concentric circles appeared to recede into the background. The other painting depicted a bright pink television against an electric-green background with alternating pink and blue squares on the screen evoking televisual static. The bright </a:t>
            </a:r>
            <a:r>
              <a:rPr lang="en-US" sz="1800" err="1">
                <a:effectLst/>
                <a:latin typeface="DejaVu Sans"/>
                <a:ea typeface="DejaVu Sans"/>
                <a:cs typeface="DejaVu Sans"/>
              </a:rPr>
              <a:t>colours</a:t>
            </a:r>
            <a:r>
              <a:rPr lang="en-US" sz="1800">
                <a:effectLst/>
                <a:latin typeface="DejaVu Sans"/>
                <a:ea typeface="DejaVu Sans"/>
                <a:cs typeface="DejaVu Sans"/>
              </a:rPr>
              <a:t> intentionally recall the 1960s and ‘70s and the rise of Aotearoa’s Polynesian Panthers, who led social change and Pasifika activism. They were inspired by the Black Panthers’ revolutionary movement against police brutality and racial injustice, which continues today in the form of Black Lives Matter.</a:t>
            </a:r>
            <a:br>
              <a:rPr lang="en-US" sz="1800">
                <a:effectLst/>
                <a:latin typeface="DejaVu Sans"/>
                <a:ea typeface="DejaVu Sans"/>
                <a:cs typeface="DejaVu Sans"/>
              </a:rPr>
            </a:b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56</a:t>
            </a:fld>
            <a:endParaRPr lang="en-US"/>
          </a:p>
        </p:txBody>
      </p:sp>
    </p:spTree>
    <p:extLst>
      <p:ext uri="{BB962C8B-B14F-4D97-AF65-F5344CB8AC3E}">
        <p14:creationId xmlns:p14="http://schemas.microsoft.com/office/powerpoint/2010/main" val="1233631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jaVu Sans"/>
                <a:ea typeface="DejaVu Sans"/>
                <a:cs typeface="DejaVu Sans"/>
              </a:rPr>
              <a:t>Drawing connections between the struggles against racism by Black and Brown communities speaks to the real power and community in shared oppression, which is something </a:t>
            </a:r>
            <a:r>
              <a:rPr lang="en-US" sz="1800" err="1">
                <a:effectLst/>
                <a:latin typeface="DejaVu Sans"/>
                <a:ea typeface="DejaVu Sans"/>
                <a:cs typeface="DejaVu Sans"/>
              </a:rPr>
              <a:t>Tekii</a:t>
            </a:r>
            <a:r>
              <a:rPr lang="en-US" sz="1800">
                <a:effectLst/>
                <a:latin typeface="DejaVu Sans"/>
                <a:ea typeface="DejaVu Sans"/>
                <a:cs typeface="DejaVu Sans"/>
              </a:rPr>
              <a:t> wanted to underscore in </a:t>
            </a:r>
            <a:r>
              <a:rPr lang="en-US" sz="1800" i="1">
                <a:effectLst/>
                <a:latin typeface="DejaVu Sans"/>
                <a:ea typeface="DejaVu Sans"/>
                <a:cs typeface="DejaVu Sans"/>
              </a:rPr>
              <a:t>Fake News</a:t>
            </a:r>
            <a:r>
              <a:rPr lang="en-US" sz="1800">
                <a:effectLst/>
                <a:latin typeface="DejaVu Sans"/>
                <a:ea typeface="DejaVu Sans"/>
                <a:cs typeface="DejaVu Sans"/>
              </a:rPr>
              <a:t>. Viewers could interact with the paintings by using a mobile phone app that played documentary footage of the Polynesian Panthers and the Black Panthers, news broadcasts, and popular media from the 1970s (Fig. 16). The transformation, made possible by the phone screen, of the bright ‘static’ into false and racist news coverage mirrors the misleading nature of popular media. </a:t>
            </a:r>
            <a:r>
              <a:rPr lang="en-US" sz="1800" err="1">
                <a:effectLst/>
                <a:latin typeface="DejaVu Sans"/>
                <a:ea typeface="DejaVu Sans"/>
                <a:cs typeface="DejaVu Sans"/>
              </a:rPr>
              <a:t>Tekii’s</a:t>
            </a:r>
            <a:r>
              <a:rPr lang="en-US" sz="1800">
                <a:effectLst/>
                <a:latin typeface="DejaVu Sans"/>
                <a:ea typeface="DejaVu Sans"/>
                <a:cs typeface="DejaVu Sans"/>
              </a:rPr>
              <a:t> work </a:t>
            </a:r>
            <a:r>
              <a:rPr lang="en-US" sz="1800" err="1">
                <a:effectLst/>
                <a:latin typeface="DejaVu Sans"/>
                <a:ea typeface="DejaVu Sans"/>
                <a:cs typeface="DejaVu Sans"/>
              </a:rPr>
              <a:t>recentred</a:t>
            </a:r>
            <a:r>
              <a:rPr lang="en-US" sz="1800">
                <a:effectLst/>
                <a:latin typeface="DejaVu Sans"/>
                <a:ea typeface="DejaVu Sans"/>
                <a:cs typeface="DejaVu Sans"/>
              </a:rPr>
              <a:t> Aotearoa in political, social, and economic news coverage by focusing on the ongoing fight for social justice and human rights. This work can connect and motivate us to continue fighting systems of oppression and to create a world of our own.</a:t>
            </a:r>
            <a:endParaRPr lang="en-NZ" sz="18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57</a:t>
            </a:fld>
            <a:endParaRPr lang="en-US"/>
          </a:p>
        </p:txBody>
      </p:sp>
    </p:spTree>
    <p:extLst>
      <p:ext uri="{BB962C8B-B14F-4D97-AF65-F5344CB8AC3E}">
        <p14:creationId xmlns:p14="http://schemas.microsoft.com/office/powerpoint/2010/main" val="3283863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25400" algn="just">
              <a:lnSpc>
                <a:spcPct val="150000"/>
              </a:lnSpc>
              <a:spcAft>
                <a:spcPts val="1600"/>
              </a:spcAft>
            </a:pPr>
            <a:r>
              <a:rPr lang="en-US" sz="1800">
                <a:effectLst/>
                <a:latin typeface="DejaVu Sans"/>
                <a:ea typeface="DejaVu Sans"/>
                <a:cs typeface="DejaVu Sans"/>
              </a:rPr>
              <a:t>Through the concepts of resilience, healing, and connection, </a:t>
            </a:r>
            <a:r>
              <a:rPr lang="en-US" sz="1800" i="1">
                <a:effectLst/>
                <a:latin typeface="DejaVu Sans"/>
                <a:ea typeface="DejaVu Sans"/>
                <a:cs typeface="DejaVu Sans"/>
              </a:rPr>
              <a:t>SALTWATER / Interconnectivity</a:t>
            </a:r>
            <a:r>
              <a:rPr lang="en-US" sz="1800">
                <a:effectLst/>
                <a:latin typeface="DejaVu Sans"/>
                <a:ea typeface="DejaVu Sans"/>
                <a:cs typeface="DejaVu Sans"/>
              </a:rPr>
              <a:t> provided an important space where artists from across Oceania could come together and engage in the most pressing issues facing the region today. As Atafu-Mayo stated:</a:t>
            </a:r>
            <a:endParaRPr lang="en-NZ" sz="1800">
              <a:effectLst/>
              <a:latin typeface="DejaVu Sans"/>
              <a:ea typeface="DejaVu Sans"/>
              <a:cs typeface="DejaVu Sans"/>
            </a:endParaRPr>
          </a:p>
          <a:p>
            <a:pPr marL="469900" indent="25400" algn="just">
              <a:lnSpc>
                <a:spcPct val="132000"/>
              </a:lnSpc>
              <a:spcAft>
                <a:spcPts val="1600"/>
              </a:spcAft>
            </a:pPr>
            <a:r>
              <a:rPr lang="en-US" sz="1800">
                <a:effectLst/>
                <a:latin typeface="DejaVu Sans"/>
                <a:ea typeface="DejaVu Sans"/>
                <a:cs typeface="DejaVu Sans"/>
              </a:rPr>
              <a:t>As Moana-</a:t>
            </a:r>
            <a:r>
              <a:rPr lang="en-US" sz="1800" err="1">
                <a:effectLst/>
                <a:latin typeface="DejaVu Sans"/>
                <a:ea typeface="DejaVu Sans"/>
                <a:cs typeface="DejaVu Sans"/>
              </a:rPr>
              <a:t>Solwara</a:t>
            </a:r>
            <a:r>
              <a:rPr lang="en-US" sz="1800">
                <a:effectLst/>
                <a:latin typeface="DejaVu Sans"/>
                <a:ea typeface="DejaVu Sans"/>
                <a:cs typeface="DejaVu Sans"/>
              </a:rPr>
              <a:t>/Saltwater people we are multifaceted, vast, dynamic, and . . . powerful. We stand on the shoulders of giants who have navigated oceans [. . . and . . . ] paved pathways. . . This show [was] more than a response to </a:t>
            </a:r>
            <a:r>
              <a:rPr lang="en-US" sz="1800" err="1">
                <a:effectLst/>
                <a:latin typeface="DejaVu Sans"/>
                <a:ea typeface="DejaVu Sans"/>
                <a:cs typeface="DejaVu Sans"/>
              </a:rPr>
              <a:t>gobal</a:t>
            </a:r>
            <a:r>
              <a:rPr lang="en-US" sz="1800">
                <a:effectLst/>
                <a:latin typeface="DejaVu Sans"/>
                <a:ea typeface="DejaVu Sans"/>
                <a:cs typeface="DejaVu Sans"/>
              </a:rPr>
              <a:t> events and our ever­changing landscape. It [was] a representation of Moana leadership, creativity, and world views. Our understanding of interconnectedness to all living things is embodied throughout </a:t>
            </a:r>
            <a:r>
              <a:rPr lang="en-US" sz="1800" err="1">
                <a:effectLst/>
                <a:latin typeface="DejaVu Sans"/>
                <a:ea typeface="DejaVu Sans"/>
                <a:cs typeface="DejaVu Sans"/>
              </a:rPr>
              <a:t>Te</a:t>
            </a:r>
            <a:r>
              <a:rPr lang="en-US" sz="1800">
                <a:effectLst/>
                <a:latin typeface="DejaVu Sans"/>
                <a:ea typeface="DejaVu Sans"/>
                <a:cs typeface="DejaVu Sans"/>
              </a:rPr>
              <a:t> Moana-</a:t>
            </a:r>
            <a:r>
              <a:rPr lang="en-US" sz="1800" err="1">
                <a:effectLst/>
                <a:latin typeface="DejaVu Sans"/>
                <a:ea typeface="DejaVu Sans"/>
                <a:cs typeface="DejaVu Sans"/>
              </a:rPr>
              <a:t>nui</a:t>
            </a:r>
            <a:r>
              <a:rPr lang="en-US" sz="1800">
                <a:effectLst/>
                <a:latin typeface="DejaVu Sans"/>
                <a:ea typeface="DejaVu Sans"/>
                <a:cs typeface="DejaVu Sans"/>
              </a:rPr>
              <a:t>-a-</a:t>
            </a:r>
            <a:r>
              <a:rPr lang="en-US" sz="1800" err="1">
                <a:effectLst/>
                <a:latin typeface="DejaVu Sans"/>
                <a:ea typeface="DejaVu Sans"/>
                <a:cs typeface="DejaVu Sans"/>
              </a:rPr>
              <a:t>kiwa</a:t>
            </a:r>
            <a:r>
              <a:rPr lang="en-US" sz="1800">
                <a:effectLst/>
                <a:latin typeface="DejaVu Sans"/>
                <a:ea typeface="DejaVu Sans"/>
                <a:cs typeface="DejaVu Sans"/>
              </a:rPr>
              <a:t>. . . [T]</a:t>
            </a:r>
            <a:r>
              <a:rPr lang="en-US" sz="1800" err="1">
                <a:effectLst/>
                <a:latin typeface="DejaVu Sans"/>
                <a:ea typeface="DejaVu Sans"/>
                <a:cs typeface="DejaVu Sans"/>
              </a:rPr>
              <a:t>hese</a:t>
            </a:r>
            <a:r>
              <a:rPr lang="en-US" sz="1800">
                <a:effectLst/>
                <a:latin typeface="DejaVu Sans"/>
                <a:ea typeface="DejaVu Sans"/>
                <a:cs typeface="DejaVu Sans"/>
              </a:rPr>
              <a:t> truths . . . will help heal this capitalist and patriarchal place which houses systems of oppression against us Brown and Black folk. The more we creatively access [our Indigenous worldviews] and see ourselves . . . in spaces . . . </a:t>
            </a:r>
            <a:r>
              <a:rPr lang="en-US" sz="1800" i="1">
                <a:effectLst/>
                <a:latin typeface="DejaVu Sans"/>
                <a:ea typeface="DejaVu Sans"/>
                <a:cs typeface="DejaVu Sans"/>
              </a:rPr>
              <a:t>we have formed and maintain</a:t>
            </a:r>
            <a:r>
              <a:rPr lang="en-US" sz="1800">
                <a:effectLst/>
                <a:latin typeface="DejaVu Sans"/>
                <a:ea typeface="DejaVu Sans"/>
                <a:cs typeface="DejaVu Sans"/>
              </a:rPr>
              <a:t>, the more we are able to imagine and then rebuild a world in which we lead and live with empathy and love.</a:t>
            </a:r>
            <a:r>
              <a:rPr lang="en-US" sz="1800" baseline="30000">
                <a:effectLst/>
                <a:latin typeface="DejaVu Sans"/>
                <a:ea typeface="DejaVu Sans"/>
                <a:cs typeface="DejaVu Sans"/>
              </a:rPr>
              <a:t>20</a:t>
            </a:r>
            <a:endParaRPr lang="en-NZ" sz="1800">
              <a:effectLst/>
              <a:latin typeface="DejaVu Sans"/>
              <a:ea typeface="DejaVu Sans"/>
              <a:cs typeface="DejaVu Sans"/>
            </a:endParaRPr>
          </a:p>
          <a:p>
            <a:pPr marL="0" lvl="0" indent="0" algn="l" rtl="0">
              <a:spcBef>
                <a:spcPts val="0"/>
              </a:spcBef>
              <a:spcAft>
                <a:spcPts val="0"/>
              </a:spcAft>
              <a:buNone/>
            </a:pPr>
            <a:endParaRPr/>
          </a:p>
        </p:txBody>
      </p:sp>
      <p:sp>
        <p:nvSpPr>
          <p:cNvPr id="365" name="Google Shape;36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400" algn="just">
              <a:lnSpc>
                <a:spcPct val="150000"/>
              </a:lnSpc>
              <a:spcAft>
                <a:spcPts val="1600"/>
              </a:spcAft>
            </a:pPr>
            <a:r>
              <a:rPr lang="en-US" sz="1800">
                <a:effectLst/>
                <a:latin typeface="DejaVu Sans"/>
                <a:ea typeface="DejaVu Sans"/>
                <a:cs typeface="DejaVu Sans"/>
              </a:rPr>
              <a:t>In many ways, </a:t>
            </a:r>
            <a:r>
              <a:rPr lang="en-US" sz="1800" err="1">
                <a:effectLst/>
                <a:latin typeface="DejaVu Sans"/>
                <a:ea typeface="DejaVu Sans"/>
                <a:cs typeface="DejaVu Sans"/>
              </a:rPr>
              <a:t>Tautai</a:t>
            </a:r>
            <a:r>
              <a:rPr lang="en-US" sz="1800">
                <a:effectLst/>
                <a:latin typeface="DejaVu Sans"/>
                <a:ea typeface="DejaVu Sans"/>
                <a:cs typeface="DejaVu Sans"/>
              </a:rPr>
              <a:t> Gallery and the exhibition operated much like the Moana- </a:t>
            </a:r>
            <a:r>
              <a:rPr lang="en-US" sz="1800" err="1">
                <a:effectLst/>
                <a:latin typeface="DejaVu Sans"/>
                <a:ea typeface="DejaVu Sans"/>
                <a:cs typeface="DejaVu Sans"/>
              </a:rPr>
              <a:t>Solwara</a:t>
            </a:r>
            <a:r>
              <a:rPr lang="en-US" sz="1800">
                <a:effectLst/>
                <a:latin typeface="DejaVu Sans"/>
                <a:ea typeface="DejaVu Sans"/>
                <a:cs typeface="DejaVu Sans"/>
              </a:rPr>
              <a:t> in its capacity to bridge space, time, and culture as well as connect people for centuries. In her closing address for the exhibition, Courtney </a:t>
            </a:r>
            <a:r>
              <a:rPr lang="en-US" sz="1800" err="1">
                <a:effectLst/>
                <a:latin typeface="DejaVu Sans"/>
                <a:ea typeface="DejaVu Sans"/>
                <a:cs typeface="DejaVu Sans"/>
              </a:rPr>
              <a:t>Sina</a:t>
            </a:r>
            <a:r>
              <a:rPr lang="en-US" sz="1800">
                <a:effectLst/>
                <a:latin typeface="DejaVu Sans"/>
                <a:ea typeface="DejaVu Sans"/>
                <a:cs typeface="DejaVu Sans"/>
              </a:rPr>
              <a:t> Meredith, Director of the </a:t>
            </a:r>
            <a:r>
              <a:rPr lang="en-US" sz="1800" err="1">
                <a:effectLst/>
                <a:latin typeface="DejaVu Sans"/>
                <a:ea typeface="DejaVu Sans"/>
                <a:cs typeface="DejaVu Sans"/>
              </a:rPr>
              <a:t>Tautai</a:t>
            </a:r>
            <a:r>
              <a:rPr lang="en-US" sz="1800">
                <a:effectLst/>
                <a:latin typeface="DejaVu Sans"/>
                <a:ea typeface="DejaVu Sans"/>
                <a:cs typeface="DejaVu Sans"/>
              </a:rPr>
              <a:t> Contemporary Pacific Arts Trust, stated, “</a:t>
            </a:r>
            <a:r>
              <a:rPr lang="en-US" sz="1800" i="1">
                <a:effectLst/>
                <a:latin typeface="DejaVu Sans"/>
                <a:ea typeface="DejaVu Sans"/>
                <a:cs typeface="DejaVu Sans"/>
              </a:rPr>
              <a:t>SALTWATER / Interconnectivity</a:t>
            </a:r>
            <a:r>
              <a:rPr lang="en-US" sz="1800">
                <a:effectLst/>
                <a:latin typeface="DejaVu Sans"/>
                <a:ea typeface="DejaVu Sans"/>
                <a:cs typeface="DejaVu Sans"/>
              </a:rPr>
              <a:t> foretells </a:t>
            </a:r>
            <a:r>
              <a:rPr lang="en-US" sz="1800" err="1">
                <a:effectLst/>
                <a:latin typeface="DejaVu Sans"/>
                <a:ea typeface="DejaVu Sans"/>
                <a:cs typeface="DejaVu Sans"/>
              </a:rPr>
              <a:t>Tautai’s</a:t>
            </a:r>
            <a:r>
              <a:rPr lang="en-US" sz="1800">
                <a:effectLst/>
                <a:latin typeface="DejaVu Sans"/>
                <a:ea typeface="DejaVu Sans"/>
                <a:cs typeface="DejaVu Sans"/>
              </a:rPr>
              <a:t> ongoing commitment to artists from </a:t>
            </a:r>
            <a:r>
              <a:rPr lang="en-US" sz="1800" err="1">
                <a:effectLst/>
                <a:latin typeface="DejaVu Sans"/>
                <a:ea typeface="DejaVu Sans"/>
                <a:cs typeface="DejaVu Sans"/>
              </a:rPr>
              <a:t>Te</a:t>
            </a:r>
            <a:r>
              <a:rPr lang="en-US" sz="1800">
                <a:effectLst/>
                <a:latin typeface="DejaVu Sans"/>
                <a:ea typeface="DejaVu Sans"/>
                <a:cs typeface="DejaVu Sans"/>
              </a:rPr>
              <a:t> Moana Nui a </a:t>
            </a:r>
            <a:r>
              <a:rPr lang="en-US" sz="1800" err="1">
                <a:effectLst/>
                <a:latin typeface="DejaVu Sans"/>
                <a:ea typeface="DejaVu Sans"/>
                <a:cs typeface="DejaVu Sans"/>
              </a:rPr>
              <a:t>Kiwa</a:t>
            </a:r>
            <a:r>
              <a:rPr lang="en-US" sz="1800">
                <a:effectLst/>
                <a:latin typeface="DejaVu Sans"/>
                <a:ea typeface="DejaVu Sans"/>
                <a:cs typeface="DejaVu Sans"/>
              </a:rPr>
              <a:t>. Presenting an understanding of reality in the present—within urban, environmental, and sacred realms: the ever-flowing Moana connects us all, keeper of our salt spray stories.”</a:t>
            </a:r>
            <a:r>
              <a:rPr lang="en-US" sz="1800" baseline="30000">
                <a:effectLst/>
                <a:latin typeface="DejaVu Sans"/>
                <a:ea typeface="DejaVu Sans"/>
                <a:cs typeface="DejaVu Sans"/>
              </a:rPr>
              <a:t>21</a:t>
            </a:r>
            <a:endParaRPr lang="en-NZ" sz="1800">
              <a:effectLst/>
              <a:latin typeface="DejaVu Sans"/>
              <a:ea typeface="DejaVu Sans"/>
              <a:cs typeface="DejaVu Sans"/>
            </a:endParaRPr>
          </a:p>
          <a:p>
            <a:pPr indent="25400" algn="just">
              <a:lnSpc>
                <a:spcPct val="132000"/>
              </a:lnSpc>
              <a:spcAft>
                <a:spcPts val="1400"/>
              </a:spcAft>
            </a:pPr>
            <a:r>
              <a:rPr lang="en-US" sz="1800" i="1">
                <a:effectLst/>
                <a:latin typeface="DejaVu Sans"/>
                <a:ea typeface="DejaVu Sans"/>
                <a:cs typeface="DejaVu Sans"/>
              </a:rPr>
              <a:t>Giles Peterson was born in Papua New Guinea and is a lecturer at </a:t>
            </a:r>
            <a:r>
              <a:rPr lang="en-US" sz="1800" i="1" err="1">
                <a:effectLst/>
                <a:latin typeface="DejaVu Sans"/>
                <a:ea typeface="DejaVu Sans"/>
                <a:cs typeface="DejaVu Sans"/>
              </a:rPr>
              <a:t>Whitecliffe</a:t>
            </a:r>
            <a:r>
              <a:rPr lang="en-US" sz="1800" i="1">
                <a:effectLst/>
                <a:latin typeface="DejaVu Sans"/>
                <a:ea typeface="DejaVu Sans"/>
                <a:cs typeface="DejaVu Sans"/>
              </a:rPr>
              <a:t> College of Arts and Design (Auckland), where he teaches courses in New Zealand/Pacific art and design history, contemporary art, fashion theory, and arts management. He was a founding member of the </a:t>
            </a:r>
            <a:r>
              <a:rPr lang="en-US" sz="1800" i="1" err="1">
                <a:effectLst/>
                <a:latin typeface="DejaVu Sans"/>
                <a:ea typeface="DejaVu Sans"/>
                <a:cs typeface="DejaVu Sans"/>
              </a:rPr>
              <a:t>Tautai</a:t>
            </a:r>
            <a:r>
              <a:rPr lang="en-US" sz="1800" i="1">
                <a:effectLst/>
                <a:latin typeface="DejaVu Sans"/>
                <a:ea typeface="DejaVu Sans"/>
                <a:cs typeface="DejaVu Sans"/>
              </a:rPr>
              <a:t> Contemporary Pacific Arts Trust and has mentored three generations of </a:t>
            </a:r>
            <a:r>
              <a:rPr lang="en-US" sz="1800" i="1" err="1">
                <a:effectLst/>
                <a:latin typeface="DejaVu Sans"/>
                <a:ea typeface="DejaVu Sans"/>
                <a:cs typeface="DejaVu Sans"/>
              </a:rPr>
              <a:t>Tautai</a:t>
            </a:r>
            <a:r>
              <a:rPr lang="en-US" sz="1800" i="1">
                <a:effectLst/>
                <a:latin typeface="DejaVu Sans"/>
                <a:ea typeface="DejaVu Sans"/>
                <a:cs typeface="DejaVu Sans"/>
              </a:rPr>
              <a:t> artists. He is also an independent curator whose most recent exhibitions include</a:t>
            </a:r>
            <a:r>
              <a:rPr lang="en-US" sz="1800">
                <a:effectLst/>
                <a:latin typeface="DejaVu Sans"/>
                <a:ea typeface="DejaVu Sans"/>
                <a:cs typeface="DejaVu Sans"/>
              </a:rPr>
              <a:t> </a:t>
            </a:r>
            <a:r>
              <a:rPr lang="en-US" sz="1800" err="1">
                <a:effectLst/>
                <a:latin typeface="DejaVu Sans"/>
                <a:ea typeface="DejaVu Sans"/>
                <a:cs typeface="DejaVu Sans"/>
              </a:rPr>
              <a:t>Tīaho</a:t>
            </a:r>
            <a:r>
              <a:rPr lang="en-US" sz="1800">
                <a:effectLst/>
                <a:latin typeface="DejaVu Sans"/>
                <a:ea typeface="DejaVu Sans"/>
                <a:cs typeface="DejaVu Sans"/>
              </a:rPr>
              <a:t>: Photography from Oceania </a:t>
            </a:r>
            <a:r>
              <a:rPr lang="en-US" sz="1800" i="1">
                <a:effectLst/>
                <a:latin typeface="DejaVu Sans"/>
                <a:ea typeface="DejaVu Sans"/>
                <a:cs typeface="DejaVu Sans"/>
              </a:rPr>
              <a:t>(2010) and</a:t>
            </a:r>
            <a:r>
              <a:rPr lang="en-US" sz="1800">
                <a:effectLst/>
                <a:latin typeface="DejaVu Sans"/>
                <a:ea typeface="DejaVu Sans"/>
                <a:cs typeface="DejaVu Sans"/>
              </a:rPr>
              <a:t> Garden of Memories: Extending Quilt Making Traditions from around the Pacific </a:t>
            </a:r>
            <a:r>
              <a:rPr lang="en-US" sz="1800" i="1">
                <a:effectLst/>
                <a:latin typeface="DejaVu Sans"/>
                <a:ea typeface="DejaVu Sans"/>
                <a:cs typeface="DejaVu Sans"/>
              </a:rPr>
              <a:t>(2019).</a:t>
            </a:r>
            <a:endParaRPr lang="en-NZ" sz="1800">
              <a:effectLst/>
              <a:latin typeface="DejaVu Sans"/>
              <a:ea typeface="DejaVu Sans"/>
              <a:cs typeface="DejaVu Sans"/>
            </a:endParaRPr>
          </a:p>
          <a:p>
            <a:pPr indent="25400" algn="just">
              <a:lnSpc>
                <a:spcPct val="132000"/>
              </a:lnSpc>
              <a:spcAft>
                <a:spcPts val="3100"/>
              </a:spcAft>
            </a:pPr>
            <a:r>
              <a:rPr lang="en-US" sz="1800" i="1">
                <a:effectLst/>
                <a:latin typeface="DejaVu Sans"/>
                <a:ea typeface="DejaVu Sans"/>
                <a:cs typeface="DejaVu Sans"/>
              </a:rPr>
              <a:t>Katharine Losi Atafu-Mayo (</a:t>
            </a:r>
            <a:r>
              <a:rPr lang="en-US" sz="1800" i="1" err="1">
                <a:effectLst/>
                <a:latin typeface="DejaVu Sans"/>
                <a:ea typeface="DejaVu Sans"/>
                <a:cs typeface="DejaVu Sans"/>
              </a:rPr>
              <a:t>Sāmoa</a:t>
            </a:r>
            <a:r>
              <a:rPr lang="en-US" sz="1800" i="1">
                <a:effectLst/>
                <a:latin typeface="DejaVu Sans"/>
                <a:ea typeface="DejaVu Sans"/>
                <a:cs typeface="DejaVu Sans"/>
              </a:rPr>
              <a:t>, Aotearoa, Scotland, England) is a devoted daughter, sister, and godmother with a beautiful vessel that houses her resilient soul, powerful heart, and unshakable spirit. She is a multidisciplinary artist, curator, creative and well-being director, and world builder. Her social art practice is an evolving ecosystem of Moana healing methodologies, spirituality, and community engagement grounded in unconditional love to create alternative ways of living in the everyday. Her artworks include installations, workshops, moving image, and poetry. She is best known for ceremonial rituals based on intuitive activation.</a:t>
            </a:r>
            <a:endParaRPr lang="en-NZ" sz="1800">
              <a:effectLst/>
              <a:latin typeface="DejaVu Sans"/>
              <a:ea typeface="DejaVu Sans"/>
              <a:cs typeface="DejaVu Sans"/>
            </a:endParaRPr>
          </a:p>
          <a:p>
            <a:pPr algn="just">
              <a:lnSpc>
                <a:spcPct val="90000"/>
              </a:lnSpc>
              <a:spcAft>
                <a:spcPts val="3300"/>
              </a:spcAft>
            </a:pPr>
            <a:r>
              <a:rPr lang="en-US" sz="1800" b="0">
                <a:effectLst/>
                <a:latin typeface="DejaVu Sans"/>
                <a:ea typeface="DejaVu Sans"/>
                <a:cs typeface="DejaVu Sans"/>
              </a:rPr>
              <a:t>Notes</a:t>
            </a:r>
            <a:endParaRPr lang="en-NZ" sz="1800" b="1">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a:effectLst/>
                <a:latin typeface="DejaVu Sans"/>
                <a:ea typeface="DejaVu Sans"/>
                <a:cs typeface="DejaVu Sans"/>
              </a:rPr>
              <a:t>The curators and the director of the </a:t>
            </a:r>
            <a:r>
              <a:rPr lang="en-US" sz="1800" u="none" strike="noStrike" spc="0" baseline="30000" err="1">
                <a:effectLst/>
                <a:latin typeface="DejaVu Sans"/>
                <a:ea typeface="DejaVu Sans"/>
                <a:cs typeface="DejaVu Sans"/>
              </a:rPr>
              <a:t>Tautai</a:t>
            </a:r>
            <a:r>
              <a:rPr lang="en-US" sz="1800" u="none" strike="noStrike" spc="0" baseline="30000">
                <a:effectLst/>
                <a:latin typeface="DejaVu Sans"/>
                <a:ea typeface="DejaVu Sans"/>
                <a:cs typeface="DejaVu Sans"/>
              </a:rPr>
              <a:t> Contemporary Pacific Arts Trust, Courtney </a:t>
            </a:r>
            <a:r>
              <a:rPr lang="en-US" sz="1800" u="none" strike="noStrike" spc="0" baseline="30000" err="1">
                <a:effectLst/>
                <a:latin typeface="DejaVu Sans"/>
                <a:ea typeface="DejaVu Sans"/>
                <a:cs typeface="DejaVu Sans"/>
              </a:rPr>
              <a:t>Sina</a:t>
            </a:r>
            <a:r>
              <a:rPr lang="en-US" sz="1800" u="none" strike="noStrike" spc="0" baseline="30000">
                <a:effectLst/>
                <a:latin typeface="DejaVu Sans"/>
                <a:ea typeface="DejaVu Sans"/>
                <a:cs typeface="DejaVu Sans"/>
              </a:rPr>
              <a:t> Meredith, are grateful to Creative New Zealand, Foundation North, </a:t>
            </a:r>
            <a:r>
              <a:rPr lang="en-US" sz="1800" u="none" strike="noStrike" spc="0" baseline="30000" err="1">
                <a:effectLst/>
                <a:latin typeface="DejaVu Sans"/>
                <a:ea typeface="DejaVu Sans"/>
                <a:cs typeface="DejaVu Sans"/>
              </a:rPr>
              <a:t>Fetu</a:t>
            </a:r>
            <a:r>
              <a:rPr lang="en-US" sz="1800" u="none" strike="noStrike" spc="0" baseline="30000">
                <a:effectLst/>
                <a:latin typeface="DejaVu Sans"/>
                <a:ea typeface="DejaVu Sans"/>
                <a:cs typeface="DejaVu Sans"/>
              </a:rPr>
              <a:t> </a:t>
            </a:r>
            <a:r>
              <a:rPr lang="en-US" sz="1800" u="none" strike="noStrike" spc="0" baseline="30000" err="1">
                <a:effectLst/>
                <a:latin typeface="DejaVu Sans"/>
                <a:ea typeface="DejaVu Sans"/>
                <a:cs typeface="DejaVu Sans"/>
              </a:rPr>
              <a:t>Taʻi</a:t>
            </a:r>
            <a:r>
              <a:rPr lang="en-US" sz="1800" u="none" strike="noStrike" spc="0" baseline="30000">
                <a:effectLst/>
                <a:latin typeface="DejaVu Sans"/>
                <a:ea typeface="DejaVu Sans"/>
                <a:cs typeface="DejaVu Sans"/>
              </a:rPr>
              <a:t>, and the </a:t>
            </a:r>
            <a:r>
              <a:rPr lang="en-US" sz="1800" u="none" strike="noStrike" spc="0" baseline="30000" err="1">
                <a:effectLst/>
                <a:latin typeface="DejaVu Sans"/>
                <a:ea typeface="DejaVu Sans"/>
                <a:cs typeface="DejaVu Sans"/>
              </a:rPr>
              <a:t>Tautai</a:t>
            </a:r>
            <a:r>
              <a:rPr lang="en-US" sz="1800" u="none" strike="noStrike" spc="0" baseline="30000">
                <a:effectLst/>
                <a:latin typeface="DejaVu Sans"/>
                <a:ea typeface="DejaVu Sans"/>
                <a:cs typeface="DejaVu Sans"/>
              </a:rPr>
              <a:t> Board of Trustees for their support of the exhibition. We are also very thankful for the outstanding work of the staff, volunteers, contractors, and suppliers who made the exhibition and programming possible.</a:t>
            </a:r>
            <a:endParaRPr lang="en-NZ" sz="1800" u="none" strike="noStrike" spc="0" baseline="3000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a:effectLst/>
                <a:latin typeface="DejaVu Sans"/>
                <a:ea typeface="DejaVu Sans"/>
                <a:cs typeface="DejaVu Sans"/>
              </a:rPr>
              <a:t>The terms Moana-</a:t>
            </a:r>
            <a:r>
              <a:rPr lang="en-US" sz="1800" u="none" strike="noStrike" spc="0" baseline="30000" err="1">
                <a:effectLst/>
                <a:latin typeface="DejaVu Sans"/>
                <a:ea typeface="DejaVu Sans"/>
                <a:cs typeface="DejaVu Sans"/>
              </a:rPr>
              <a:t>Solwara</a:t>
            </a:r>
            <a:r>
              <a:rPr lang="en-US" sz="1800" u="none" strike="noStrike" spc="0" baseline="30000">
                <a:effectLst/>
                <a:latin typeface="DejaVu Sans"/>
                <a:ea typeface="DejaVu Sans"/>
                <a:cs typeface="DejaVu Sans"/>
              </a:rPr>
              <a:t>, Moana, and Pasifika are used in this text interchangeably. With the incredible diversity of languages and cultures in the region, there are numerous terms that people use to identify their place, family, and heritage. By using terms that are more regional than local, we acknowledge the simultaneous diversity and unity that this exhibition celebrates.</a:t>
            </a:r>
            <a:endParaRPr lang="en-NZ" sz="1800" u="none" strike="noStrike" spc="0" baseline="3000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a:effectLst/>
                <a:latin typeface="DejaVu Sans"/>
                <a:ea typeface="DejaVu Sans"/>
                <a:cs typeface="DejaVu Sans"/>
              </a:rPr>
              <a:t>Throughout the duration of the exhibition, Atafu-Mayo would activate the gallery space with </a:t>
            </a:r>
            <a:r>
              <a:rPr lang="en-US" sz="1800" u="none" strike="noStrike" spc="0" baseline="30000" err="1">
                <a:effectLst/>
                <a:latin typeface="DejaVu Sans"/>
                <a:ea typeface="DejaVu Sans"/>
                <a:cs typeface="DejaVu Sans"/>
              </a:rPr>
              <a:t>karakia</a:t>
            </a:r>
            <a:r>
              <a:rPr lang="en-US" sz="1800" u="none" strike="noStrike" spc="0" baseline="30000">
                <a:effectLst/>
                <a:latin typeface="DejaVu Sans"/>
                <a:ea typeface="DejaVu Sans"/>
                <a:cs typeface="DejaVu Sans"/>
              </a:rPr>
              <a:t> (prayers), </a:t>
            </a:r>
            <a:r>
              <a:rPr lang="en-US" sz="1800" u="none" strike="noStrike" spc="0" baseline="30000" err="1">
                <a:effectLst/>
                <a:latin typeface="DejaVu Sans"/>
                <a:ea typeface="DejaVu Sans"/>
                <a:cs typeface="DejaVu Sans"/>
              </a:rPr>
              <a:t>talanoa</a:t>
            </a:r>
            <a:r>
              <a:rPr lang="en-US" sz="1800" u="none" strike="noStrike" spc="0" baseline="30000">
                <a:effectLst/>
                <a:latin typeface="DejaVu Sans"/>
                <a:ea typeface="DejaVu Sans"/>
                <a:cs typeface="DejaVu Sans"/>
              </a:rPr>
              <a:t> (dialogue), and ceremony. Rituals, prayers, and thanks were also enacted at the exhibition’s closing in a private ceremony for the artists, curators, </a:t>
            </a:r>
            <a:r>
              <a:rPr lang="en-US" sz="1800" u="none" strike="noStrike" spc="0" baseline="30000" err="1">
                <a:effectLst/>
                <a:latin typeface="DejaVu Sans"/>
                <a:ea typeface="DejaVu Sans"/>
                <a:cs typeface="DejaVu Sans"/>
              </a:rPr>
              <a:t>Tautai</a:t>
            </a:r>
            <a:r>
              <a:rPr lang="en-US" sz="1800" u="none" strike="noStrike" spc="0" baseline="30000">
                <a:effectLst/>
                <a:latin typeface="DejaVu Sans"/>
                <a:ea typeface="DejaVu Sans"/>
                <a:cs typeface="DejaVu Sans"/>
              </a:rPr>
              <a:t> exhibition team, and our </a:t>
            </a:r>
            <a:r>
              <a:rPr lang="en-US" sz="1800" u="none" strike="noStrike" spc="0" baseline="30000" err="1">
                <a:effectLst/>
                <a:latin typeface="DejaVu Sans"/>
                <a:ea typeface="DejaVu Sans"/>
                <a:cs typeface="DejaVu Sans"/>
              </a:rPr>
              <a:t>whānau</a:t>
            </a:r>
            <a:r>
              <a:rPr lang="en-US" sz="1800" u="none" strike="noStrike" spc="0" baseline="30000">
                <a:effectLst/>
                <a:latin typeface="DejaVu Sans"/>
                <a:ea typeface="DejaVu Sans"/>
                <a:cs typeface="DejaVu Sans"/>
              </a:rPr>
              <a:t> (extended family) supporters Rosanna Raymond and </a:t>
            </a:r>
            <a:r>
              <a:rPr lang="en-US" sz="1800" u="none" strike="noStrike" spc="0" baseline="30000" err="1">
                <a:effectLst/>
                <a:latin typeface="DejaVu Sans"/>
                <a:ea typeface="DejaVu Sans"/>
                <a:cs typeface="DejaVu Sans"/>
              </a:rPr>
              <a:t>Ema</a:t>
            </a:r>
            <a:r>
              <a:rPr lang="en-US" sz="1800" u="none" strike="noStrike" spc="0" baseline="30000">
                <a:effectLst/>
                <a:latin typeface="DejaVu Sans"/>
                <a:ea typeface="DejaVu Sans"/>
                <a:cs typeface="DejaVu Sans"/>
              </a:rPr>
              <a:t> Lyon, who have been mentoring Atafu-Mayo.</a:t>
            </a:r>
            <a:endParaRPr lang="en-NZ" sz="1800" u="none" strike="noStrike" spc="0" baseline="30000">
              <a:effectLst/>
              <a:latin typeface="DejaVu Sans"/>
              <a:ea typeface="DejaVu Sans"/>
              <a:cs typeface="DejaVu Sans"/>
            </a:endParaRPr>
          </a:p>
          <a:p>
            <a:r>
              <a:rPr lang="en-US" sz="1800" err="1">
                <a:solidFill>
                  <a:srgbClr val="000000"/>
                </a:solidFill>
                <a:effectLst/>
                <a:latin typeface="DejaVu Sans"/>
                <a:ea typeface="DejaVu Sans"/>
                <a:cs typeface="DejaVu Sans"/>
              </a:rPr>
              <a:t>Tautai</a:t>
            </a:r>
            <a:r>
              <a:rPr lang="en-US" sz="1800">
                <a:solidFill>
                  <a:srgbClr val="000000"/>
                </a:solidFill>
                <a:effectLst/>
                <a:latin typeface="DejaVu Sans"/>
                <a:ea typeface="DejaVu Sans"/>
                <a:cs typeface="DejaVu Sans"/>
              </a:rPr>
              <a:t> Arts, “Artist Spotlight: Katharine Losi Atafu-Mayo,” video by No Six for </a:t>
            </a:r>
            <a:r>
              <a:rPr lang="en-US" sz="1800" i="1">
                <a:solidFill>
                  <a:srgbClr val="000000"/>
                </a:solidFill>
                <a:effectLst/>
                <a:latin typeface="DejaVu Sans"/>
                <a:ea typeface="DejaVu Sans"/>
                <a:cs typeface="DejaVu Sans"/>
              </a:rPr>
              <a:t>SALTWATER / Interconnectivity</a:t>
            </a:r>
            <a:r>
              <a:rPr lang="en-US" sz="1800">
                <a:solidFill>
                  <a:srgbClr val="000000"/>
                </a:solidFill>
                <a:effectLst/>
                <a:latin typeface="DejaVu Sans"/>
                <a:ea typeface="DejaVu Sans"/>
                <a:cs typeface="DejaVu Sans"/>
              </a:rPr>
              <a:t>, 2020, accessed September 9, 2021</a:t>
            </a:r>
            <a:r>
              <a:rPr lang="en-NZ">
                <a:effectLst/>
              </a:rPr>
              <a:t> </a:t>
            </a:r>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60</a:t>
            </a:fld>
            <a:endParaRPr lang="en-US"/>
          </a:p>
        </p:txBody>
      </p:sp>
    </p:spTree>
    <p:extLst>
      <p:ext uri="{BB962C8B-B14F-4D97-AF65-F5344CB8AC3E}">
        <p14:creationId xmlns:p14="http://schemas.microsoft.com/office/powerpoint/2010/main" val="4010147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62</a:t>
            </a:fld>
            <a:endParaRPr lang="en-US"/>
          </a:p>
        </p:txBody>
      </p:sp>
    </p:spTree>
    <p:extLst>
      <p:ext uri="{BB962C8B-B14F-4D97-AF65-F5344CB8AC3E}">
        <p14:creationId xmlns:p14="http://schemas.microsoft.com/office/powerpoint/2010/main" val="2864797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00B0F0"/>
                </a:solidFill>
              </a:rPr>
              <a:t>0.1: Mihi:</a:t>
            </a:r>
          </a:p>
          <a:p>
            <a:endParaRPr lang="en-US" dirty="0"/>
          </a:p>
          <a:p>
            <a:pPr fontAlgn="base"/>
            <a:r>
              <a:rPr lang="en-US" b="1" i="1" dirty="0" err="1">
                <a:solidFill>
                  <a:srgbClr val="00B0F0"/>
                </a:solidFill>
                <a:latin typeface="Arial"/>
                <a:cs typeface="Arial"/>
              </a:rPr>
              <a:t>nga</a:t>
            </a:r>
            <a:r>
              <a:rPr lang="en-US" sz="1200" b="1" i="1" u="none" strike="noStrike" dirty="0">
                <a:solidFill>
                  <a:srgbClr val="00B0F0"/>
                </a:solidFill>
                <a:effectLst/>
                <a:latin typeface="Arial"/>
                <a:cs typeface="Arial"/>
              </a:rPr>
              <a:t> waka, e </a:t>
            </a:r>
            <a:r>
              <a:rPr lang="en-US" sz="1200" b="1" i="1" u="none" strike="noStrike" dirty="0" err="1">
                <a:solidFill>
                  <a:srgbClr val="00B0F0"/>
                </a:solidFill>
                <a:effectLst/>
                <a:latin typeface="Arial"/>
                <a:cs typeface="Arial"/>
              </a:rPr>
              <a:t>nga</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reo</a:t>
            </a:r>
            <a:r>
              <a:rPr lang="en-US" sz="1200" b="1" i="0" u="none" strike="noStrike" dirty="0">
                <a:solidFill>
                  <a:srgbClr val="00B0F0"/>
                </a:solidFill>
                <a:effectLst/>
                <a:latin typeface="Arial"/>
                <a:cs typeface="Arial"/>
              </a:rPr>
              <a:t> </a:t>
            </a:r>
            <a:r>
              <a:rPr lang="en-US" dirty="0">
                <a:latin typeface="Arial"/>
                <a:cs typeface="Arial"/>
              </a:rPr>
              <a:t>                       </a:t>
            </a:r>
            <a:r>
              <a:rPr lang="en-US" sz="1200" b="0" i="0" u="none" strike="noStrike" dirty="0">
                <a:effectLst/>
                <a:latin typeface="Arial"/>
                <a:cs typeface="Arial"/>
              </a:rPr>
              <a:t>Greetings all People</a:t>
            </a:r>
            <a:r>
              <a:rPr lang="en-US" sz="1200" b="0" i="0" dirty="0">
                <a:effectLst/>
                <a:latin typeface="Arial"/>
                <a:cs typeface="Arial"/>
              </a:rPr>
              <a:t>​</a:t>
            </a:r>
            <a:endParaRPr lang="en-US" b="0" i="0" dirty="0">
              <a:effectLst/>
              <a:latin typeface="Arial"/>
              <a:cs typeface="Arial"/>
            </a:endParaRPr>
          </a:p>
          <a:p>
            <a:pPr algn="l" rtl="0" fontAlgn="base"/>
            <a:r>
              <a:rPr lang="en-US" sz="1200" b="0" i="0" dirty="0">
                <a:effectLst/>
                <a:latin typeface="Arial" panose="020B0604020202020204" pitchFamily="34" charset="0"/>
              </a:rPr>
              <a:t>​</a:t>
            </a:r>
            <a:endParaRPr lang="en-US" b="1" i="1" dirty="0">
              <a:solidFill>
                <a:srgbClr val="00B0F0"/>
              </a:solidFill>
              <a:effectLst/>
              <a:latin typeface="Segoe UI" panose="020B0502040204020203" pitchFamily="34" charset="0"/>
              <a:cs typeface="Segoe UI"/>
            </a:endParaRPr>
          </a:p>
          <a:p>
            <a:pPr fontAlgn="base"/>
            <a:r>
              <a:rPr lang="en-US" sz="1200" b="1" i="1" u="none" strike="noStrike" dirty="0">
                <a:solidFill>
                  <a:srgbClr val="00B0F0"/>
                </a:solidFill>
                <a:effectLst/>
                <a:latin typeface="Arial"/>
                <a:cs typeface="Arial"/>
              </a:rPr>
              <a:t>E </a:t>
            </a:r>
            <a:r>
              <a:rPr lang="en-US" sz="1200" b="1" i="1" u="none" strike="noStrike" dirty="0" err="1">
                <a:solidFill>
                  <a:srgbClr val="00B0F0"/>
                </a:solidFill>
                <a:effectLst/>
                <a:latin typeface="Arial"/>
                <a:cs typeface="Arial"/>
              </a:rPr>
              <a:t>nga</a:t>
            </a:r>
            <a:r>
              <a:rPr lang="en-US" sz="1200" b="1" i="1" u="none" strike="noStrike" dirty="0">
                <a:solidFill>
                  <a:srgbClr val="00B0F0"/>
                </a:solidFill>
                <a:effectLst/>
                <a:latin typeface="Arial"/>
                <a:cs typeface="Arial"/>
              </a:rPr>
              <a:t> mana, e </a:t>
            </a:r>
            <a:r>
              <a:rPr lang="en-US" sz="1200" b="1" i="1" u="none" strike="noStrike" dirty="0" err="1">
                <a:solidFill>
                  <a:srgbClr val="00B0F0"/>
                </a:solidFill>
                <a:effectLst/>
                <a:latin typeface="Arial"/>
                <a:cs typeface="Arial"/>
              </a:rPr>
              <a:t>nga</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hau</a:t>
            </a:r>
            <a:r>
              <a:rPr lang="en-US" sz="1200" b="1" i="1" u="none" strike="noStrike" dirty="0">
                <a:solidFill>
                  <a:srgbClr val="00B0F0"/>
                </a:solidFill>
                <a:effectLst/>
                <a:latin typeface="Arial"/>
                <a:cs typeface="Arial"/>
              </a:rPr>
              <a:t> e </a:t>
            </a:r>
            <a:r>
              <a:rPr lang="en-US" sz="1200" b="1" i="1" u="none" strike="noStrike" dirty="0" err="1">
                <a:solidFill>
                  <a:srgbClr val="00B0F0"/>
                </a:solidFill>
                <a:effectLst/>
                <a:latin typeface="Arial"/>
                <a:cs typeface="Arial"/>
              </a:rPr>
              <a:t>wha</a:t>
            </a:r>
            <a:r>
              <a:rPr lang="en-US" sz="1200" b="1" i="1" u="none" strike="noStrike" dirty="0">
                <a:solidFill>
                  <a:srgbClr val="00B0F0"/>
                </a:solidFill>
                <a:effectLst/>
                <a:latin typeface="Arial"/>
                <a:cs typeface="Arial"/>
              </a:rPr>
              <a:t> </a:t>
            </a:r>
            <a:r>
              <a:rPr lang="en-US" dirty="0">
                <a:latin typeface="Arial"/>
                <a:cs typeface="Arial"/>
              </a:rPr>
              <a:t>    </a:t>
            </a:r>
            <a:r>
              <a:rPr lang="en-US" sz="1200" b="0" i="0" u="none" strike="noStrike" dirty="0">
                <a:effectLst/>
                <a:latin typeface="Arial"/>
                <a:cs typeface="Arial"/>
              </a:rPr>
              <a:t>  </a:t>
            </a:r>
            <a:r>
              <a:rPr lang="en-US" dirty="0">
                <a:latin typeface="Arial"/>
                <a:cs typeface="Arial"/>
              </a:rPr>
              <a:t> </a:t>
            </a:r>
            <a:r>
              <a:rPr lang="en-US" sz="1200" b="0" i="0" u="none" strike="noStrike" dirty="0">
                <a:effectLst/>
                <a:latin typeface="Arial"/>
                <a:cs typeface="Arial"/>
              </a:rPr>
              <a:t>All Languages from the Four Winds</a:t>
            </a:r>
            <a:r>
              <a:rPr lang="en-US" sz="1200" b="0" i="0" dirty="0">
                <a:effectLst/>
                <a:latin typeface="Arial"/>
                <a:cs typeface="Arial"/>
              </a:rPr>
              <a:t>​</a:t>
            </a:r>
            <a:endParaRPr lang="en-US" b="0" i="0" dirty="0">
              <a:effectLst/>
              <a:latin typeface="Arial"/>
              <a:cs typeface="Arial"/>
            </a:endParaRPr>
          </a:p>
          <a:p>
            <a:pPr algn="l" rtl="0" fontAlgn="base"/>
            <a:r>
              <a:rPr lang="en-US" sz="12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200" b="1" i="0" u="none" strike="noStrike" dirty="0">
                <a:solidFill>
                  <a:srgbClr val="00B0F0"/>
                </a:solidFill>
                <a:effectLst/>
                <a:latin typeface="Arial"/>
                <a:cs typeface="Arial"/>
              </a:rPr>
              <a:t>Tena </a:t>
            </a:r>
            <a:r>
              <a:rPr lang="en-US" sz="1200" b="1" i="0" u="none" strike="noStrike" dirty="0" err="1">
                <a:solidFill>
                  <a:srgbClr val="00B0F0"/>
                </a:solidFill>
                <a:effectLst/>
                <a:latin typeface="Arial"/>
                <a:cs typeface="Arial"/>
              </a:rPr>
              <a:t>kotou</a:t>
            </a:r>
            <a:r>
              <a:rPr lang="en-US" sz="1200" b="1" i="0" u="none" strike="noStrike" dirty="0">
                <a:solidFill>
                  <a:srgbClr val="00B0F0"/>
                </a:solidFill>
                <a:effectLst/>
                <a:latin typeface="Arial"/>
                <a:cs typeface="Arial"/>
              </a:rPr>
              <a:t>, </a:t>
            </a:r>
            <a:r>
              <a:rPr lang="en-US" sz="1200" b="1" i="0" u="none" strike="noStrike" dirty="0" err="1">
                <a:solidFill>
                  <a:srgbClr val="00B0F0"/>
                </a:solidFill>
                <a:effectLst/>
                <a:latin typeface="Arial"/>
                <a:cs typeface="Arial"/>
              </a:rPr>
              <a:t>tena</a:t>
            </a:r>
            <a:r>
              <a:rPr lang="en-US" sz="1200" b="1" i="0" u="none" strike="noStrike" dirty="0">
                <a:solidFill>
                  <a:srgbClr val="00B0F0"/>
                </a:solidFill>
                <a:effectLst/>
                <a:latin typeface="Arial"/>
                <a:cs typeface="Arial"/>
              </a:rPr>
              <a:t> </a:t>
            </a:r>
            <a:r>
              <a:rPr lang="en-US" sz="1200" b="1" i="0" u="none" strike="noStrike" dirty="0" err="1">
                <a:solidFill>
                  <a:srgbClr val="00B0F0"/>
                </a:solidFill>
                <a:effectLst/>
                <a:latin typeface="Arial"/>
                <a:cs typeface="Arial"/>
              </a:rPr>
              <a:t>kotou</a:t>
            </a:r>
            <a:r>
              <a:rPr lang="en-US" sz="1200" b="1" i="0" u="none" strike="noStrike" dirty="0">
                <a:solidFill>
                  <a:srgbClr val="00B0F0"/>
                </a:solidFill>
                <a:effectLst/>
                <a:latin typeface="Arial"/>
                <a:cs typeface="Arial"/>
              </a:rPr>
              <a:t>,</a:t>
            </a:r>
            <a:r>
              <a:rPr lang="en-US" sz="1200" b="0" i="0" u="none" strike="noStrike" dirty="0">
                <a:effectLst/>
                <a:latin typeface="Arial"/>
                <a:cs typeface="Arial"/>
              </a:rPr>
              <a:t> </a:t>
            </a:r>
            <a:r>
              <a:rPr lang="en-US" dirty="0">
                <a:latin typeface="Arial"/>
                <a:cs typeface="Arial"/>
              </a:rPr>
              <a:t>                 </a:t>
            </a:r>
            <a:r>
              <a:rPr lang="en-US" sz="1200" b="0" i="0" u="none" strike="noStrike" dirty="0">
                <a:effectLst/>
                <a:latin typeface="Arial"/>
                <a:cs typeface="Arial"/>
              </a:rPr>
              <a:t>Greetings to you all</a:t>
            </a:r>
            <a:r>
              <a:rPr lang="en-US" sz="1200" b="0" i="0" dirty="0">
                <a:effectLst/>
                <a:latin typeface="Arial"/>
                <a:cs typeface="Arial"/>
              </a:rPr>
              <a:t>​</a:t>
            </a:r>
            <a:endParaRPr lang="en-US" b="0" i="0" dirty="0">
              <a:effectLst/>
              <a:latin typeface="Arial"/>
              <a:cs typeface="Arial"/>
            </a:endParaRPr>
          </a:p>
          <a:p>
            <a:pPr algn="l" rtl="0" fontAlgn="base"/>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tena</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kotou</a:t>
            </a:r>
            <a:r>
              <a:rPr lang="en-US" sz="1200" b="1" i="1" u="none" strike="noStrike" dirty="0">
                <a:solidFill>
                  <a:srgbClr val="00B0F0"/>
                </a:solidFill>
                <a:effectLst/>
                <a:latin typeface="Arial"/>
                <a:cs typeface="Arial"/>
              </a:rPr>
              <a:t> </a:t>
            </a:r>
            <a:r>
              <a:rPr lang="en-US" sz="1200" b="1" i="1" u="none" strike="noStrike" dirty="0" err="1">
                <a:solidFill>
                  <a:srgbClr val="00B0F0"/>
                </a:solidFill>
                <a:effectLst/>
                <a:latin typeface="Arial"/>
                <a:cs typeface="Arial"/>
              </a:rPr>
              <a:t>katoa</a:t>
            </a:r>
            <a:r>
              <a:rPr lang="en-US" sz="1200" b="1" i="1" dirty="0">
                <a:solidFill>
                  <a:srgbClr val="00B0F0"/>
                </a:solidFill>
                <a:effectLst/>
                <a:latin typeface="Arial"/>
                <a:cs typeface="Arial"/>
              </a:rPr>
              <a:t>​</a:t>
            </a:r>
            <a:endParaRPr lang="en-US" b="1" i="1" dirty="0">
              <a:solidFill>
                <a:srgbClr val="00B0F0"/>
              </a:solidFill>
              <a:effectLst/>
              <a:latin typeface="Arial"/>
              <a:cs typeface="Arial"/>
            </a:endParaRPr>
          </a:p>
          <a:p>
            <a:pPr algn="l" rtl="0" fontAlgn="base"/>
            <a:r>
              <a:rPr lang="en-US" sz="12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200" b="1" i="1" u="none" strike="noStrike" dirty="0">
                <a:solidFill>
                  <a:srgbClr val="00B0F0"/>
                </a:solidFill>
                <a:effectLst/>
                <a:latin typeface="Arial"/>
                <a:cs typeface="Arial"/>
              </a:rPr>
              <a:t>Ehara </a:t>
            </a:r>
            <a:r>
              <a:rPr lang="en-US" sz="1200" b="1" i="1" u="none" strike="noStrike" dirty="0" err="1">
                <a:solidFill>
                  <a:srgbClr val="00B0F0"/>
                </a:solidFill>
                <a:effectLst/>
                <a:latin typeface="Arial"/>
                <a:cs typeface="Arial"/>
              </a:rPr>
              <a:t>taku</a:t>
            </a:r>
            <a:r>
              <a:rPr lang="en-US" sz="1200" b="1" i="1" u="none" strike="noStrike" dirty="0">
                <a:solidFill>
                  <a:srgbClr val="00B0F0"/>
                </a:solidFill>
                <a:effectLst/>
                <a:latin typeface="Arial"/>
                <a:cs typeface="Arial"/>
              </a:rPr>
              <a:t> toa I </a:t>
            </a:r>
            <a:r>
              <a:rPr lang="en-US" sz="1200" b="1" i="1" u="none" strike="noStrike" dirty="0" err="1">
                <a:solidFill>
                  <a:srgbClr val="00B0F0"/>
                </a:solidFill>
                <a:effectLst/>
                <a:latin typeface="Arial"/>
                <a:cs typeface="Arial"/>
              </a:rPr>
              <a:t>te</a:t>
            </a:r>
            <a:r>
              <a:rPr lang="en-US" sz="1200" b="1" i="1" u="none" strike="noStrike" dirty="0">
                <a:solidFill>
                  <a:srgbClr val="00B0F0"/>
                </a:solidFill>
                <a:effectLst/>
                <a:latin typeface="Arial"/>
                <a:cs typeface="Arial"/>
              </a:rPr>
              <a:t> toa </a:t>
            </a:r>
            <a:r>
              <a:rPr lang="en-US" dirty="0">
                <a:latin typeface="Arial"/>
                <a:cs typeface="Arial"/>
              </a:rPr>
              <a:t>                     </a:t>
            </a:r>
            <a:r>
              <a:rPr lang="en-US" sz="1200" b="0" i="0" u="none" strike="noStrike" dirty="0">
                <a:effectLst/>
                <a:latin typeface="Arial"/>
                <a:cs typeface="Arial"/>
              </a:rPr>
              <a:t>My strength is not that of the </a:t>
            </a:r>
            <a:r>
              <a:rPr lang="en-US" sz="1200" b="0" i="0" dirty="0">
                <a:effectLst/>
                <a:latin typeface="Arial"/>
                <a:cs typeface="Arial"/>
              </a:rPr>
              <a:t>​</a:t>
            </a:r>
            <a:endParaRPr lang="en-US" b="0" i="0" dirty="0">
              <a:effectLst/>
              <a:latin typeface="Arial"/>
              <a:cs typeface="Arial"/>
            </a:endParaRPr>
          </a:p>
          <a:p>
            <a:pPr fontAlgn="base"/>
            <a:r>
              <a:rPr lang="en-US" sz="1200" b="1" i="0" u="none" strike="noStrike" dirty="0" err="1">
                <a:solidFill>
                  <a:srgbClr val="00B0F0"/>
                </a:solidFill>
                <a:effectLst/>
                <a:latin typeface="Arial"/>
                <a:cs typeface="Arial"/>
              </a:rPr>
              <a:t>Takitahi</a:t>
            </a:r>
            <a:r>
              <a:rPr lang="en-US" sz="1200" b="1" i="0" u="none" strike="noStrike" dirty="0">
                <a:solidFill>
                  <a:srgbClr val="00B0F0"/>
                </a:solidFill>
                <a:effectLst/>
                <a:latin typeface="Arial"/>
                <a:cs typeface="Arial"/>
              </a:rPr>
              <a:t> </a:t>
            </a:r>
            <a:r>
              <a:rPr lang="en-US" sz="1200" b="1" i="0" u="none" strike="noStrike" dirty="0" err="1">
                <a:solidFill>
                  <a:srgbClr val="00B0F0"/>
                </a:solidFill>
                <a:effectLst/>
                <a:latin typeface="Arial"/>
                <a:cs typeface="Arial"/>
              </a:rPr>
              <a:t>Engari</a:t>
            </a:r>
            <a:r>
              <a:rPr lang="en-US" sz="1200" b="1" i="0" u="none" strike="noStrike" dirty="0">
                <a:solidFill>
                  <a:srgbClr val="00B0F0"/>
                </a:solidFill>
                <a:effectLst/>
                <a:latin typeface="Arial"/>
                <a:cs typeface="Arial"/>
              </a:rPr>
              <a:t> </a:t>
            </a:r>
            <a:r>
              <a:rPr lang="en-US" sz="1200" i="0" u="none" strike="noStrike" dirty="0">
                <a:solidFill>
                  <a:srgbClr val="00B0F0"/>
                </a:solidFill>
                <a:effectLst/>
                <a:latin typeface="Arial"/>
                <a:cs typeface="Arial"/>
              </a:rPr>
              <a:t>h</a:t>
            </a:r>
            <a:r>
              <a:rPr lang="en-US" sz="1200" b="0" i="0" u="none" strike="noStrike" dirty="0">
                <a:solidFill>
                  <a:srgbClr val="00B0F0"/>
                </a:solidFill>
                <a:effectLst/>
                <a:latin typeface="Arial"/>
                <a:cs typeface="Arial"/>
              </a:rPr>
              <a:t>e </a:t>
            </a:r>
            <a:r>
              <a:rPr lang="en-US" dirty="0">
                <a:latin typeface="Arial"/>
                <a:cs typeface="Arial"/>
              </a:rPr>
              <a:t>                            </a:t>
            </a:r>
            <a:r>
              <a:rPr lang="en-US" sz="1200" b="0" i="0" u="none" strike="noStrike" dirty="0">
                <a:effectLst/>
                <a:latin typeface="Arial"/>
                <a:cs typeface="Arial"/>
              </a:rPr>
              <a:t>of the individual but that of the many</a:t>
            </a:r>
            <a:r>
              <a:rPr lang="en-US" sz="1200" b="0" i="0" dirty="0">
                <a:effectLst/>
                <a:latin typeface="Arial"/>
                <a:cs typeface="Arial"/>
              </a:rPr>
              <a:t>​</a:t>
            </a:r>
            <a:endParaRPr lang="en-US" b="0" i="0" dirty="0">
              <a:effectLst/>
              <a:latin typeface="Arial"/>
              <a:cs typeface="Arial"/>
            </a:endParaRPr>
          </a:p>
          <a:p>
            <a:pPr algn="l" rtl="0" fontAlgn="base"/>
            <a:r>
              <a:rPr lang="en-US" sz="1200" i="1" u="none" strike="noStrike" dirty="0">
                <a:solidFill>
                  <a:srgbClr val="00B0F0"/>
                </a:solidFill>
                <a:effectLst/>
                <a:latin typeface="Arial"/>
                <a:cs typeface="Arial"/>
              </a:rPr>
              <a:t>Toa </a:t>
            </a:r>
            <a:r>
              <a:rPr lang="en-US" sz="1200" i="1" u="none" strike="noStrike" dirty="0" err="1">
                <a:solidFill>
                  <a:srgbClr val="00B0F0"/>
                </a:solidFill>
                <a:effectLst/>
                <a:latin typeface="Arial"/>
                <a:cs typeface="Arial"/>
              </a:rPr>
              <a:t>takitini</a:t>
            </a:r>
            <a:r>
              <a:rPr lang="en-US" sz="1200" i="1" dirty="0">
                <a:solidFill>
                  <a:srgbClr val="00B0F0"/>
                </a:solidFill>
                <a:effectLst/>
                <a:latin typeface="Arial"/>
                <a:cs typeface="Arial"/>
              </a:rPr>
              <a:t>​</a:t>
            </a:r>
          </a:p>
          <a:p>
            <a:pPr algn="l" rtl="0" fontAlgn="base"/>
            <a:endParaRPr lang="en-US" b="1" i="1" dirty="0">
              <a:solidFill>
                <a:srgbClr val="00B0F0"/>
              </a:solidFill>
              <a:latin typeface="Arial" panose="020B0604020202020204" pitchFamily="34" charset="0"/>
              <a:cs typeface="Arial"/>
            </a:endParaRPr>
          </a:p>
          <a:p>
            <a:pPr fontAlgn="base"/>
            <a:r>
              <a:rPr lang="en-US" sz="1200" b="1" i="1" u="none" strike="noStrike" dirty="0">
                <a:solidFill>
                  <a:srgbClr val="00B0F0"/>
                </a:solidFill>
                <a:effectLst/>
                <a:latin typeface="Arial"/>
                <a:cs typeface="Arial"/>
              </a:rPr>
              <a:t>No </a:t>
            </a:r>
            <a:r>
              <a:rPr lang="en-US" sz="1200" b="1" i="1" u="none" strike="noStrike" dirty="0" err="1">
                <a:solidFill>
                  <a:srgbClr val="00B0F0"/>
                </a:solidFill>
                <a:effectLst/>
                <a:latin typeface="Arial"/>
                <a:cs typeface="Arial"/>
              </a:rPr>
              <a:t>reira</a:t>
            </a:r>
            <a:r>
              <a:rPr lang="en-US" sz="1200" b="1" i="1" u="none" strike="noStrike" dirty="0">
                <a:solidFill>
                  <a:srgbClr val="00B0F0"/>
                </a:solidFill>
                <a:effectLst/>
                <a:latin typeface="Arial"/>
                <a:cs typeface="Arial"/>
              </a:rPr>
              <a:t>, kia </a:t>
            </a:r>
            <a:r>
              <a:rPr lang="en-US" sz="1200" b="1" i="1" u="none" strike="noStrike" dirty="0" err="1">
                <a:solidFill>
                  <a:srgbClr val="00B0F0"/>
                </a:solidFill>
                <a:effectLst/>
                <a:latin typeface="Arial"/>
                <a:cs typeface="Arial"/>
              </a:rPr>
              <a:t>ora</a:t>
            </a:r>
            <a:r>
              <a:rPr lang="en-US" sz="1200" b="1" i="1" u="none" strike="noStrike" dirty="0">
                <a:solidFill>
                  <a:srgbClr val="00B0F0"/>
                </a:solidFill>
                <a:effectLst/>
                <a:latin typeface="Arial"/>
                <a:cs typeface="Arial"/>
              </a:rPr>
              <a:t> tatou </a:t>
            </a:r>
            <a:r>
              <a:rPr lang="en-US" sz="1200" b="1" i="1" u="none" strike="noStrike" dirty="0" err="1">
                <a:solidFill>
                  <a:srgbClr val="00B0F0"/>
                </a:solidFill>
                <a:effectLst/>
                <a:latin typeface="Arial"/>
                <a:cs typeface="Arial"/>
              </a:rPr>
              <a:t>katoa</a:t>
            </a:r>
            <a:r>
              <a:rPr lang="en-US" sz="1200" b="0" i="0" u="none" strike="noStrike" dirty="0">
                <a:effectLst/>
                <a:latin typeface="Arial"/>
                <a:cs typeface="Arial"/>
              </a:rPr>
              <a:t> </a:t>
            </a:r>
            <a:r>
              <a:rPr lang="en-US" dirty="0">
                <a:latin typeface="Arial"/>
                <a:cs typeface="Arial"/>
              </a:rPr>
              <a:t>           </a:t>
            </a:r>
            <a:r>
              <a:rPr lang="en-US" sz="1200" b="0" i="0" u="none" strike="noStrike" dirty="0">
                <a:effectLst/>
                <a:latin typeface="Arial"/>
                <a:cs typeface="Arial"/>
              </a:rPr>
              <a:t> Greetings once again </a:t>
            </a:r>
          </a:p>
          <a:p>
            <a:pPr algn="l" rtl="0" fontAlgn="base"/>
            <a:endParaRPr lang="en-US" b="1" dirty="0">
              <a:solidFill>
                <a:srgbClr val="00B0F0"/>
              </a:solidFill>
              <a:latin typeface="Arial" panose="020B0604020202020204" pitchFamily="34" charset="0"/>
              <a:cs typeface="Arial"/>
            </a:endParaRPr>
          </a:p>
          <a:p>
            <a:pPr algn="l" rtl="0" fontAlgn="base"/>
            <a:r>
              <a:rPr lang="en-US" sz="1200" b="1" i="0" u="none" strike="noStrike" dirty="0">
                <a:solidFill>
                  <a:srgbClr val="00B0F0"/>
                </a:solidFill>
                <a:effectLst/>
                <a:latin typeface="Arial"/>
                <a:cs typeface="Arial"/>
              </a:rPr>
              <a:t>Mauri Ora !  </a:t>
            </a:r>
            <a:r>
              <a:rPr lang="en-US" sz="1200" b="0" i="0" u="none" strike="noStrike" dirty="0">
                <a:effectLst/>
                <a:latin typeface="Arial"/>
                <a:cs typeface="Arial"/>
              </a:rPr>
              <a:t>                        </a:t>
            </a:r>
            <a:r>
              <a:rPr lang="en-US" sz="1200" b="0" i="0" dirty="0">
                <a:effectLst/>
                <a:latin typeface="Arial"/>
                <a:cs typeface="Arial"/>
              </a:rPr>
              <a:t>​</a:t>
            </a:r>
            <a:endParaRPr lang="en-US" b="0" i="0" dirty="0">
              <a:effectLst/>
              <a:latin typeface="Arial"/>
              <a:cs typeface="Arial"/>
            </a:endParaRPr>
          </a:p>
          <a:p>
            <a:endParaRPr lang="en-US" dirty="0">
              <a:latin typeface="Arial"/>
              <a:cs typeface="Arial"/>
            </a:endParaRPr>
          </a:p>
          <a:p>
            <a:r>
              <a:rPr lang="en-US" i="1" dirty="0" err="1">
                <a:solidFill>
                  <a:srgbClr val="202124"/>
                </a:solidFill>
                <a:ea typeface="+mn-lt"/>
                <a:cs typeface="+mn-lt"/>
              </a:rPr>
              <a:t>Adorahi</a:t>
            </a:r>
            <a:r>
              <a:rPr lang="en-US" i="1" dirty="0">
                <a:solidFill>
                  <a:srgbClr val="202124"/>
                </a:solidFill>
                <a:ea typeface="+mn-lt"/>
                <a:cs typeface="+mn-lt"/>
              </a:rPr>
              <a:t> Namona   </a:t>
            </a:r>
            <a:r>
              <a:rPr lang="en-US" dirty="0">
                <a:solidFill>
                  <a:srgbClr val="202124"/>
                </a:solidFill>
                <a:ea typeface="+mn-lt"/>
                <a:cs typeface="+mn-lt"/>
              </a:rPr>
              <a:t>                                     -  Hiri Motu for good afternoon :)    </a:t>
            </a:r>
          </a:p>
          <a:p>
            <a:endParaRPr lang="en-US" dirty="0">
              <a:solidFill>
                <a:srgbClr val="202124"/>
              </a:solidFill>
              <a:ea typeface="+mn-lt"/>
              <a:cs typeface="+mn-lt"/>
            </a:endParaRPr>
          </a:p>
          <a:p>
            <a:r>
              <a:rPr lang="en-NZ" dirty="0"/>
              <a:t>E kore au e </a:t>
            </a:r>
            <a:r>
              <a:rPr lang="en-NZ" dirty="0" err="1"/>
              <a:t>ngaro</a:t>
            </a:r>
            <a:r>
              <a:rPr lang="en-NZ" dirty="0"/>
              <a:t>, he </a:t>
            </a:r>
            <a:r>
              <a:rPr lang="en-NZ" dirty="0" err="1"/>
              <a:t>kākano</a:t>
            </a:r>
            <a:r>
              <a:rPr lang="en-NZ" dirty="0"/>
              <a:t> </a:t>
            </a:r>
            <a:r>
              <a:rPr lang="en-NZ" dirty="0" err="1"/>
              <a:t>i</a:t>
            </a:r>
            <a:r>
              <a:rPr lang="en-NZ" dirty="0"/>
              <a:t> </a:t>
            </a:r>
            <a:r>
              <a:rPr lang="en-NZ" dirty="0" err="1"/>
              <a:t>ruia</a:t>
            </a:r>
            <a:r>
              <a:rPr lang="en-NZ" dirty="0"/>
              <a:t> </a:t>
            </a:r>
            <a:r>
              <a:rPr lang="en-NZ" dirty="0" err="1"/>
              <a:t>mai</a:t>
            </a:r>
            <a:r>
              <a:rPr lang="en-NZ" dirty="0"/>
              <a:t> </a:t>
            </a:r>
            <a:r>
              <a:rPr lang="en-NZ" dirty="0" err="1"/>
              <a:t>i</a:t>
            </a:r>
            <a:r>
              <a:rPr lang="en-NZ" dirty="0"/>
              <a:t> </a:t>
            </a:r>
            <a:r>
              <a:rPr lang="en-NZ" dirty="0" err="1"/>
              <a:t>Rangiātea</a:t>
            </a:r>
            <a:r>
              <a:rPr lang="en-NZ" dirty="0"/>
              <a:t>. </a:t>
            </a:r>
            <a:r>
              <a:rPr lang="en-NZ" b="1" dirty="0"/>
              <a:t>I will never be lost, for I am a seed sown in </a:t>
            </a:r>
            <a:r>
              <a:rPr lang="en-NZ" b="1" dirty="0" err="1"/>
              <a:t>Rangiātea</a:t>
            </a:r>
            <a:r>
              <a:rPr lang="en-NZ" dirty="0"/>
              <a:t>* (Pacific ancestral homelands). </a:t>
            </a:r>
            <a:r>
              <a:rPr lang="en-NZ" sz="1050" dirty="0"/>
              <a:t>The metaphorical "seed" represents growth, development, and self-realization.. </a:t>
            </a:r>
            <a:r>
              <a:rPr lang="en-NZ" sz="1050" dirty="0" err="1"/>
              <a:t>Rangiātea</a:t>
            </a:r>
            <a:r>
              <a:rPr lang="en-NZ" sz="1050" dirty="0"/>
              <a:t> is closely related to and located within, the ancestral homeland of </a:t>
            </a:r>
            <a:r>
              <a:rPr lang="en-NZ" sz="1050" dirty="0">
                <a:hlinkClick r:id="rId3" tooltip="Hawaiki"/>
              </a:rPr>
              <a:t>Hawaiki</a:t>
            </a:r>
            <a:r>
              <a:rPr lang="en-NZ" sz="1050" dirty="0"/>
              <a:t>. </a:t>
            </a:r>
          </a:p>
          <a:p>
            <a:r>
              <a:rPr lang="en-US" dirty="0">
                <a:solidFill>
                  <a:srgbClr val="202124"/>
                </a:solidFill>
                <a:ea typeface="+mn-lt"/>
                <a:cs typeface="+mn-lt"/>
              </a:rPr>
              <a:t>   </a:t>
            </a:r>
            <a:endParaRPr lang="en-US" dirty="0">
              <a:solidFill>
                <a:srgbClr val="202124"/>
              </a:solidFill>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5</a:t>
            </a:fld>
            <a:endParaRPr lang="en-US"/>
          </a:p>
        </p:txBody>
      </p:sp>
    </p:spTree>
    <p:extLst>
      <p:ext uri="{BB962C8B-B14F-4D97-AF65-F5344CB8AC3E}">
        <p14:creationId xmlns:p14="http://schemas.microsoft.com/office/powerpoint/2010/main" val="3027677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dirty="0">
                <a:solidFill>
                  <a:srgbClr val="231F20"/>
                </a:solidFill>
                <a:effectLst/>
                <a:latin typeface="Droid Serif"/>
              </a:rPr>
              <a:t>1- </a:t>
            </a:r>
            <a:r>
              <a:rPr lang="en-NZ" sz="1200" b="1" i="0" dirty="0">
                <a:solidFill>
                  <a:srgbClr val="231F20"/>
                </a:solidFill>
                <a:effectLst/>
                <a:latin typeface="Droid Serif"/>
              </a:rPr>
              <a:t>Katharine Losi Atafu – Mayo  </a:t>
            </a:r>
            <a:r>
              <a:rPr lang="en-NZ" sz="1200" b="0" i="0" dirty="0">
                <a:solidFill>
                  <a:srgbClr val="231F20"/>
                </a:solidFill>
                <a:effectLst/>
                <a:latin typeface="Droid Serif"/>
              </a:rPr>
              <a:t>is a multidisciplinary artist, curator and creative &amp; wellbeing director. Her social art practice is an evolving ecosystem of Moana healing methodologies, spirituality and community engagement grounded in unconditional love to create alternative ways of living in the everyday.  AWL 2021 </a:t>
            </a:r>
            <a:r>
              <a:rPr lang="en-NZ" sz="1200" b="0" i="1" dirty="0">
                <a:solidFill>
                  <a:srgbClr val="999999"/>
                </a:solidFill>
                <a:effectLst/>
                <a:latin typeface="Droid Serif"/>
              </a:rPr>
              <a:t>Photo by </a:t>
            </a:r>
            <a:r>
              <a:rPr lang="en-NZ" sz="1200" b="0" i="1" dirty="0" err="1">
                <a:solidFill>
                  <a:srgbClr val="999999"/>
                </a:solidFill>
                <a:effectLst/>
                <a:latin typeface="Droid Serif"/>
              </a:rPr>
              <a:t>Hohua</a:t>
            </a:r>
            <a:r>
              <a:rPr lang="en-NZ" sz="1200" b="0" i="1" dirty="0">
                <a:solidFill>
                  <a:srgbClr val="999999"/>
                </a:solidFill>
                <a:effectLst/>
                <a:latin typeface="Droid Serif"/>
              </a:rPr>
              <a:t> </a:t>
            </a:r>
            <a:r>
              <a:rPr lang="en-NZ" sz="1200" b="0" i="1" dirty="0" err="1">
                <a:solidFill>
                  <a:srgbClr val="999999"/>
                </a:solidFill>
                <a:effectLst/>
                <a:latin typeface="Droid Serif"/>
              </a:rPr>
              <a:t>Kurene</a:t>
            </a:r>
            <a:endParaRPr lang="en-NZ" sz="1200" b="0" i="0" dirty="0">
              <a:solidFill>
                <a:srgbClr val="231F20"/>
              </a:solidFill>
              <a:effectLst/>
              <a:latin typeface="Droid Serif"/>
            </a:endParaRPr>
          </a:p>
          <a:p>
            <a:endParaRPr lang="en-NZ" sz="1200" dirty="0">
              <a:solidFill>
                <a:srgbClr val="231F20"/>
              </a:solidFill>
              <a:latin typeface="Droid Serif"/>
            </a:endParaRPr>
          </a:p>
          <a:p>
            <a:r>
              <a:rPr lang="en-NZ" sz="1200" dirty="0">
                <a:solidFill>
                  <a:srgbClr val="231F20"/>
                </a:solidFill>
                <a:latin typeface="Droid Serif"/>
              </a:rPr>
              <a:t>2 - </a:t>
            </a:r>
            <a:r>
              <a:rPr lang="en-NZ" sz="1200" dirty="0"/>
              <a:t>2- </a:t>
            </a:r>
            <a:r>
              <a:rPr lang="en-NZ" sz="1200" b="1" i="1" dirty="0" err="1">
                <a:solidFill>
                  <a:srgbClr val="231F20"/>
                </a:solidFill>
                <a:effectLst/>
                <a:latin typeface="Droid Serif"/>
              </a:rPr>
              <a:t>Sistar</a:t>
            </a:r>
            <a:r>
              <a:rPr lang="en-NZ" sz="1200" b="1" i="1" dirty="0">
                <a:solidFill>
                  <a:srgbClr val="231F20"/>
                </a:solidFill>
                <a:effectLst/>
                <a:latin typeface="Droid Serif"/>
              </a:rPr>
              <a:t> </a:t>
            </a:r>
            <a:r>
              <a:rPr lang="en-NZ" sz="1200" b="1" i="1" dirty="0" err="1">
                <a:solidFill>
                  <a:srgbClr val="231F20"/>
                </a:solidFill>
                <a:effectLst/>
                <a:latin typeface="Droid Serif"/>
              </a:rPr>
              <a:t>S’pacific</a:t>
            </a:r>
            <a:r>
              <a:rPr lang="en-NZ" sz="1200" b="1" i="1" dirty="0">
                <a:solidFill>
                  <a:srgbClr val="231F20"/>
                </a:solidFill>
                <a:effectLst/>
                <a:latin typeface="Droid Serif"/>
              </a:rPr>
              <a:t> </a:t>
            </a:r>
            <a:r>
              <a:rPr lang="en-NZ" sz="1200" b="0" i="0" dirty="0">
                <a:solidFill>
                  <a:srgbClr val="231F20"/>
                </a:solidFill>
                <a:effectLst/>
                <a:latin typeface="Droid Serif"/>
              </a:rPr>
              <a:t>aka </a:t>
            </a:r>
            <a:r>
              <a:rPr lang="en-NZ" sz="1200" b="1" i="1" dirty="0">
                <a:solidFill>
                  <a:srgbClr val="231F20"/>
                </a:solidFill>
                <a:effectLst/>
                <a:latin typeface="Droid Serif"/>
              </a:rPr>
              <a:t>Rosanna Raymond </a:t>
            </a:r>
            <a:r>
              <a:rPr lang="en-NZ" sz="1200" b="0" i="0" dirty="0">
                <a:solidFill>
                  <a:srgbClr val="231F20"/>
                </a:solidFill>
                <a:effectLst/>
                <a:latin typeface="Droid Serif"/>
              </a:rPr>
              <a:t>an innovator of the contemporary Pasifika art scene, achieving international renown for her performances, installations, body adornment and spoken word. She is a published writer and poet. </a:t>
            </a:r>
            <a:r>
              <a:rPr lang="en-NZ" sz="1100" b="0" i="1" dirty="0">
                <a:solidFill>
                  <a:srgbClr val="999999"/>
                </a:solidFill>
                <a:effectLst/>
                <a:latin typeface="Droid Serif"/>
              </a:rPr>
              <a:t>Photo by Giles Peterson</a:t>
            </a:r>
          </a:p>
          <a:p>
            <a:endParaRPr lang="en-NZ" sz="1100" i="1" dirty="0">
              <a:solidFill>
                <a:srgbClr val="999999"/>
              </a:solidFill>
              <a:latin typeface="Droid Serif"/>
            </a:endParaRPr>
          </a:p>
          <a:p>
            <a:r>
              <a:rPr lang="en-NZ" sz="1100" i="1" dirty="0">
                <a:solidFill>
                  <a:srgbClr val="999999"/>
                </a:solidFill>
                <a:latin typeface="Droid Serif"/>
              </a:rPr>
              <a:t>3. </a:t>
            </a:r>
            <a:r>
              <a:rPr lang="en-NZ" sz="1200" b="1" i="0" dirty="0">
                <a:solidFill>
                  <a:srgbClr val="231F20"/>
                </a:solidFill>
                <a:effectLst/>
                <a:latin typeface="Droid Serif"/>
              </a:rPr>
              <a:t>Jaimie Waititi </a:t>
            </a:r>
            <a:r>
              <a:rPr lang="en-NZ" sz="1200" b="0" i="0" dirty="0">
                <a:solidFill>
                  <a:srgbClr val="231F20"/>
                </a:solidFill>
                <a:effectLst/>
                <a:latin typeface="Droid Serif"/>
              </a:rPr>
              <a:t>(</a:t>
            </a:r>
            <a:r>
              <a:rPr lang="en-NZ" sz="1200" b="0" i="0" dirty="0" err="1">
                <a:solidFill>
                  <a:srgbClr val="231F20"/>
                </a:solidFill>
                <a:effectLst/>
                <a:latin typeface="Droid Serif"/>
              </a:rPr>
              <a:t>Te</a:t>
            </a:r>
            <a:r>
              <a:rPr lang="en-NZ" sz="1200" b="0" i="0" dirty="0">
                <a:solidFill>
                  <a:srgbClr val="231F20"/>
                </a:solidFill>
                <a:effectLst/>
                <a:latin typeface="Droid Serif"/>
              </a:rPr>
              <a:t> </a:t>
            </a:r>
            <a:r>
              <a:rPr lang="en-NZ" sz="1200" b="0" i="0" dirty="0" err="1">
                <a:solidFill>
                  <a:srgbClr val="231F20"/>
                </a:solidFill>
                <a:effectLst/>
                <a:latin typeface="Droid Serif"/>
              </a:rPr>
              <a:t>Whānau</a:t>
            </a:r>
            <a:r>
              <a:rPr lang="en-NZ" sz="1200" b="0" i="0" dirty="0">
                <a:solidFill>
                  <a:srgbClr val="231F20"/>
                </a:solidFill>
                <a:effectLst/>
                <a:latin typeface="Droid Serif"/>
              </a:rPr>
              <a:t> a </a:t>
            </a:r>
            <a:r>
              <a:rPr lang="en-NZ" sz="1200" b="0" i="0" dirty="0" err="1">
                <a:solidFill>
                  <a:srgbClr val="231F20"/>
                </a:solidFill>
                <a:effectLst/>
                <a:latin typeface="Droid Serif"/>
              </a:rPr>
              <a:t>Apanui</a:t>
            </a:r>
            <a:r>
              <a:rPr lang="en-NZ" sz="1200" b="0" i="0" dirty="0">
                <a:solidFill>
                  <a:srgbClr val="231F20"/>
                </a:solidFill>
                <a:effectLst/>
                <a:latin typeface="Droid Serif"/>
              </a:rPr>
              <a:t>, </a:t>
            </a:r>
            <a:r>
              <a:rPr lang="en-NZ" sz="1200" b="0" i="0" dirty="0" err="1">
                <a:solidFill>
                  <a:srgbClr val="231F20"/>
                </a:solidFill>
                <a:effectLst/>
                <a:latin typeface="Droid Serif"/>
              </a:rPr>
              <a:t>Te</a:t>
            </a:r>
            <a:r>
              <a:rPr lang="en-NZ" sz="1200" b="0" i="0" dirty="0">
                <a:solidFill>
                  <a:srgbClr val="231F20"/>
                </a:solidFill>
                <a:effectLst/>
                <a:latin typeface="Droid Serif"/>
              </a:rPr>
              <a:t> </a:t>
            </a:r>
            <a:r>
              <a:rPr lang="en-NZ" sz="1200" b="0" i="0" dirty="0" err="1">
                <a:solidFill>
                  <a:srgbClr val="231F20"/>
                </a:solidFill>
                <a:effectLst/>
                <a:latin typeface="Droid Serif"/>
              </a:rPr>
              <a:t>Rarawa</a:t>
            </a:r>
            <a:r>
              <a:rPr lang="en-NZ" sz="1200" b="0" i="0" dirty="0">
                <a:solidFill>
                  <a:srgbClr val="231F20"/>
                </a:solidFill>
                <a:effectLst/>
                <a:latin typeface="Droid Serif"/>
              </a:rPr>
              <a:t>, </a:t>
            </a:r>
            <a:r>
              <a:rPr lang="en-NZ" sz="1200" b="0" i="0" dirty="0" err="1">
                <a:solidFill>
                  <a:srgbClr val="231F20"/>
                </a:solidFill>
                <a:effectLst/>
                <a:latin typeface="Droid Serif"/>
              </a:rPr>
              <a:t>Ngāpuhi</a:t>
            </a:r>
            <a:r>
              <a:rPr lang="en-NZ" sz="1200" b="0" i="0" dirty="0">
                <a:solidFill>
                  <a:srgbClr val="231F20"/>
                </a:solidFill>
                <a:effectLst/>
                <a:latin typeface="Droid Serif"/>
              </a:rPr>
              <a:t>) is a multidisciplinary gender fluid artist and a member of </a:t>
            </a:r>
            <a:r>
              <a:rPr lang="en-NZ" sz="1200" b="0" i="0" dirty="0" err="1">
                <a:solidFill>
                  <a:srgbClr val="231F20"/>
                </a:solidFill>
                <a:effectLst/>
                <a:latin typeface="Droid Serif"/>
              </a:rPr>
              <a:t>SaVAge</a:t>
            </a:r>
            <a:r>
              <a:rPr lang="en-NZ" sz="1200" b="0" i="0" dirty="0">
                <a:solidFill>
                  <a:srgbClr val="231F20"/>
                </a:solidFill>
                <a:effectLst/>
                <a:latin typeface="Droid Serif"/>
              </a:rPr>
              <a:t> </a:t>
            </a:r>
            <a:r>
              <a:rPr lang="en-NZ" sz="1200" b="0" i="0" dirty="0" err="1">
                <a:solidFill>
                  <a:srgbClr val="231F20"/>
                </a:solidFill>
                <a:effectLst/>
                <a:latin typeface="Droid Serif"/>
              </a:rPr>
              <a:t>K’Lub</a:t>
            </a:r>
            <a:r>
              <a:rPr lang="en-NZ" sz="1200" b="0" i="0" dirty="0">
                <a:solidFill>
                  <a:srgbClr val="231F20"/>
                </a:solidFill>
                <a:effectLst/>
                <a:latin typeface="Droid Serif"/>
              </a:rPr>
              <a:t>, </a:t>
            </a:r>
            <a:r>
              <a:rPr lang="en-NZ" sz="1200" b="0" i="0" dirty="0" err="1">
                <a:solidFill>
                  <a:srgbClr val="231F20"/>
                </a:solidFill>
                <a:effectLst/>
                <a:latin typeface="Droid Serif"/>
              </a:rPr>
              <a:t>issheboys</a:t>
            </a:r>
            <a:r>
              <a:rPr lang="en-NZ" sz="1200" b="0" i="0" dirty="0">
                <a:solidFill>
                  <a:srgbClr val="231F20"/>
                </a:solidFill>
                <a:effectLst/>
                <a:latin typeface="Droid Serif"/>
              </a:rPr>
              <a:t>, Arts Laureate group FAFSWAG and Th3 Order. Their work focuses on relationships between people and </a:t>
            </a:r>
            <a:r>
              <a:rPr lang="en-NZ" sz="1200" b="0" i="0" dirty="0" err="1">
                <a:solidFill>
                  <a:srgbClr val="231F20"/>
                </a:solidFill>
                <a:effectLst/>
                <a:latin typeface="Droid Serif"/>
              </a:rPr>
              <a:t>mea</a:t>
            </a:r>
            <a:r>
              <a:rPr lang="en-NZ" sz="1200" b="0" i="0" dirty="0">
                <a:solidFill>
                  <a:srgbClr val="231F20"/>
                </a:solidFill>
                <a:effectLst/>
                <a:latin typeface="Droid Serif"/>
              </a:rPr>
              <a:t>, </a:t>
            </a:r>
            <a:r>
              <a:rPr lang="en-NZ" sz="1200" b="0" i="0" dirty="0" err="1">
                <a:solidFill>
                  <a:srgbClr val="231F20"/>
                </a:solidFill>
                <a:effectLst/>
                <a:latin typeface="Droid Serif"/>
              </a:rPr>
              <a:t>mea</a:t>
            </a:r>
            <a:r>
              <a:rPr lang="en-NZ" sz="1200" b="0" i="0" dirty="0">
                <a:solidFill>
                  <a:srgbClr val="231F20"/>
                </a:solidFill>
                <a:effectLst/>
                <a:latin typeface="Droid Serif"/>
              </a:rPr>
              <a:t> and space, and space and time.</a:t>
            </a:r>
          </a:p>
          <a:p>
            <a:br>
              <a:rPr lang="en-NZ" sz="1200" dirty="0"/>
            </a:br>
            <a:endParaRPr lang="en-NZ" sz="1200" dirty="0">
              <a:solidFill>
                <a:srgbClr val="231F20"/>
              </a:solidFill>
              <a:latin typeface="Droid Serif"/>
            </a:endParaRPr>
          </a:p>
          <a:p>
            <a:r>
              <a:rPr lang="en-NZ" sz="1200" dirty="0">
                <a:solidFill>
                  <a:srgbClr val="231F20"/>
                </a:solidFill>
                <a:latin typeface="Droid Serif"/>
              </a:rPr>
              <a:t>4. </a:t>
            </a:r>
            <a:r>
              <a:rPr lang="en-NZ" sz="1200" b="1" i="0" dirty="0">
                <a:solidFill>
                  <a:srgbClr val="000000"/>
                </a:solidFill>
                <a:effectLst/>
                <a:latin typeface="Sohne"/>
              </a:rPr>
              <a:t>Amber Esau </a:t>
            </a:r>
            <a:r>
              <a:rPr lang="en-NZ" sz="1200" b="0" i="0" dirty="0">
                <a:solidFill>
                  <a:srgbClr val="000000"/>
                </a:solidFill>
                <a:effectLst/>
                <a:latin typeface="Sohne"/>
              </a:rPr>
              <a:t>is a </a:t>
            </a:r>
            <a:r>
              <a:rPr lang="en-NZ" sz="1200" b="0" i="0" dirty="0" err="1">
                <a:solidFill>
                  <a:srgbClr val="000000"/>
                </a:solidFill>
                <a:effectLst/>
                <a:latin typeface="Sohne"/>
              </a:rPr>
              <a:t>Sā-māo-rish</a:t>
            </a:r>
            <a:r>
              <a:rPr lang="en-NZ" sz="1200" b="0" i="0" dirty="0">
                <a:solidFill>
                  <a:srgbClr val="000000"/>
                </a:solidFill>
                <a:effectLst/>
                <a:latin typeface="Sohne"/>
              </a:rPr>
              <a:t> writer (</a:t>
            </a:r>
            <a:r>
              <a:rPr lang="en-NZ" sz="1200" b="0" i="0" dirty="0" err="1">
                <a:solidFill>
                  <a:srgbClr val="000000"/>
                </a:solidFill>
                <a:effectLst/>
                <a:latin typeface="Sohne"/>
              </a:rPr>
              <a:t>Ngāpuhi</a:t>
            </a:r>
            <a:r>
              <a:rPr lang="en-NZ" sz="1200" b="0" i="0" dirty="0">
                <a:solidFill>
                  <a:srgbClr val="000000"/>
                </a:solidFill>
                <a:effectLst/>
                <a:latin typeface="Sohne"/>
              </a:rPr>
              <a:t> / Manase) born and raised in </a:t>
            </a:r>
            <a:r>
              <a:rPr lang="en-NZ" sz="1200" b="0" i="0" dirty="0" err="1">
                <a:solidFill>
                  <a:srgbClr val="000000"/>
                </a:solidFill>
                <a:effectLst/>
                <a:latin typeface="Sohne"/>
              </a:rPr>
              <a:t>Tāmaki</a:t>
            </a:r>
            <a:r>
              <a:rPr lang="en-NZ" sz="1200" b="0" i="0" dirty="0">
                <a:solidFill>
                  <a:srgbClr val="000000"/>
                </a:solidFill>
                <a:effectLst/>
                <a:latin typeface="Sohne"/>
              </a:rPr>
              <a:t> Makaurau. She is a poet and  storyteller,</a:t>
            </a:r>
          </a:p>
          <a:p>
            <a:endParaRPr lang="en-NZ" sz="1200" b="0" i="0" dirty="0">
              <a:solidFill>
                <a:srgbClr val="000000"/>
              </a:solidFill>
              <a:effectLst/>
              <a:latin typeface="Sohne"/>
            </a:endParaRPr>
          </a:p>
          <a:p>
            <a:r>
              <a:rPr lang="en-NZ" sz="1200" b="0" i="0" dirty="0">
                <a:solidFill>
                  <a:srgbClr val="000000"/>
                </a:solidFill>
                <a:effectLst/>
                <a:latin typeface="Sohne"/>
              </a:rPr>
              <a:t>5.</a:t>
            </a:r>
            <a:r>
              <a:rPr lang="en-NZ" b="0" i="0" dirty="0">
                <a:solidFill>
                  <a:srgbClr val="4D5156"/>
                </a:solidFill>
                <a:effectLst/>
                <a:latin typeface="Google Sans"/>
              </a:rPr>
              <a:t>, Chief Executive of the Auckland Writers Festival</a:t>
            </a:r>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63</a:t>
            </a:fld>
            <a:endParaRPr lang="en-US"/>
          </a:p>
        </p:txBody>
      </p:sp>
    </p:spTree>
    <p:extLst>
      <p:ext uri="{BB962C8B-B14F-4D97-AF65-F5344CB8AC3E}">
        <p14:creationId xmlns:p14="http://schemas.microsoft.com/office/powerpoint/2010/main" val="1315405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65</a:t>
            </a:fld>
            <a:endParaRPr lang="en-US"/>
          </a:p>
        </p:txBody>
      </p:sp>
    </p:spTree>
    <p:extLst>
      <p:ext uri="{BB962C8B-B14F-4D97-AF65-F5344CB8AC3E}">
        <p14:creationId xmlns:p14="http://schemas.microsoft.com/office/powerpoint/2010/main" val="1436026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a:extLst>
              <a:ext uri="{FF2B5EF4-FFF2-40B4-BE49-F238E27FC236}">
                <a16:creationId xmlns:a16="http://schemas.microsoft.com/office/drawing/2014/main" id="{B3CD0F7F-835F-4218-8B86-723027A9892F}"/>
              </a:ext>
            </a:extLst>
          </p:cNvPr>
          <p:cNvSpPr>
            <a:spLocks noGrp="1" noRot="1" noChangeAspect="1" noTextEdit="1"/>
          </p:cNvSpPr>
          <p:nvPr>
            <p:ph type="sldImg"/>
          </p:nvPr>
        </p:nvSpPr>
        <p:spPr>
          <a:xfrm>
            <a:off x="1143000" y="685800"/>
            <a:ext cx="4572000" cy="3429000"/>
          </a:xfrm>
          <a:ln/>
        </p:spPr>
      </p:sp>
      <p:sp>
        <p:nvSpPr>
          <p:cNvPr id="256002" name="Notes Placeholder 2">
            <a:extLst>
              <a:ext uri="{FF2B5EF4-FFF2-40B4-BE49-F238E27FC236}">
                <a16:creationId xmlns:a16="http://schemas.microsoft.com/office/drawing/2014/main" id="{7F17E22D-B079-4630-BF2F-294946EB4517}"/>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Flying</a:t>
            </a:r>
            <a:r>
              <a:rPr lang="en-US" altLang="en-US" baseline="0" dirty="0">
                <a:latin typeface="Arial" panose="020B0604020202020204" pitchFamily="34" charset="0"/>
                <a:ea typeface="ＭＳ Ｐゴシック" panose="020B0600070205080204" pitchFamily="34" charset="-128"/>
              </a:rPr>
              <a:t> back home to Port Moresby Papua New Guinea in 2009 after 30 years. </a:t>
            </a:r>
            <a:endParaRPr lang="en-US" altLang="en-US" dirty="0">
              <a:latin typeface="Arial" panose="020B0604020202020204" pitchFamily="34" charset="0"/>
              <a:ea typeface="ＭＳ Ｐゴシック" panose="020B0600070205080204" pitchFamily="34" charset="-128"/>
            </a:endParaRPr>
          </a:p>
        </p:txBody>
      </p:sp>
      <p:sp>
        <p:nvSpPr>
          <p:cNvPr id="256003" name="Slide Number Placeholder 3">
            <a:extLst>
              <a:ext uri="{FF2B5EF4-FFF2-40B4-BE49-F238E27FC236}">
                <a16:creationId xmlns:a16="http://schemas.microsoft.com/office/drawing/2014/main" id="{35C5220C-3CA8-4050-B10B-39F094A8CF17}"/>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D2CFF674-D113-49CC-B618-34C3D7F347C8}" type="slidenum">
              <a:rPr lang="en-US" altLang="en-US" sz="1200"/>
              <a:pPr/>
              <a:t>74</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a:extLst>
              <a:ext uri="{FF2B5EF4-FFF2-40B4-BE49-F238E27FC236}">
                <a16:creationId xmlns:a16="http://schemas.microsoft.com/office/drawing/2014/main" id="{EB8D2457-CCF2-49EA-927E-FD8CD4CD1635}"/>
              </a:ext>
            </a:extLst>
          </p:cNvPr>
          <p:cNvSpPr>
            <a:spLocks noGrp="1" noRot="1" noChangeAspect="1" noTextEdit="1"/>
          </p:cNvSpPr>
          <p:nvPr>
            <p:ph type="sldImg"/>
          </p:nvPr>
        </p:nvSpPr>
        <p:spPr>
          <a:xfrm>
            <a:off x="1143000" y="685800"/>
            <a:ext cx="4572000" cy="3429000"/>
          </a:xfrm>
          <a:ln/>
        </p:spPr>
      </p:sp>
      <p:sp>
        <p:nvSpPr>
          <p:cNvPr id="257026" name="Notes Placeholder 2">
            <a:extLst>
              <a:ext uri="{FF2B5EF4-FFF2-40B4-BE49-F238E27FC236}">
                <a16:creationId xmlns:a16="http://schemas.microsoft.com/office/drawing/2014/main" id="{F276612B-11A0-41B7-98DC-DD813E57A3E3}"/>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7027" name="Slide Number Placeholder 3">
            <a:extLst>
              <a:ext uri="{FF2B5EF4-FFF2-40B4-BE49-F238E27FC236}">
                <a16:creationId xmlns:a16="http://schemas.microsoft.com/office/drawing/2014/main" id="{72B72267-A99C-48DB-B422-747F7945A805}"/>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18E60187-C8C8-4759-BDB1-B0D63E508AA2}" type="slidenum">
              <a:rPr lang="en-US" altLang="en-US" sz="1200"/>
              <a:pPr/>
              <a:t>75</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a:extLst>
              <a:ext uri="{FF2B5EF4-FFF2-40B4-BE49-F238E27FC236}">
                <a16:creationId xmlns:a16="http://schemas.microsoft.com/office/drawing/2014/main" id="{5E273A2F-A69C-4DFF-844F-CA2C25331BA7}"/>
              </a:ext>
            </a:extLst>
          </p:cNvPr>
          <p:cNvSpPr>
            <a:spLocks noGrp="1" noRot="1" noChangeAspect="1" noTextEdit="1"/>
          </p:cNvSpPr>
          <p:nvPr>
            <p:ph type="sldImg"/>
          </p:nvPr>
        </p:nvSpPr>
        <p:spPr>
          <a:xfrm>
            <a:off x="381000" y="685800"/>
            <a:ext cx="6096000" cy="3429000"/>
          </a:xfrm>
          <a:ln/>
        </p:spPr>
      </p:sp>
      <p:sp>
        <p:nvSpPr>
          <p:cNvPr id="258050" name="Notes Placeholder 2">
            <a:extLst>
              <a:ext uri="{FF2B5EF4-FFF2-40B4-BE49-F238E27FC236}">
                <a16:creationId xmlns:a16="http://schemas.microsoft.com/office/drawing/2014/main" id="{CD96BD01-FDC4-46D5-873C-67F1B6822917}"/>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8051" name="Slide Number Placeholder 3">
            <a:extLst>
              <a:ext uri="{FF2B5EF4-FFF2-40B4-BE49-F238E27FC236}">
                <a16:creationId xmlns:a16="http://schemas.microsoft.com/office/drawing/2014/main" id="{6B210CDE-99B6-4C76-9EE9-88E74CA77AFE}"/>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97504393-8C45-44C6-8224-313FF37E5E91}" type="slidenum">
              <a:rPr lang="en-US" altLang="en-US" sz="1200"/>
              <a:pPr/>
              <a:t>76</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2361-A222-7103-4B69-350E2ECCD968}"/>
            </a:ext>
          </a:extLst>
        </p:cNvPr>
        <p:cNvGrpSpPr/>
        <p:nvPr/>
      </p:nvGrpSpPr>
      <p:grpSpPr>
        <a:xfrm>
          <a:off x="0" y="0"/>
          <a:ext cx="0" cy="0"/>
          <a:chOff x="0" y="0"/>
          <a:chExt cx="0" cy="0"/>
        </a:xfrm>
      </p:grpSpPr>
      <p:sp>
        <p:nvSpPr>
          <p:cNvPr id="258049" name="Slide Image Placeholder 1">
            <a:extLst>
              <a:ext uri="{FF2B5EF4-FFF2-40B4-BE49-F238E27FC236}">
                <a16:creationId xmlns:a16="http://schemas.microsoft.com/office/drawing/2014/main" id="{99D86E25-A063-DB3C-01D2-245FE3F8EC38}"/>
              </a:ext>
            </a:extLst>
          </p:cNvPr>
          <p:cNvSpPr>
            <a:spLocks noGrp="1" noRot="1" noChangeAspect="1" noTextEdit="1"/>
          </p:cNvSpPr>
          <p:nvPr>
            <p:ph type="sldImg"/>
          </p:nvPr>
        </p:nvSpPr>
        <p:spPr>
          <a:xfrm>
            <a:off x="381000" y="685800"/>
            <a:ext cx="6096000" cy="3429000"/>
          </a:xfrm>
          <a:ln/>
        </p:spPr>
      </p:sp>
      <p:sp>
        <p:nvSpPr>
          <p:cNvPr id="258050" name="Notes Placeholder 2">
            <a:extLst>
              <a:ext uri="{FF2B5EF4-FFF2-40B4-BE49-F238E27FC236}">
                <a16:creationId xmlns:a16="http://schemas.microsoft.com/office/drawing/2014/main" id="{2E7E0E5F-6AC7-8EF5-8882-08AA3E0B1F76}"/>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58051" name="Slide Number Placeholder 3">
            <a:extLst>
              <a:ext uri="{FF2B5EF4-FFF2-40B4-BE49-F238E27FC236}">
                <a16:creationId xmlns:a16="http://schemas.microsoft.com/office/drawing/2014/main" id="{57642AD2-7BDE-FCF5-5498-C337E53F901F}"/>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800">
                <a:solidFill>
                  <a:schemeClr val="tx1"/>
                </a:solidFill>
                <a:latin typeface="Arial" panose="020B0604020202020204" pitchFamily="34" charset="0"/>
                <a:ea typeface="ＭＳ Ｐゴシック" panose="020B0600070205080204" pitchFamily="34" charset="-128"/>
              </a:defRPr>
            </a:lvl1pPr>
            <a:lvl2pPr marL="742950" indent="-285750">
              <a:defRPr sz="800">
                <a:solidFill>
                  <a:schemeClr val="tx1"/>
                </a:solidFill>
                <a:latin typeface="Arial" panose="020B0604020202020204" pitchFamily="34" charset="0"/>
                <a:ea typeface="ＭＳ Ｐゴシック" panose="020B0600070205080204" pitchFamily="34" charset="-128"/>
              </a:defRPr>
            </a:lvl2pPr>
            <a:lvl3pPr marL="1143000" indent="-228600">
              <a:defRPr sz="800">
                <a:solidFill>
                  <a:schemeClr val="tx1"/>
                </a:solidFill>
                <a:latin typeface="Arial" panose="020B0604020202020204" pitchFamily="34" charset="0"/>
                <a:ea typeface="ＭＳ Ｐゴシック" panose="020B0600070205080204" pitchFamily="34" charset="-128"/>
              </a:defRPr>
            </a:lvl3pPr>
            <a:lvl4pPr marL="1600200" indent="-228600">
              <a:defRPr sz="800">
                <a:solidFill>
                  <a:schemeClr val="tx1"/>
                </a:solidFill>
                <a:latin typeface="Arial" panose="020B0604020202020204" pitchFamily="34" charset="0"/>
                <a:ea typeface="ＭＳ Ｐゴシック" panose="020B0600070205080204" pitchFamily="34" charset="-128"/>
              </a:defRPr>
            </a:lvl4pPr>
            <a:lvl5pPr marL="2057400" indent="-228600">
              <a:defRPr sz="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800">
                <a:solidFill>
                  <a:schemeClr val="tx1"/>
                </a:solidFill>
                <a:latin typeface="Arial" panose="020B0604020202020204" pitchFamily="34" charset="0"/>
                <a:ea typeface="ＭＳ Ｐゴシック" panose="020B0600070205080204" pitchFamily="34" charset="-128"/>
              </a:defRPr>
            </a:lvl9pPr>
          </a:lstStyle>
          <a:p>
            <a:fld id="{97504393-8C45-44C6-8224-313FF37E5E91}" type="slidenum">
              <a:rPr lang="en-US" altLang="en-US" sz="1200"/>
              <a:pPr/>
              <a:t>6</a:t>
            </a:fld>
            <a:endParaRPr lang="en-US" altLang="en-US" sz="1200"/>
          </a:p>
        </p:txBody>
      </p:sp>
    </p:spTree>
    <p:extLst>
      <p:ext uri="{BB962C8B-B14F-4D97-AF65-F5344CB8AC3E}">
        <p14:creationId xmlns:p14="http://schemas.microsoft.com/office/powerpoint/2010/main" val="29906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F0"/>
                </a:solidFill>
              </a:rPr>
              <a:t>Mihi</a:t>
            </a:r>
          </a:p>
          <a:p>
            <a:pPr marL="285750" indent="-285750">
              <a:buFont typeface="Arial" panose="020B0604020202020204" pitchFamily="34" charset="0"/>
              <a:buChar char="•"/>
            </a:pPr>
            <a:r>
              <a:rPr lang="en-US" sz="1200" i="1" dirty="0">
                <a:solidFill>
                  <a:srgbClr val="00B0F0"/>
                </a:solidFill>
                <a:effectLst/>
                <a:latin typeface="DejaVu Sans"/>
                <a:ea typeface="DejaVu Sans"/>
                <a:cs typeface="DejaVu Sans"/>
              </a:rPr>
              <a:t>Katharine Losi Atafu-Mayo </a:t>
            </a:r>
            <a:r>
              <a:rPr lang="en-US" sz="1200" i="1" dirty="0">
                <a:solidFill>
                  <a:srgbClr val="000000"/>
                </a:solidFill>
                <a:effectLst/>
                <a:latin typeface="DejaVu Sans"/>
                <a:ea typeface="DejaVu Sans"/>
                <a:cs typeface="DejaVu Sans"/>
              </a:rPr>
              <a:t>(</a:t>
            </a:r>
            <a:r>
              <a:rPr lang="en-US" sz="1200" i="1" dirty="0" err="1">
                <a:solidFill>
                  <a:srgbClr val="000000"/>
                </a:solidFill>
                <a:effectLst/>
                <a:latin typeface="DejaVu Sans"/>
                <a:ea typeface="DejaVu Sans"/>
                <a:cs typeface="DejaVu Sans"/>
              </a:rPr>
              <a:t>Sāmoa</a:t>
            </a:r>
            <a:r>
              <a:rPr lang="en-US" sz="1200" i="1" dirty="0">
                <a:solidFill>
                  <a:srgbClr val="000000"/>
                </a:solidFill>
                <a:effectLst/>
                <a:latin typeface="DejaVu Sans"/>
                <a:ea typeface="DejaVu Sans"/>
                <a:cs typeface="DejaVu Sans"/>
              </a:rPr>
              <a:t>, Aotearoa, Scotland, England) was born in Auckland in 1995 and is a devoted daughter, sister, and godmother with a beautiful vessel that houses her resilient soul, powerful heart, and unshakable spirit. She is a multidisciplinary artist, curator, creative and well-being director, and world builder. Her social art practice is an evolving ecosystem of Moana healing methodologies, spirituality, and community engagement grounded in unconditional love to create alternative ways of living in the everyday. Her artworks include installations, workshops, moving image, and poetry. She is best known for ceremonial rituals based on intuitive activation. </a:t>
            </a:r>
            <a:r>
              <a:rPr lang="en-NZ" dirty="0">
                <a:effectLst/>
              </a:rPr>
              <a:t>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US" sz="1200" i="1" dirty="0">
                <a:solidFill>
                  <a:srgbClr val="00B0F0"/>
                </a:solidFill>
                <a:effectLst/>
                <a:latin typeface="DejaVu Sans"/>
                <a:ea typeface="DejaVu Sans"/>
                <a:cs typeface="DejaVu Sans"/>
              </a:rPr>
              <a:t>Giles Peterson </a:t>
            </a:r>
            <a:r>
              <a:rPr lang="en-US" sz="1200" i="1" dirty="0">
                <a:effectLst/>
                <a:latin typeface="DejaVu Sans"/>
                <a:ea typeface="DejaVu Sans"/>
                <a:cs typeface="DejaVu Sans"/>
              </a:rPr>
              <a:t>was born in Port Moresby, Papua New Guinea in 1969 and is a lecturer at </a:t>
            </a:r>
            <a:r>
              <a:rPr lang="en-US" sz="1200" b="1" i="1" dirty="0" err="1">
                <a:solidFill>
                  <a:srgbClr val="00B0F0"/>
                </a:solidFill>
                <a:effectLst/>
                <a:latin typeface="DejaVu Sans"/>
                <a:ea typeface="DejaVu Sans"/>
                <a:cs typeface="DejaVu Sans"/>
              </a:rPr>
              <a:t>Whitecliffe</a:t>
            </a:r>
            <a:r>
              <a:rPr lang="en-US" sz="1200" b="1" i="1" dirty="0">
                <a:solidFill>
                  <a:srgbClr val="00B0F0"/>
                </a:solidFill>
                <a:effectLst/>
                <a:latin typeface="DejaVu Sans"/>
                <a:ea typeface="DejaVu Sans"/>
                <a:cs typeface="DejaVu Sans"/>
              </a:rPr>
              <a:t> C</a:t>
            </a:r>
            <a:r>
              <a:rPr lang="en-US" sz="1200" i="1" dirty="0">
                <a:effectLst/>
                <a:latin typeface="DejaVu Sans"/>
                <a:ea typeface="DejaVu Sans"/>
                <a:cs typeface="DejaVu Sans"/>
              </a:rPr>
              <a:t>ollege of Arts and Design (Auckland, Aotearoa - NZ), where he teaches courses in New Zealand/Pacific art and design history, contemporary art, fashion theory, and arts management. He was a founding member of the </a:t>
            </a:r>
            <a:r>
              <a:rPr lang="en-US" sz="1200" i="1" dirty="0" err="1">
                <a:solidFill>
                  <a:srgbClr val="00B0F0"/>
                </a:solidFill>
                <a:effectLst/>
                <a:latin typeface="DejaVu Sans"/>
                <a:ea typeface="DejaVu Sans"/>
                <a:cs typeface="DejaVu Sans"/>
              </a:rPr>
              <a:t>Tautai</a:t>
            </a:r>
            <a:r>
              <a:rPr lang="en-US" sz="1200" i="1" dirty="0">
                <a:solidFill>
                  <a:srgbClr val="00B0F0"/>
                </a:solidFill>
                <a:effectLst/>
                <a:latin typeface="DejaVu Sans"/>
                <a:ea typeface="DejaVu Sans"/>
                <a:cs typeface="DejaVu Sans"/>
              </a:rPr>
              <a:t> Contemporary Pacific Arts Trust </a:t>
            </a:r>
            <a:r>
              <a:rPr lang="en-US" sz="1200" i="1" dirty="0">
                <a:effectLst/>
                <a:latin typeface="DejaVu Sans"/>
                <a:ea typeface="DejaVu Sans"/>
                <a:cs typeface="DejaVu Sans"/>
              </a:rPr>
              <a:t>and has mentored three generations of </a:t>
            </a:r>
            <a:r>
              <a:rPr lang="en-US" sz="1200" b="1" i="1" dirty="0" err="1">
                <a:solidFill>
                  <a:srgbClr val="00B0F0"/>
                </a:solidFill>
                <a:effectLst/>
                <a:latin typeface="DejaVu Sans"/>
                <a:ea typeface="DejaVu Sans"/>
                <a:cs typeface="DejaVu Sans"/>
              </a:rPr>
              <a:t>Tautai</a:t>
            </a:r>
            <a:r>
              <a:rPr lang="en-US" sz="1200" b="1" i="1" dirty="0">
                <a:solidFill>
                  <a:srgbClr val="00B0F0"/>
                </a:solidFill>
                <a:effectLst/>
                <a:latin typeface="DejaVu Sans"/>
                <a:ea typeface="DejaVu Sans"/>
                <a:cs typeface="DejaVu Sans"/>
              </a:rPr>
              <a:t> </a:t>
            </a:r>
            <a:r>
              <a:rPr lang="en-US" sz="1200" i="1" dirty="0">
                <a:effectLst/>
                <a:latin typeface="DejaVu Sans"/>
                <a:ea typeface="DejaVu Sans"/>
                <a:cs typeface="DejaVu Sans"/>
              </a:rPr>
              <a:t>artists. He is also an independent curator whose most recent exhibitions include</a:t>
            </a:r>
            <a:r>
              <a:rPr lang="en-US" sz="1200" dirty="0">
                <a:effectLst/>
                <a:latin typeface="DejaVu Sans"/>
                <a:ea typeface="DejaVu Sans"/>
                <a:cs typeface="DejaVu Sans"/>
              </a:rPr>
              <a:t> </a:t>
            </a:r>
            <a:r>
              <a:rPr lang="en-US" sz="1200" b="1" dirty="0" err="1">
                <a:solidFill>
                  <a:srgbClr val="00B0F0"/>
                </a:solidFill>
                <a:effectLst/>
                <a:latin typeface="DejaVu Sans"/>
                <a:ea typeface="DejaVu Sans"/>
                <a:cs typeface="DejaVu Sans"/>
              </a:rPr>
              <a:t>Tīaho</a:t>
            </a:r>
            <a:r>
              <a:rPr lang="en-US" sz="1200" b="1" dirty="0">
                <a:solidFill>
                  <a:srgbClr val="00B0F0"/>
                </a:solidFill>
                <a:effectLst/>
                <a:latin typeface="DejaVu Sans"/>
                <a:ea typeface="DejaVu Sans"/>
                <a:cs typeface="DejaVu Sans"/>
              </a:rPr>
              <a:t>: Photography from Oceania</a:t>
            </a:r>
            <a:r>
              <a:rPr lang="en-US" sz="1200" dirty="0">
                <a:effectLst/>
                <a:latin typeface="DejaVu Sans"/>
                <a:ea typeface="DejaVu Sans"/>
                <a:cs typeface="DejaVu Sans"/>
              </a:rPr>
              <a:t> </a:t>
            </a:r>
            <a:r>
              <a:rPr lang="en-US" sz="1200" i="1" dirty="0">
                <a:effectLst/>
                <a:latin typeface="DejaVu Sans"/>
                <a:ea typeface="DejaVu Sans"/>
                <a:cs typeface="DejaVu Sans"/>
              </a:rPr>
              <a:t>(2010) and</a:t>
            </a:r>
            <a:r>
              <a:rPr lang="en-US" sz="1200" dirty="0">
                <a:effectLst/>
                <a:latin typeface="DejaVu Sans"/>
                <a:ea typeface="DejaVu Sans"/>
                <a:cs typeface="DejaVu Sans"/>
              </a:rPr>
              <a:t> </a:t>
            </a:r>
            <a:r>
              <a:rPr lang="en-US" sz="1200" b="1" dirty="0">
                <a:solidFill>
                  <a:srgbClr val="00B0F0"/>
                </a:solidFill>
                <a:effectLst/>
                <a:latin typeface="DejaVu Sans"/>
                <a:ea typeface="DejaVu Sans"/>
                <a:cs typeface="DejaVu Sans"/>
              </a:rPr>
              <a:t>Garden of Memories: Extending Quilt Making Traditions from around the Pacific </a:t>
            </a:r>
            <a:r>
              <a:rPr lang="en-US" sz="1200" b="1" i="1" dirty="0">
                <a:solidFill>
                  <a:srgbClr val="00B0F0"/>
                </a:solidFill>
                <a:effectLst/>
                <a:latin typeface="DejaVu Sans"/>
                <a:ea typeface="DejaVu Sans"/>
                <a:cs typeface="DejaVu Sans"/>
              </a:rPr>
              <a:t>(2019</a:t>
            </a:r>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7</a:t>
            </a:fld>
            <a:endParaRPr lang="en-US"/>
          </a:p>
        </p:txBody>
      </p:sp>
    </p:spTree>
    <p:extLst>
      <p:ext uri="{BB962C8B-B14F-4D97-AF65-F5344CB8AC3E}">
        <p14:creationId xmlns:p14="http://schemas.microsoft.com/office/powerpoint/2010/main" val="23634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NZ" sz="1200" b="1" i="0" u="sng" strike="noStrike" dirty="0">
                <a:solidFill>
                  <a:srgbClr val="00B0F0"/>
                </a:solidFill>
                <a:effectLst/>
                <a:latin typeface="Calibri" panose="020F0502020204030204" pitchFamily="34" charset="0"/>
              </a:rPr>
              <a:t>PRESS RELEASE  SALTWATER/Interconnectivity  TAUTAI GALLERY OCT 16 – JAN 30</a:t>
            </a:r>
            <a:endParaRPr lang="en-NZ" sz="1200" b="1" u="sng" dirty="0">
              <a:solidFill>
                <a:srgbClr val="00B0F0"/>
              </a:solidFill>
              <a:effectLst/>
            </a:endParaRPr>
          </a:p>
          <a:p>
            <a:pPr rtl="0">
              <a:spcBef>
                <a:spcPts val="0"/>
              </a:spcBef>
              <a:spcAft>
                <a:spcPts val="0"/>
              </a:spcAft>
            </a:pPr>
            <a:br>
              <a:rPr lang="en-NZ" sz="1200" b="1" dirty="0">
                <a:solidFill>
                  <a:srgbClr val="00B0F0"/>
                </a:solidFill>
                <a:effectLst/>
              </a:rPr>
            </a:br>
            <a:br>
              <a:rPr lang="en-NZ" sz="1200" b="0" dirty="0">
                <a:effectLst/>
              </a:rPr>
            </a:br>
            <a:r>
              <a:rPr lang="en-NZ" sz="1200" b="0" i="0" u="none" strike="noStrike" dirty="0">
                <a:solidFill>
                  <a:srgbClr val="000000"/>
                </a:solidFill>
                <a:effectLst/>
                <a:latin typeface="Calibri" panose="020F0502020204030204" pitchFamily="34" charset="0"/>
              </a:rPr>
              <a:t>For </a:t>
            </a:r>
            <a:r>
              <a:rPr lang="en-NZ" sz="1200" b="1" i="0" u="none" strike="noStrike" dirty="0">
                <a:solidFill>
                  <a:srgbClr val="00B0F0"/>
                </a:solidFill>
                <a:effectLst/>
                <a:latin typeface="Calibri" panose="020F0502020204030204" pitchFamily="34" charset="0"/>
              </a:rPr>
              <a:t>Katharine Losi Atafu-Mayo </a:t>
            </a:r>
            <a:r>
              <a:rPr lang="en-NZ" sz="1200" b="0" i="0" u="none" strike="noStrike" dirty="0">
                <a:solidFill>
                  <a:srgbClr val="000000"/>
                </a:solidFill>
                <a:effectLst/>
                <a:latin typeface="Calibri" panose="020F0502020204030204" pitchFamily="34" charset="0"/>
              </a:rPr>
              <a:t>curating her first major exhibition alongside </a:t>
            </a:r>
            <a:r>
              <a:rPr lang="en-NZ" sz="1200" b="1" i="0" u="none" strike="noStrike" dirty="0">
                <a:solidFill>
                  <a:srgbClr val="000000"/>
                </a:solidFill>
                <a:effectLst/>
                <a:latin typeface="Calibri" panose="020F0502020204030204" pitchFamily="34" charset="0"/>
              </a:rPr>
              <a:t>Giles Peterson </a:t>
            </a:r>
            <a:r>
              <a:rPr lang="en-NZ" sz="1200" b="0" i="0" u="none" strike="noStrike" dirty="0">
                <a:solidFill>
                  <a:srgbClr val="000000"/>
                </a:solidFill>
                <a:effectLst/>
                <a:latin typeface="Calibri" panose="020F0502020204030204" pitchFamily="34" charset="0"/>
              </a:rPr>
              <a:t>with </a:t>
            </a:r>
            <a:r>
              <a:rPr lang="en-NZ" sz="1200" b="1" i="0" u="none" strike="noStrike" dirty="0">
                <a:solidFill>
                  <a:srgbClr val="000000"/>
                </a:solidFill>
                <a:effectLst/>
                <a:latin typeface="Calibri" panose="020F0502020204030204" pitchFamily="34" charset="0"/>
              </a:rPr>
              <a:t>‘</a:t>
            </a:r>
            <a:r>
              <a:rPr lang="en-NZ" sz="1200" b="1" i="1" u="none" strike="noStrike" dirty="0">
                <a:solidFill>
                  <a:srgbClr val="000000"/>
                </a:solidFill>
                <a:effectLst/>
                <a:latin typeface="Calibri" panose="020F0502020204030204" pitchFamily="34" charset="0"/>
              </a:rPr>
              <a:t>SALTWATER/Interconnectivity</a:t>
            </a:r>
            <a:r>
              <a:rPr lang="en-NZ" sz="1200" b="0" i="1" u="none" strike="noStrike" dirty="0">
                <a:solidFill>
                  <a:srgbClr val="000000"/>
                </a:solidFill>
                <a:effectLst/>
                <a:latin typeface="Calibri" panose="020F0502020204030204" pitchFamily="34" charset="0"/>
              </a:rPr>
              <a:t>’ </a:t>
            </a:r>
            <a:r>
              <a:rPr lang="en-NZ" sz="1200" b="0" i="0" u="none" strike="noStrike" dirty="0">
                <a:solidFill>
                  <a:srgbClr val="000000"/>
                </a:solidFill>
                <a:effectLst/>
                <a:latin typeface="Calibri" panose="020F0502020204030204" pitchFamily="34" charset="0"/>
              </a:rPr>
              <a:t>is an opportunity to give back to the community.</a:t>
            </a:r>
            <a:endParaRPr lang="en-NZ" sz="1200" b="0" dirty="0">
              <a:effectLst/>
            </a:endParaRPr>
          </a:p>
          <a:p>
            <a:pPr rtl="0">
              <a:spcBef>
                <a:spcPts val="0"/>
              </a:spcBef>
              <a:spcAft>
                <a:spcPts val="0"/>
              </a:spcAft>
            </a:pPr>
            <a:br>
              <a:rPr lang="en-NZ" sz="1200" b="0" dirty="0">
                <a:effectLst/>
              </a:rPr>
            </a:br>
            <a:r>
              <a:rPr lang="en-NZ" sz="1200" b="0" i="0" u="none" strike="noStrike" dirty="0">
                <a:solidFill>
                  <a:srgbClr val="000000"/>
                </a:solidFill>
                <a:effectLst/>
                <a:latin typeface="+mn-lt"/>
                <a:cs typeface="Calibri"/>
              </a:rPr>
              <a:t>The upcoming show at </a:t>
            </a:r>
            <a:r>
              <a:rPr lang="en-NZ" sz="1200" b="1" i="0" u="none" strike="noStrike" dirty="0" err="1">
                <a:solidFill>
                  <a:srgbClr val="00B0F0"/>
                </a:solidFill>
                <a:effectLst/>
                <a:latin typeface="+mn-lt"/>
                <a:cs typeface="Calibri"/>
              </a:rPr>
              <a:t>Tautai</a:t>
            </a:r>
            <a:r>
              <a:rPr lang="en-NZ" sz="1200" b="1" i="0" u="none" strike="noStrike" dirty="0">
                <a:solidFill>
                  <a:srgbClr val="00B0F0"/>
                </a:solidFill>
                <a:effectLst/>
                <a:latin typeface="+mn-lt"/>
                <a:cs typeface="Calibri"/>
              </a:rPr>
              <a:t> Gallery </a:t>
            </a:r>
            <a:r>
              <a:rPr lang="en-NZ" sz="1200" b="0" i="0" u="none" strike="noStrike" dirty="0">
                <a:solidFill>
                  <a:srgbClr val="000000"/>
                </a:solidFill>
                <a:effectLst/>
                <a:latin typeface="+mn-lt"/>
                <a:cs typeface="Calibri"/>
              </a:rPr>
              <a:t>endured all the disruptions of Covid19 and its launch next month is something to celebrate, says Atafu-Mayo. An alumni of </a:t>
            </a:r>
            <a:r>
              <a:rPr lang="en-NZ" sz="1200" b="0" i="0" u="none" strike="noStrike" dirty="0" err="1">
                <a:solidFill>
                  <a:srgbClr val="000000"/>
                </a:solidFill>
                <a:effectLst/>
                <a:latin typeface="+mn-lt"/>
                <a:cs typeface="Calibri"/>
              </a:rPr>
              <a:t>Whitecliffe</a:t>
            </a:r>
            <a:r>
              <a:rPr lang="en-NZ" sz="1200" b="0" i="0" u="none" strike="noStrike" dirty="0">
                <a:solidFill>
                  <a:srgbClr val="000000"/>
                </a:solidFill>
                <a:effectLst/>
                <a:latin typeface="+mn-lt"/>
                <a:cs typeface="Calibri"/>
              </a:rPr>
              <a:t>, the young artist graduated last year as the top student in her Bachelor of Fine Arts degree. </a:t>
            </a:r>
            <a:r>
              <a:rPr lang="en-NZ" sz="1200" b="1" i="0" u="none" strike="noStrike" dirty="0">
                <a:solidFill>
                  <a:srgbClr val="00B0F0"/>
                </a:solidFill>
                <a:effectLst/>
                <a:latin typeface="+mn-lt"/>
                <a:cs typeface="Calibri"/>
              </a:rPr>
              <a:t>Tautua (</a:t>
            </a:r>
            <a:r>
              <a:rPr lang="en-NZ" sz="1200" b="0" i="0" u="none" strike="noStrike" dirty="0">
                <a:solidFill>
                  <a:srgbClr val="000000"/>
                </a:solidFill>
                <a:effectLst/>
                <a:latin typeface="+mn-lt"/>
                <a:cs typeface="Calibri"/>
              </a:rPr>
              <a:t>service</a:t>
            </a:r>
            <a:r>
              <a:rPr lang="en-NZ" sz="1200" b="0" i="0" u="none" strike="noStrike" dirty="0">
                <a:solidFill>
                  <a:srgbClr val="00B0F0"/>
                </a:solidFill>
                <a:effectLst/>
                <a:latin typeface="+mn-lt"/>
                <a:cs typeface="Calibri"/>
              </a:rPr>
              <a:t>), </a:t>
            </a:r>
            <a:r>
              <a:rPr lang="en-NZ" sz="1200" b="0" i="0" u="none" strike="noStrike" dirty="0" err="1">
                <a:solidFill>
                  <a:srgbClr val="00B0F0"/>
                </a:solidFill>
                <a:effectLst/>
                <a:latin typeface="+mn-lt"/>
                <a:cs typeface="Calibri"/>
              </a:rPr>
              <a:t>Manaakitanga</a:t>
            </a:r>
            <a:r>
              <a:rPr lang="en-NZ" sz="1200" b="0" i="0" u="none" strike="noStrike" dirty="0">
                <a:solidFill>
                  <a:srgbClr val="00B0F0"/>
                </a:solidFill>
                <a:effectLst/>
                <a:latin typeface="+mn-lt"/>
                <a:cs typeface="Calibri"/>
              </a:rPr>
              <a:t> </a:t>
            </a:r>
            <a:r>
              <a:rPr lang="en-NZ" sz="1200" b="0" i="0" u="none" strike="noStrike" dirty="0">
                <a:solidFill>
                  <a:srgbClr val="000000"/>
                </a:solidFill>
                <a:effectLst/>
                <a:latin typeface="+mn-lt"/>
                <a:cs typeface="Calibri"/>
              </a:rPr>
              <a:t>(hospitality) and </a:t>
            </a:r>
            <a:r>
              <a:rPr lang="en-NZ" sz="1200" b="0" i="0" u="none" strike="noStrike" dirty="0">
                <a:solidFill>
                  <a:srgbClr val="00B0F0"/>
                </a:solidFill>
                <a:effectLst/>
                <a:latin typeface="+mn-lt"/>
                <a:cs typeface="Calibri"/>
              </a:rPr>
              <a:t>Healin</a:t>
            </a:r>
            <a:r>
              <a:rPr lang="en-NZ" sz="1200" b="0" i="0" u="none" strike="noStrike" dirty="0">
                <a:solidFill>
                  <a:srgbClr val="000000"/>
                </a:solidFill>
                <a:effectLst/>
                <a:latin typeface="+mn-lt"/>
                <a:cs typeface="Calibri"/>
              </a:rPr>
              <a:t>g are major influences into her practice as both performance artist and curator.</a:t>
            </a:r>
            <a:endParaRPr lang="en-NZ" sz="1200" b="0" dirty="0">
              <a:effectLst/>
              <a:latin typeface="+mn-lt"/>
              <a:cs typeface="Calibri"/>
            </a:endParaRPr>
          </a:p>
          <a:p>
            <a:br>
              <a:rPr lang="en-NZ" sz="1200" b="0" dirty="0">
                <a:effectLst/>
              </a:rPr>
            </a:br>
            <a:r>
              <a:rPr lang="en-NZ" sz="1200" b="0" i="0" u="none" strike="noStrike" dirty="0">
                <a:solidFill>
                  <a:srgbClr val="000000"/>
                </a:solidFill>
                <a:effectLst/>
                <a:latin typeface="+mn-lt"/>
                <a:cs typeface="Calibri"/>
              </a:rPr>
              <a:t>‘I’ve already learnt so much about my curatorial practice; including how I work alongside people and how I can weave my cultural values into the details of the project.’  She said her relationship with co-curator </a:t>
            </a:r>
            <a:r>
              <a:rPr lang="en-NZ" sz="1200" b="1" i="0" u="none" strike="noStrike" dirty="0">
                <a:solidFill>
                  <a:srgbClr val="00B0F0"/>
                </a:solidFill>
                <a:effectLst/>
                <a:latin typeface="+mn-lt"/>
                <a:cs typeface="Calibri"/>
              </a:rPr>
              <a:t>Giles Peterson </a:t>
            </a:r>
            <a:r>
              <a:rPr lang="en-NZ" sz="1200" b="0" i="0" u="none" strike="noStrike" dirty="0">
                <a:solidFill>
                  <a:srgbClr val="000000"/>
                </a:solidFill>
                <a:effectLst/>
                <a:latin typeface="+mn-lt"/>
                <a:cs typeface="Calibri"/>
              </a:rPr>
              <a:t>made the show even more special, having been taught by </a:t>
            </a:r>
            <a:r>
              <a:rPr lang="en-NZ" sz="1200" b="1" i="0" u="none" strike="noStrike" dirty="0">
                <a:solidFill>
                  <a:srgbClr val="000000"/>
                </a:solidFill>
                <a:effectLst/>
                <a:latin typeface="+mn-lt"/>
                <a:cs typeface="Calibri"/>
              </a:rPr>
              <a:t>Peterson</a:t>
            </a:r>
            <a:r>
              <a:rPr lang="en-NZ" sz="1200" b="0" i="0" u="none" strike="noStrike" dirty="0">
                <a:solidFill>
                  <a:srgbClr val="000000"/>
                </a:solidFill>
                <a:effectLst/>
                <a:latin typeface="+mn-lt"/>
                <a:cs typeface="Calibri"/>
              </a:rPr>
              <a:t> during her years at university and now working alongside one another as peers.</a:t>
            </a:r>
            <a:r>
              <a:rPr lang="en-NZ" sz="1200" dirty="0">
                <a:solidFill>
                  <a:srgbClr val="000000"/>
                </a:solidFill>
                <a:latin typeface="+mn-lt"/>
                <a:cs typeface="Calibri"/>
              </a:rPr>
              <a:t> </a:t>
            </a:r>
          </a:p>
          <a:p>
            <a:endParaRPr lang="en-NZ" sz="1200" b="1" dirty="0">
              <a:solidFill>
                <a:srgbClr val="00B0F0"/>
              </a:solidFill>
              <a:latin typeface="+mn-lt"/>
              <a:cs typeface="Calibri"/>
            </a:endParaRPr>
          </a:p>
          <a:p>
            <a:pPr>
              <a:spcBef>
                <a:spcPts val="0"/>
              </a:spcBef>
              <a:spcAft>
                <a:spcPts val="0"/>
              </a:spcAft>
            </a:pPr>
            <a:r>
              <a:rPr lang="en-NZ" sz="1200" b="1" i="0" u="none" strike="noStrike" dirty="0">
                <a:solidFill>
                  <a:srgbClr val="00B0F0"/>
                </a:solidFill>
                <a:effectLst/>
                <a:latin typeface="+mn-lt"/>
                <a:cs typeface="Calibri"/>
              </a:rPr>
              <a:t>Atafu-Mayo</a:t>
            </a:r>
            <a:r>
              <a:rPr lang="en-NZ" sz="1200" b="0" i="0" u="none" strike="noStrike" dirty="0">
                <a:solidFill>
                  <a:srgbClr val="000000"/>
                </a:solidFill>
                <a:effectLst/>
                <a:latin typeface="+mn-lt"/>
                <a:cs typeface="Calibri"/>
              </a:rPr>
              <a:t> says dispelling assumptions was important as a curator with the exhibition bringing artists to the fore who are a testament to this.  ‘It was absolutely vital that within this project we displayed a range of lived experiences, seeing as </a:t>
            </a:r>
            <a:r>
              <a:rPr lang="en-NZ" sz="1200" b="1" i="0" u="none" strike="noStrike" dirty="0">
                <a:solidFill>
                  <a:srgbClr val="00B0F0"/>
                </a:solidFill>
                <a:effectLst/>
                <a:latin typeface="+mn-lt"/>
                <a:cs typeface="Calibri"/>
              </a:rPr>
              <a:t>Moana/</a:t>
            </a:r>
            <a:r>
              <a:rPr lang="en-NZ" sz="1200" b="1" i="0" u="none" strike="noStrike" dirty="0" err="1">
                <a:solidFill>
                  <a:srgbClr val="00B0F0"/>
                </a:solidFill>
                <a:effectLst/>
                <a:latin typeface="+mn-lt"/>
                <a:cs typeface="Calibri"/>
              </a:rPr>
              <a:t>Solwara</a:t>
            </a:r>
            <a:r>
              <a:rPr lang="en-NZ" sz="1200" b="1" i="0" u="none" strike="noStrike" dirty="0">
                <a:solidFill>
                  <a:srgbClr val="00B0F0"/>
                </a:solidFill>
                <a:effectLst/>
                <a:latin typeface="+mn-lt"/>
                <a:cs typeface="Calibri"/>
              </a:rPr>
              <a:t> </a:t>
            </a:r>
            <a:r>
              <a:rPr lang="en-NZ" sz="1200" b="0" i="0" u="none" strike="noStrike" dirty="0">
                <a:solidFill>
                  <a:srgbClr val="000000"/>
                </a:solidFill>
                <a:effectLst/>
                <a:latin typeface="+mn-lt"/>
                <a:cs typeface="Calibri"/>
              </a:rPr>
              <a:t>people we are versatile, vast, and multifaceted’ referring to artist </a:t>
            </a:r>
            <a:r>
              <a:rPr lang="en-NZ" sz="1200" b="1" i="0" u="none" strike="noStrike" dirty="0" err="1">
                <a:solidFill>
                  <a:srgbClr val="00B0F0"/>
                </a:solidFill>
                <a:effectLst/>
                <a:latin typeface="+mn-lt"/>
                <a:cs typeface="Calibri"/>
              </a:rPr>
              <a:t>Gutiŋarra</a:t>
            </a:r>
            <a:r>
              <a:rPr lang="en-NZ" sz="1200" b="1" i="0" u="none" strike="noStrike" dirty="0">
                <a:solidFill>
                  <a:srgbClr val="00B0F0"/>
                </a:solidFill>
                <a:effectLst/>
                <a:latin typeface="+mn-lt"/>
                <a:cs typeface="Calibri"/>
              </a:rPr>
              <a:t> </a:t>
            </a:r>
            <a:r>
              <a:rPr lang="en-NZ" sz="1200" b="1" i="0" u="none" strike="noStrike" dirty="0" err="1">
                <a:solidFill>
                  <a:srgbClr val="00B0F0"/>
                </a:solidFill>
                <a:effectLst/>
                <a:latin typeface="+mn-lt"/>
                <a:cs typeface="Calibri"/>
              </a:rPr>
              <a:t>Yunupiŋu</a:t>
            </a:r>
            <a:r>
              <a:rPr lang="en-NZ" sz="1200" b="0" i="0" u="none" strike="noStrike" dirty="0">
                <a:solidFill>
                  <a:srgbClr val="000000"/>
                </a:solidFill>
                <a:effectLst/>
                <a:latin typeface="+mn-lt"/>
                <a:cs typeface="Calibri"/>
              </a:rPr>
              <a:t>, whose homeland is </a:t>
            </a:r>
            <a:r>
              <a:rPr lang="en-NZ" sz="1200" b="0" i="0" u="none" strike="noStrike" dirty="0" err="1">
                <a:solidFill>
                  <a:srgbClr val="000000"/>
                </a:solidFill>
                <a:effectLst/>
                <a:latin typeface="+mn-lt"/>
                <a:cs typeface="Calibri"/>
              </a:rPr>
              <a:t>Buymarr</a:t>
            </a:r>
            <a:r>
              <a:rPr lang="en-NZ" sz="1200" b="0" i="0" u="none" strike="noStrike" dirty="0">
                <a:solidFill>
                  <a:srgbClr val="000000"/>
                </a:solidFill>
                <a:effectLst/>
                <a:latin typeface="+mn-lt"/>
                <a:cs typeface="Calibri"/>
              </a:rPr>
              <a:t>, east of Darwin, Australia. Born deaf he is a filmmaker and digital artist and signs in the </a:t>
            </a:r>
            <a:r>
              <a:rPr lang="en-NZ" sz="1200" b="0" i="0" u="none" strike="noStrike" dirty="0" err="1">
                <a:solidFill>
                  <a:srgbClr val="00B0F0"/>
                </a:solidFill>
                <a:effectLst/>
                <a:latin typeface="+mn-lt"/>
                <a:cs typeface="Calibri"/>
              </a:rPr>
              <a:t>Yolŋu</a:t>
            </a:r>
            <a:r>
              <a:rPr lang="en-NZ" sz="1200" b="0" i="0" u="none" strike="noStrike" dirty="0">
                <a:solidFill>
                  <a:srgbClr val="000000"/>
                </a:solidFill>
                <a:effectLst/>
                <a:latin typeface="+mn-lt"/>
                <a:cs typeface="Calibri"/>
              </a:rPr>
              <a:t> sign language. </a:t>
            </a:r>
            <a:endParaRPr lang="en-NZ" sz="1200" b="0" dirty="0">
              <a:effectLst/>
              <a:latin typeface="+mn-lt"/>
              <a:cs typeface="Calibri"/>
            </a:endParaRPr>
          </a:p>
          <a:p>
            <a:pPr rtl="0">
              <a:spcBef>
                <a:spcPts val="0"/>
              </a:spcBef>
              <a:spcAft>
                <a:spcPts val="0"/>
              </a:spcAft>
            </a:pPr>
            <a:br>
              <a:rPr lang="en-NZ" sz="1200" b="0" dirty="0">
                <a:effectLst/>
              </a:rPr>
            </a:br>
            <a:r>
              <a:rPr lang="en-NZ" sz="1200" b="0" i="0" u="none" strike="noStrike" dirty="0">
                <a:solidFill>
                  <a:srgbClr val="000000"/>
                </a:solidFill>
                <a:effectLst/>
                <a:latin typeface="+mn-lt"/>
                <a:cs typeface="Calibri"/>
              </a:rPr>
              <a:t>Drawing from Aotearoa and across </a:t>
            </a:r>
            <a:r>
              <a:rPr lang="en-NZ" sz="1200" b="1" i="0" u="none" strike="noStrike" dirty="0" err="1">
                <a:solidFill>
                  <a:srgbClr val="00B0F0"/>
                </a:solidFill>
                <a:effectLst/>
                <a:latin typeface="+mn-lt"/>
                <a:cs typeface="Calibri"/>
              </a:rPr>
              <a:t>Te</a:t>
            </a:r>
            <a:r>
              <a:rPr lang="en-NZ" sz="1200" b="1" i="0" u="none" strike="noStrike" dirty="0">
                <a:solidFill>
                  <a:srgbClr val="00B0F0"/>
                </a:solidFill>
                <a:effectLst/>
                <a:latin typeface="+mn-lt"/>
                <a:cs typeface="Calibri"/>
              </a:rPr>
              <a:t> Moana Nui a Kiwa</a:t>
            </a:r>
            <a:r>
              <a:rPr lang="en-NZ" sz="1200" b="0" i="0" u="none" strike="noStrike" dirty="0">
                <a:solidFill>
                  <a:srgbClr val="000000"/>
                </a:solidFill>
                <a:effectLst/>
                <a:latin typeface="+mn-lt"/>
                <a:cs typeface="Calibri"/>
              </a:rPr>
              <a:t>; </a:t>
            </a:r>
            <a:r>
              <a:rPr lang="en-NZ" sz="1200" b="1" i="1" u="none" strike="noStrike" dirty="0">
                <a:solidFill>
                  <a:srgbClr val="00B0F0"/>
                </a:solidFill>
                <a:effectLst/>
                <a:latin typeface="+mn-lt"/>
                <a:cs typeface="Calibri"/>
              </a:rPr>
              <a:t>SALTWATER/Interconnectivity</a:t>
            </a:r>
            <a:r>
              <a:rPr lang="en-NZ" sz="1200" b="1" i="0" u="none" strike="noStrike" dirty="0">
                <a:solidFill>
                  <a:srgbClr val="00B0F0"/>
                </a:solidFill>
                <a:effectLst/>
                <a:latin typeface="+mn-lt"/>
                <a:cs typeface="Calibri"/>
              </a:rPr>
              <a:t> </a:t>
            </a:r>
            <a:r>
              <a:rPr lang="en-NZ" sz="1200" b="0" i="0" u="none" strike="noStrike" dirty="0">
                <a:solidFill>
                  <a:srgbClr val="000000"/>
                </a:solidFill>
                <a:effectLst/>
                <a:latin typeface="+mn-lt"/>
                <a:cs typeface="Calibri"/>
              </a:rPr>
              <a:t>includes the works of </a:t>
            </a:r>
            <a:r>
              <a:rPr lang="en-NZ" sz="1200" b="1" i="0" u="none" strike="noStrike" dirty="0">
                <a:solidFill>
                  <a:srgbClr val="00B0F0"/>
                </a:solidFill>
                <a:effectLst/>
                <a:latin typeface="+mn-lt"/>
                <a:cs typeface="Calibri"/>
              </a:rPr>
              <a:t>Peter </a:t>
            </a:r>
            <a:r>
              <a:rPr lang="en-NZ" sz="1200" b="1" i="0" u="none" strike="noStrike" dirty="0" err="1">
                <a:solidFill>
                  <a:srgbClr val="00B0F0"/>
                </a:solidFill>
                <a:effectLst/>
                <a:latin typeface="+mn-lt"/>
                <a:cs typeface="Calibri"/>
              </a:rPr>
              <a:t>Elavera</a:t>
            </a:r>
            <a:r>
              <a:rPr lang="en-NZ" sz="1200" b="1" i="0" u="none" strike="noStrike" dirty="0">
                <a:solidFill>
                  <a:srgbClr val="00B0F0"/>
                </a:solidFill>
                <a:effectLst/>
                <a:latin typeface="+mn-lt"/>
                <a:cs typeface="Calibri"/>
              </a:rPr>
              <a:t>, Katharine Atafu-Mayo, </a:t>
            </a:r>
            <a:r>
              <a:rPr lang="en-NZ" sz="1200" b="1" i="0" u="none" strike="noStrike" dirty="0" err="1">
                <a:solidFill>
                  <a:srgbClr val="00B0F0"/>
                </a:solidFill>
                <a:effectLst/>
                <a:latin typeface="+mn-lt"/>
                <a:cs typeface="Calibri"/>
              </a:rPr>
              <a:t>Te</a:t>
            </a:r>
            <a:r>
              <a:rPr lang="en-NZ" sz="1200" b="1" i="0" u="none" strike="noStrike" dirty="0">
                <a:solidFill>
                  <a:srgbClr val="00B0F0"/>
                </a:solidFill>
                <a:effectLst/>
                <a:latin typeface="+mn-lt"/>
                <a:cs typeface="Calibri"/>
              </a:rPr>
              <a:t> Ara </a:t>
            </a:r>
            <a:r>
              <a:rPr lang="en-NZ" sz="1200" b="1" i="0" u="none" strike="noStrike" dirty="0" err="1">
                <a:solidFill>
                  <a:srgbClr val="00B0F0"/>
                </a:solidFill>
                <a:effectLst/>
                <a:latin typeface="+mn-lt"/>
                <a:cs typeface="Calibri"/>
              </a:rPr>
              <a:t>Minhinnick</a:t>
            </a:r>
            <a:r>
              <a:rPr lang="en-NZ" sz="1200" b="1" i="0" u="none" strike="noStrike" dirty="0">
                <a:solidFill>
                  <a:srgbClr val="00B0F0"/>
                </a:solidFill>
                <a:effectLst/>
                <a:latin typeface="+mn-lt"/>
                <a:cs typeface="Calibri"/>
              </a:rPr>
              <a:t>, Shawnee </a:t>
            </a:r>
            <a:r>
              <a:rPr lang="en-NZ" sz="1200" b="1" i="0" u="none" strike="noStrike" dirty="0" err="1">
                <a:solidFill>
                  <a:srgbClr val="00B0F0"/>
                </a:solidFill>
                <a:effectLst/>
                <a:latin typeface="+mn-lt"/>
                <a:cs typeface="Calibri"/>
              </a:rPr>
              <a:t>Tekii</a:t>
            </a:r>
            <a:r>
              <a:rPr lang="en-NZ" sz="1200" b="1" i="0" u="none" strike="noStrike" dirty="0">
                <a:solidFill>
                  <a:srgbClr val="00B0F0"/>
                </a:solidFill>
                <a:effectLst/>
                <a:latin typeface="+mn-lt"/>
                <a:cs typeface="Calibri"/>
              </a:rPr>
              <a:t>, Telly </a:t>
            </a:r>
            <a:r>
              <a:rPr lang="en-NZ" sz="1200" b="1" i="0" u="none" strike="noStrike" dirty="0" err="1">
                <a:solidFill>
                  <a:srgbClr val="00B0F0"/>
                </a:solidFill>
                <a:effectLst/>
                <a:latin typeface="+mn-lt"/>
                <a:cs typeface="Calibri"/>
              </a:rPr>
              <a:t>Tuita</a:t>
            </a:r>
            <a:r>
              <a:rPr lang="en-NZ" sz="1200" b="1" i="0" u="none" strike="noStrike" dirty="0">
                <a:solidFill>
                  <a:srgbClr val="00B0F0"/>
                </a:solidFill>
                <a:effectLst/>
                <a:latin typeface="+mn-lt"/>
                <a:cs typeface="Calibri"/>
              </a:rPr>
              <a:t> and </a:t>
            </a:r>
            <a:r>
              <a:rPr lang="en-NZ" sz="1200" b="1" i="0" u="none" strike="noStrike" dirty="0" err="1">
                <a:solidFill>
                  <a:srgbClr val="00B0F0"/>
                </a:solidFill>
                <a:effectLst/>
                <a:latin typeface="+mn-lt"/>
                <a:cs typeface="Calibri"/>
              </a:rPr>
              <a:t>Gutiŋarra</a:t>
            </a:r>
            <a:r>
              <a:rPr lang="en-NZ" sz="1200" b="1" i="0" u="none" strike="noStrike" dirty="0">
                <a:solidFill>
                  <a:srgbClr val="00B0F0"/>
                </a:solidFill>
                <a:effectLst/>
                <a:latin typeface="+mn-lt"/>
                <a:cs typeface="Calibri"/>
              </a:rPr>
              <a:t> </a:t>
            </a:r>
            <a:r>
              <a:rPr lang="en-NZ" sz="1200" b="1" i="0" u="none" strike="noStrike" dirty="0" err="1">
                <a:solidFill>
                  <a:srgbClr val="00B0F0"/>
                </a:solidFill>
                <a:effectLst/>
                <a:latin typeface="+mn-lt"/>
                <a:cs typeface="Calibri"/>
              </a:rPr>
              <a:t>Yunupiŋu</a:t>
            </a:r>
            <a:r>
              <a:rPr lang="en-NZ" sz="1200" b="0" i="0" u="none" strike="noStrike" dirty="0">
                <a:solidFill>
                  <a:srgbClr val="000000"/>
                </a:solidFill>
                <a:effectLst/>
                <a:latin typeface="+mn-lt"/>
                <a:cs typeface="Calibri"/>
              </a:rPr>
              <a:t>. Their lived experiences magnified through the largeness of the exhibition.</a:t>
            </a:r>
            <a:endParaRPr lang="en-NZ" sz="1200" b="0" dirty="0">
              <a:effectLst/>
              <a:latin typeface="+mn-lt"/>
              <a:cs typeface="Calibri"/>
            </a:endParaRPr>
          </a:p>
          <a:p>
            <a:pPr rtl="0">
              <a:spcBef>
                <a:spcPts val="0"/>
              </a:spcBef>
              <a:spcAft>
                <a:spcPts val="0"/>
              </a:spcAft>
            </a:pPr>
            <a:br>
              <a:rPr lang="en-NZ" sz="1200" b="0" dirty="0">
                <a:effectLst/>
              </a:rPr>
            </a:br>
            <a:r>
              <a:rPr lang="en-NZ" sz="1200" b="0" i="0" u="none" strike="noStrike" dirty="0">
                <a:solidFill>
                  <a:srgbClr val="000000"/>
                </a:solidFill>
                <a:effectLst/>
                <a:latin typeface="Calibri" panose="020F0502020204030204" pitchFamily="34" charset="0"/>
              </a:rPr>
              <a:t>The exhibition uses a grand scale to highlight its focus and both curators are excited the show’s </a:t>
            </a:r>
            <a:r>
              <a:rPr lang="en-NZ" sz="1200" b="0" i="0" u="none" strike="noStrike" dirty="0">
                <a:solidFill>
                  <a:srgbClr val="00B0F0"/>
                </a:solidFill>
                <a:effectLst/>
                <a:latin typeface="Calibri" panose="020F0502020204030204" pitchFamily="34" charset="0"/>
              </a:rPr>
              <a:t>narratives</a:t>
            </a:r>
            <a:r>
              <a:rPr lang="en-NZ" sz="1200" b="0" i="0" u="none" strike="noStrike" dirty="0">
                <a:solidFill>
                  <a:srgbClr val="000000"/>
                </a:solidFill>
                <a:effectLst/>
                <a:latin typeface="Calibri" panose="020F0502020204030204" pitchFamily="34" charset="0"/>
              </a:rPr>
              <a:t> around </a:t>
            </a:r>
            <a:r>
              <a:rPr lang="en-NZ" sz="1200" b="0" i="0" u="none" strike="noStrike" dirty="0">
                <a:solidFill>
                  <a:srgbClr val="00B0F0"/>
                </a:solidFill>
                <a:effectLst/>
                <a:latin typeface="Calibri" panose="020F0502020204030204" pitchFamily="34" charset="0"/>
              </a:rPr>
              <a:t>social justice</a:t>
            </a:r>
            <a:r>
              <a:rPr lang="en-NZ" sz="1200" b="0" i="0" u="none" strike="noStrike" dirty="0">
                <a:solidFill>
                  <a:srgbClr val="000000"/>
                </a:solidFill>
                <a:effectLst/>
                <a:latin typeface="Calibri" panose="020F0502020204030204" pitchFamily="34" charset="0"/>
              </a:rPr>
              <a:t>, equity, gender and sexuality </a:t>
            </a:r>
            <a:r>
              <a:rPr lang="en-NZ" sz="1200" b="0" i="0" u="none" strike="noStrike" dirty="0">
                <a:solidFill>
                  <a:srgbClr val="00B0F0"/>
                </a:solidFill>
                <a:effectLst/>
                <a:latin typeface="Calibri" panose="020F0502020204030204" pitchFamily="34" charset="0"/>
              </a:rPr>
              <a:t>identity</a:t>
            </a:r>
            <a:r>
              <a:rPr lang="en-NZ" sz="1200" b="0" i="0" u="none" strike="noStrike" dirty="0">
                <a:solidFill>
                  <a:srgbClr val="000000"/>
                </a:solidFill>
                <a:effectLst/>
                <a:latin typeface="Calibri" panose="020F0502020204030204" pitchFamily="34" charset="0"/>
              </a:rPr>
              <a:t>, </a:t>
            </a:r>
            <a:r>
              <a:rPr lang="en-NZ" sz="1200" b="0" i="0" u="none" strike="noStrike" dirty="0">
                <a:solidFill>
                  <a:srgbClr val="00B0F0"/>
                </a:solidFill>
                <a:effectLst/>
                <a:latin typeface="Calibri" panose="020F0502020204030204" pitchFamily="34" charset="0"/>
              </a:rPr>
              <a:t>climate change</a:t>
            </a:r>
            <a:r>
              <a:rPr lang="en-NZ" sz="1200" b="0" i="0" u="none" strike="noStrike" dirty="0">
                <a:solidFill>
                  <a:srgbClr val="000000"/>
                </a:solidFill>
                <a:effectLst/>
                <a:latin typeface="Calibri" panose="020F0502020204030204" pitchFamily="34" charset="0"/>
              </a:rPr>
              <a:t>, language </a:t>
            </a:r>
            <a:r>
              <a:rPr lang="en-NZ" sz="1200" b="0" i="0" u="none" strike="noStrike" dirty="0">
                <a:solidFill>
                  <a:srgbClr val="00B0F0"/>
                </a:solidFill>
                <a:effectLst/>
                <a:latin typeface="Calibri" panose="020F0502020204030204" pitchFamily="34" charset="0"/>
              </a:rPr>
              <a:t>diaspora</a:t>
            </a:r>
            <a:r>
              <a:rPr lang="en-NZ" sz="1200" b="0" i="0" u="none" strike="noStrike" dirty="0">
                <a:solidFill>
                  <a:srgbClr val="000000"/>
                </a:solidFill>
                <a:effectLst/>
                <a:latin typeface="Calibri" panose="020F0502020204030204" pitchFamily="34" charset="0"/>
              </a:rPr>
              <a:t> and </a:t>
            </a:r>
            <a:r>
              <a:rPr lang="en-NZ" sz="1200" b="0" i="0" u="none" strike="noStrike" dirty="0">
                <a:solidFill>
                  <a:srgbClr val="00B0F0"/>
                </a:solidFill>
                <a:effectLst/>
                <a:latin typeface="Calibri" panose="020F0502020204030204" pitchFamily="34" charset="0"/>
              </a:rPr>
              <a:t>ancestral knowledge </a:t>
            </a:r>
            <a:r>
              <a:rPr lang="en-NZ" sz="1200" b="0" i="0" u="none" strike="noStrike" dirty="0">
                <a:solidFill>
                  <a:srgbClr val="000000"/>
                </a:solidFill>
                <a:effectLst/>
                <a:latin typeface="Calibri" panose="020F0502020204030204" pitchFamily="34" charset="0"/>
              </a:rPr>
              <a:t>are viewed uniquely through a </a:t>
            </a:r>
            <a:r>
              <a:rPr lang="en-NZ" sz="1200" b="0" i="0" u="none" strike="noStrike" dirty="0">
                <a:solidFill>
                  <a:srgbClr val="00B0F0"/>
                </a:solidFill>
                <a:effectLst/>
                <a:latin typeface="Calibri" panose="020F0502020204030204" pitchFamily="34" charset="0"/>
              </a:rPr>
              <a:t>Moana worldview.</a:t>
            </a:r>
            <a:endParaRPr lang="en-NZ" sz="1200" b="0" dirty="0">
              <a:solidFill>
                <a:srgbClr val="00B0F0"/>
              </a:solidFill>
              <a:effectLst/>
            </a:endParaRPr>
          </a:p>
          <a:p>
            <a:pPr rtl="0">
              <a:spcBef>
                <a:spcPts val="0"/>
              </a:spcBef>
              <a:spcAft>
                <a:spcPts val="0"/>
              </a:spcAft>
            </a:pPr>
            <a:br>
              <a:rPr lang="en-NZ" sz="1200" b="0" dirty="0">
                <a:effectLst/>
              </a:rPr>
            </a:br>
            <a:br>
              <a:rPr lang="en-NZ" sz="1200" b="0" dirty="0">
                <a:effectLst/>
              </a:rPr>
            </a:br>
            <a:r>
              <a:rPr lang="en-NZ" sz="1200" b="0" i="0" u="none" strike="noStrike" dirty="0">
                <a:solidFill>
                  <a:srgbClr val="000000"/>
                </a:solidFill>
                <a:effectLst/>
                <a:latin typeface="Calibri" panose="020F0502020204030204" pitchFamily="34" charset="0"/>
              </a:rPr>
              <a:t>WHAT: </a:t>
            </a:r>
            <a:r>
              <a:rPr lang="en-NZ" sz="1200" b="1" i="0" u="none" strike="noStrike" dirty="0">
                <a:solidFill>
                  <a:srgbClr val="00B0F0"/>
                </a:solidFill>
                <a:effectLst/>
                <a:latin typeface="Calibri" panose="020F0502020204030204" pitchFamily="34" charset="0"/>
              </a:rPr>
              <a:t>SALTWATER/Interconnectivity </a:t>
            </a:r>
            <a:endParaRPr lang="en-NZ" sz="1200" b="1" dirty="0">
              <a:solidFill>
                <a:srgbClr val="00B0F0"/>
              </a:solidFill>
              <a:effectLst/>
            </a:endParaRPr>
          </a:p>
          <a:p>
            <a:pPr rtl="0">
              <a:spcBef>
                <a:spcPts val="0"/>
              </a:spcBef>
              <a:spcAft>
                <a:spcPts val="0"/>
              </a:spcAft>
            </a:pPr>
            <a:r>
              <a:rPr lang="en-NZ" sz="1200" b="0" i="0" u="none" strike="noStrike" dirty="0">
                <a:solidFill>
                  <a:srgbClr val="000000"/>
                </a:solidFill>
                <a:effectLst/>
                <a:latin typeface="Calibri" panose="020F0502020204030204" pitchFamily="34" charset="0"/>
              </a:rPr>
              <a:t>WHEN: October 16 – January 30</a:t>
            </a:r>
            <a:endParaRPr lang="en-NZ" sz="1200" b="0" dirty="0">
              <a:effectLst/>
            </a:endParaRPr>
          </a:p>
          <a:p>
            <a:r>
              <a:rPr lang="en-NZ" sz="1200" b="0" i="0" u="none" strike="noStrike" dirty="0">
                <a:solidFill>
                  <a:srgbClr val="000000"/>
                </a:solidFill>
                <a:effectLst/>
                <a:latin typeface="Calibri" panose="020F0502020204030204" pitchFamily="34" charset="0"/>
              </a:rPr>
              <a:t>WHERE: </a:t>
            </a:r>
            <a:r>
              <a:rPr lang="en-NZ" sz="1200" i="0" u="none" strike="noStrike" dirty="0">
                <a:solidFill>
                  <a:srgbClr val="00B0F0"/>
                </a:solidFill>
                <a:effectLst/>
                <a:latin typeface="Calibri" panose="020F0502020204030204" pitchFamily="34" charset="0"/>
              </a:rPr>
              <a:t>TAUTAI GALLERY Level 1, 300 </a:t>
            </a:r>
            <a:r>
              <a:rPr lang="en-NZ" sz="1200" i="0" u="none" strike="noStrike" dirty="0" err="1">
                <a:solidFill>
                  <a:srgbClr val="00B0F0"/>
                </a:solidFill>
                <a:effectLst/>
                <a:latin typeface="Calibri" panose="020F0502020204030204" pitchFamily="34" charset="0"/>
              </a:rPr>
              <a:t>Karangahape</a:t>
            </a:r>
            <a:r>
              <a:rPr lang="en-NZ" sz="1200" i="0" u="none" strike="noStrike" dirty="0">
                <a:solidFill>
                  <a:srgbClr val="00B0F0"/>
                </a:solidFill>
                <a:effectLst/>
                <a:latin typeface="Calibri" panose="020F0502020204030204" pitchFamily="34" charset="0"/>
              </a:rPr>
              <a:t> Road, CBD</a:t>
            </a:r>
          </a:p>
          <a:p>
            <a:r>
              <a:rPr lang="en-NZ" sz="1200" dirty="0">
                <a:solidFill>
                  <a:srgbClr val="00B0F0"/>
                </a:solidFill>
                <a:latin typeface="Calibri" panose="020F0502020204030204" pitchFamily="34" charset="0"/>
                <a:hlinkClick r:id="rId3"/>
              </a:rPr>
              <a:t>http://www.tautai.org</a:t>
            </a:r>
            <a:r>
              <a:rPr lang="en-NZ" sz="1200" dirty="0">
                <a:solidFill>
                  <a:srgbClr val="00B0F0"/>
                </a:solidFill>
                <a:latin typeface="Calibri" panose="020F0502020204030204" pitchFamily="34" charset="0"/>
              </a:rPr>
              <a:t>. </a:t>
            </a:r>
            <a:endParaRPr lang="en-US" sz="1200" dirty="0">
              <a:solidFill>
                <a:srgbClr val="00B0F0"/>
              </a:solidFill>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8</a:t>
            </a:fld>
            <a:endParaRPr lang="en-US"/>
          </a:p>
        </p:txBody>
      </p:sp>
    </p:spTree>
    <p:extLst>
      <p:ext uri="{BB962C8B-B14F-4D97-AF65-F5344CB8AC3E}">
        <p14:creationId xmlns:p14="http://schemas.microsoft.com/office/powerpoint/2010/main" val="261641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defTabSz="914400">
              <a:lnSpc>
                <a:spcPct val="90000"/>
              </a:lnSpc>
              <a:spcAft>
                <a:spcPts val="600"/>
              </a:spcAft>
              <a:buFont typeface="Arial" panose="020B0604020202020204" pitchFamily="34" charset="0"/>
              <a:buChar char="•"/>
            </a:pPr>
            <a:r>
              <a:rPr lang="en-US" sz="1200" dirty="0">
                <a:effectLst/>
              </a:rPr>
              <a:t>As change-agents, the exhibition’s artists are a collective voice of the urban </a:t>
            </a:r>
            <a:r>
              <a:rPr lang="en-US" sz="1200" b="1" dirty="0">
                <a:solidFill>
                  <a:srgbClr val="00B0F0"/>
                </a:solidFill>
                <a:effectLst/>
              </a:rPr>
              <a:t>Moana-</a:t>
            </a:r>
            <a:r>
              <a:rPr lang="en-US" sz="1200" b="1" dirty="0" err="1">
                <a:solidFill>
                  <a:srgbClr val="00B0F0"/>
                </a:solidFill>
                <a:effectLst/>
              </a:rPr>
              <a:t>Solwara</a:t>
            </a:r>
            <a:r>
              <a:rPr lang="en-US" sz="1200" b="1" dirty="0">
                <a:solidFill>
                  <a:srgbClr val="00B0F0"/>
                </a:solidFill>
              </a:rPr>
              <a:t> - </a:t>
            </a:r>
            <a:r>
              <a:rPr lang="en-US" sz="1200" dirty="0">
                <a:effectLst/>
              </a:rPr>
              <a:t>weaving the past with the present to inform the future as they draw upon their own lived realities to investigate old and adapted systems of spirituality, </a:t>
            </a:r>
            <a:r>
              <a:rPr lang="en-US" sz="1200" i="1" dirty="0">
                <a:effectLst/>
              </a:rPr>
              <a:t>social justice</a:t>
            </a:r>
            <a:r>
              <a:rPr lang="en-US" sz="1200" dirty="0">
                <a:effectLst/>
              </a:rPr>
              <a:t>, equity, gender, sexuality, climate change, technology, economic uncertainty, language diaspora, and the </a:t>
            </a:r>
            <a:r>
              <a:rPr lang="en-US" sz="1200" dirty="0" err="1">
                <a:effectLst/>
              </a:rPr>
              <a:t>revitalisation</a:t>
            </a:r>
            <a:r>
              <a:rPr lang="en-US" sz="1200" dirty="0">
                <a:effectLst/>
              </a:rPr>
              <a:t> of  </a:t>
            </a:r>
            <a:r>
              <a:rPr lang="en-US" sz="1200" i="1" dirty="0">
                <a:effectLst/>
              </a:rPr>
              <a:t>ancestral knowledge.</a:t>
            </a:r>
          </a:p>
          <a:p>
            <a:pPr marL="285750" indent="-228600" defTabSz="914400">
              <a:lnSpc>
                <a:spcPct val="90000"/>
              </a:lnSpc>
              <a:spcAft>
                <a:spcPts val="600"/>
              </a:spcAft>
              <a:buFont typeface="Arial" panose="020B0604020202020204" pitchFamily="34" charset="0"/>
              <a:buChar char="•"/>
            </a:pPr>
            <a:endParaRPr lang="en-US" sz="1200" b="1" i="1" dirty="0"/>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SALTWATER / Interconnectivity </a:t>
            </a:r>
            <a:r>
              <a:rPr lang="en-US" sz="1200" dirty="0">
                <a:effectLst/>
              </a:rPr>
              <a:t>was a moment to come together amid an ever- changing landscape. A space to </a:t>
            </a:r>
            <a:r>
              <a:rPr lang="en-US" sz="1200" b="1" dirty="0" err="1">
                <a:solidFill>
                  <a:srgbClr val="00B0F0"/>
                </a:solidFill>
                <a:effectLst/>
              </a:rPr>
              <a:t>talanoa</a:t>
            </a:r>
            <a:r>
              <a:rPr lang="en-US" sz="1200" b="1" dirty="0">
                <a:solidFill>
                  <a:srgbClr val="00B0F0"/>
                </a:solidFill>
                <a:effectLst/>
              </a:rPr>
              <a:t> </a:t>
            </a:r>
            <a:r>
              <a:rPr lang="en-US" sz="1200" dirty="0">
                <a:effectLst/>
              </a:rPr>
              <a:t>(dialogue), celebrate, and critique our ways of life. A place to share our experiences within an </a:t>
            </a:r>
            <a:r>
              <a:rPr lang="en-US" sz="1200" b="1" dirty="0">
                <a:solidFill>
                  <a:srgbClr val="00B0F0"/>
                </a:solidFill>
                <a:effectLst/>
              </a:rPr>
              <a:t>ecosystem </a:t>
            </a:r>
            <a:r>
              <a:rPr lang="en-US" sz="1200" dirty="0">
                <a:effectLst/>
              </a:rPr>
              <a:t>of relationships that informs who we are as </a:t>
            </a:r>
            <a:r>
              <a:rPr lang="en-US" sz="1200" b="1" i="1" dirty="0">
                <a:solidFill>
                  <a:srgbClr val="00B0F0"/>
                </a:solidFill>
                <a:effectLst/>
              </a:rPr>
              <a:t>saltwater people.</a:t>
            </a:r>
            <a:br>
              <a:rPr lang="en-US" sz="1200" b="1" i="1" dirty="0">
                <a:solidFill>
                  <a:srgbClr val="00B0F0"/>
                </a:solidFill>
                <a:effectLst/>
              </a:rPr>
            </a:br>
            <a:endParaRPr lang="en-US" sz="12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200" dirty="0">
                <a:effectLst/>
              </a:rPr>
              <a:t>Our communities face hostility towards Indigenous peoples of </a:t>
            </a:r>
            <a:r>
              <a:rPr lang="en-US" sz="1200" dirty="0" err="1">
                <a:effectLst/>
              </a:rPr>
              <a:t>colour</a:t>
            </a:r>
            <a:r>
              <a:rPr lang="en-US" sz="1200" dirty="0">
                <a:effectLst/>
              </a:rPr>
              <a:t> and incredible social hardship, especially among our most vulnerable, our elderly and </a:t>
            </a:r>
            <a:r>
              <a:rPr lang="en-US" sz="1200" i="1" dirty="0">
                <a:effectLst/>
              </a:rPr>
              <a:t>our </a:t>
            </a:r>
            <a:r>
              <a:rPr lang="en-US" sz="1200" b="1" i="1" dirty="0" err="1">
                <a:solidFill>
                  <a:srgbClr val="00B0F0"/>
                </a:solidFill>
                <a:effectLst/>
              </a:rPr>
              <a:t>rangatahi</a:t>
            </a:r>
            <a:r>
              <a:rPr lang="en-US" sz="1200" b="1" i="1" dirty="0">
                <a:effectLst/>
              </a:rPr>
              <a:t> </a:t>
            </a:r>
            <a:r>
              <a:rPr lang="en-US" sz="1200" dirty="0">
                <a:effectLst/>
              </a:rPr>
              <a:t>(youth) who are often hardest hit by global crises such as the COVID-19 pandemic, worldwide recessions and job losses, climate change, and more.</a:t>
            </a:r>
            <a:br>
              <a:rPr lang="en-US" sz="1200" dirty="0">
                <a:effectLst/>
              </a:rPr>
            </a:br>
            <a:endParaRPr lang="en-US" sz="12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SALTWATER / Interconnectivity </a:t>
            </a:r>
            <a:r>
              <a:rPr lang="en-US" sz="1200" dirty="0">
                <a:effectLst/>
              </a:rPr>
              <a:t>was a rallying cry and a celebration of the resilience of </a:t>
            </a:r>
            <a:r>
              <a:rPr lang="en-US" sz="1200" b="1" dirty="0">
                <a:solidFill>
                  <a:srgbClr val="00B0F0"/>
                </a:solidFill>
                <a:effectLst/>
              </a:rPr>
              <a:t>Moana </a:t>
            </a:r>
            <a:r>
              <a:rPr lang="en-US" sz="1200" b="1" dirty="0" err="1">
                <a:solidFill>
                  <a:srgbClr val="00B0F0"/>
                </a:solidFill>
                <a:effectLst/>
              </a:rPr>
              <a:t>Solwara</a:t>
            </a:r>
            <a:r>
              <a:rPr lang="en-US" sz="1200" b="1" dirty="0">
                <a:solidFill>
                  <a:srgbClr val="00B0F0"/>
                </a:solidFill>
                <a:effectLst/>
              </a:rPr>
              <a:t>  </a:t>
            </a:r>
            <a:r>
              <a:rPr lang="en-US" sz="1200" dirty="0">
                <a:effectLst/>
              </a:rPr>
              <a:t>indigenous</a:t>
            </a:r>
            <a:r>
              <a:rPr lang="en-US" sz="1200" b="1" dirty="0">
                <a:effectLst/>
              </a:rPr>
              <a:t> </a:t>
            </a:r>
            <a:r>
              <a:rPr lang="en-US" sz="1200" dirty="0">
                <a:effectLst/>
              </a:rPr>
              <a:t>people. The exhibition was a call to revel in dazzling beauty and artistry and </a:t>
            </a:r>
            <a:r>
              <a:rPr lang="en-US" sz="1200" dirty="0" err="1">
                <a:effectLst/>
              </a:rPr>
              <a:t>honour</a:t>
            </a:r>
            <a:r>
              <a:rPr lang="en-US" sz="1200" dirty="0">
                <a:effectLst/>
              </a:rPr>
              <a:t> the strength and resilience of </a:t>
            </a:r>
            <a:r>
              <a:rPr lang="en-US" sz="1200" b="1" dirty="0">
                <a:effectLst/>
              </a:rPr>
              <a:t>Pasifika</a:t>
            </a:r>
            <a:r>
              <a:rPr lang="en-US" sz="1200" dirty="0">
                <a:effectLst/>
              </a:rPr>
              <a:t> peoples through the creative talent of its young people as they weather storms of massive social change and survive </a:t>
            </a:r>
            <a:r>
              <a:rPr lang="en-US" sz="1200" dirty="0" err="1">
                <a:effectLst/>
              </a:rPr>
              <a:t>colonisation</a:t>
            </a:r>
            <a:r>
              <a:rPr lang="en-US" sz="1200" dirty="0">
                <a:effectLst/>
              </a:rPr>
              <a:t> and adversity.</a:t>
            </a:r>
          </a:p>
          <a:p>
            <a:pPr indent="-228600" defTabSz="914400">
              <a:lnSpc>
                <a:spcPct val="90000"/>
              </a:lnSpc>
              <a:spcAft>
                <a:spcPts val="600"/>
              </a:spcAft>
              <a:buFont typeface="Arial" panose="020B0604020202020204" pitchFamily="34" charset="0"/>
              <a:buChar char="•"/>
            </a:pPr>
            <a:endParaRPr lang="en-US" sz="1800" dirty="0">
              <a:effectLst/>
            </a:endParaRPr>
          </a:p>
          <a:p>
            <a:pPr indent="-228600" defTabSz="914400">
              <a:lnSpc>
                <a:spcPct val="90000"/>
              </a:lnSpc>
              <a:spcAft>
                <a:spcPts val="600"/>
              </a:spcAft>
              <a:buFont typeface="Arial" panose="020B0604020202020204" pitchFamily="34" charset="0"/>
              <a:buChar char="•"/>
            </a:pPr>
            <a:r>
              <a:rPr lang="en-US" sz="1200" b="1" dirty="0">
                <a:solidFill>
                  <a:srgbClr val="00B0F0"/>
                </a:solidFill>
              </a:rPr>
              <a:t>Keywords: Moana, </a:t>
            </a:r>
            <a:r>
              <a:rPr lang="en-US" sz="1200" b="1" dirty="0" err="1">
                <a:solidFill>
                  <a:srgbClr val="00B0F0"/>
                </a:solidFill>
              </a:rPr>
              <a:t>Solwara</a:t>
            </a:r>
            <a:r>
              <a:rPr lang="en-US" sz="1200" b="1" dirty="0">
                <a:solidFill>
                  <a:srgbClr val="00B0F0"/>
                </a:solidFill>
              </a:rPr>
              <a:t>, </a:t>
            </a:r>
            <a:r>
              <a:rPr lang="en-US" sz="1200" b="1" dirty="0" err="1">
                <a:solidFill>
                  <a:srgbClr val="00B0F0"/>
                </a:solidFill>
              </a:rPr>
              <a:t>Pasifik</a:t>
            </a:r>
            <a:r>
              <a:rPr lang="en-US" sz="1200" b="1" dirty="0">
                <a:solidFill>
                  <a:srgbClr val="00B0F0"/>
                </a:solidFill>
              </a:rPr>
              <a:t>(a), contemporary art, Indigenous art, Oceania</a:t>
            </a:r>
            <a:br>
              <a:rPr lang="en-US" sz="1200" b="1" dirty="0">
                <a:solidFill>
                  <a:srgbClr val="00B0F0"/>
                </a:solidFill>
                <a:effectLst/>
              </a:rPr>
            </a:br>
            <a:endParaRPr lang="en-US" sz="1200" b="1" dirty="0">
              <a:solidFill>
                <a:srgbClr val="00B0F0"/>
              </a:solidFill>
            </a:endParaRPr>
          </a:p>
          <a:p>
            <a:endParaRPr lang="en-US" dirty="0"/>
          </a:p>
        </p:txBody>
      </p:sp>
      <p:sp>
        <p:nvSpPr>
          <p:cNvPr id="4" name="Slide Number Placeholder 3"/>
          <p:cNvSpPr>
            <a:spLocks noGrp="1"/>
          </p:cNvSpPr>
          <p:nvPr>
            <p:ph type="sldNum" sz="quarter" idx="5"/>
          </p:nvPr>
        </p:nvSpPr>
        <p:spPr/>
        <p:txBody>
          <a:bodyPr/>
          <a:lstStyle/>
          <a:p>
            <a:fld id="{2B4DB348-52D7-A149-8035-F5705333B15D}" type="slidenum">
              <a:rPr lang="en-US" smtClean="0"/>
              <a:t>11</a:t>
            </a:fld>
            <a:endParaRPr lang="en-US"/>
          </a:p>
        </p:txBody>
      </p:sp>
    </p:spTree>
    <p:extLst>
      <p:ext uri="{BB962C8B-B14F-4D97-AF65-F5344CB8AC3E}">
        <p14:creationId xmlns:p14="http://schemas.microsoft.com/office/powerpoint/2010/main" val="14629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90600" indent="25400" algn="just">
              <a:lnSpc>
                <a:spcPct val="150000"/>
              </a:lnSpc>
              <a:spcAft>
                <a:spcPts val="200"/>
              </a:spcAft>
            </a:pPr>
            <a:r>
              <a:rPr lang="en-US" sz="2400" i="1">
                <a:effectLst/>
                <a:latin typeface="DejaVu Sans"/>
                <a:ea typeface="DejaVu Sans"/>
                <a:cs typeface="DejaVu Sans"/>
              </a:rPr>
              <a:t>We sweat and cry salt water, so we know that the ocean is really in our blood—Teresia </a:t>
            </a:r>
            <a:r>
              <a:rPr lang="en-US" sz="2400" i="1" err="1">
                <a:effectLst/>
                <a:latin typeface="DejaVu Sans"/>
                <a:ea typeface="DejaVu Sans"/>
                <a:cs typeface="DejaVu Sans"/>
              </a:rPr>
              <a:t>Teaiwa</a:t>
            </a:r>
            <a:r>
              <a:rPr lang="en-US" sz="2400" i="1">
                <a:effectLst/>
                <a:latin typeface="DejaVu Sans"/>
                <a:ea typeface="DejaVu Sans"/>
                <a:cs typeface="DejaVu Sans"/>
              </a:rPr>
              <a:t>  </a:t>
            </a:r>
          </a:p>
          <a:p>
            <a:pPr marL="990600" indent="25400" algn="just">
              <a:lnSpc>
                <a:spcPct val="150000"/>
              </a:lnSpc>
              <a:spcAft>
                <a:spcPts val="200"/>
              </a:spcAft>
            </a:pPr>
            <a:r>
              <a:rPr lang="en-US" sz="2400" i="1">
                <a:effectLst/>
                <a:latin typeface="DejaVu Sans"/>
                <a:ea typeface="DejaVu Sans"/>
                <a:cs typeface="DejaVu Sans"/>
              </a:rPr>
              <a:t> Ka </a:t>
            </a:r>
            <a:r>
              <a:rPr lang="en-US" sz="2400" i="1" err="1">
                <a:effectLst/>
                <a:latin typeface="DejaVu Sans"/>
                <a:ea typeface="DejaVu Sans"/>
                <a:cs typeface="DejaVu Sans"/>
              </a:rPr>
              <a:t>mua</a:t>
            </a:r>
            <a:r>
              <a:rPr lang="en-US" sz="2400" i="1">
                <a:effectLst/>
                <a:latin typeface="DejaVu Sans"/>
                <a:ea typeface="DejaVu Sans"/>
                <a:cs typeface="DejaVu Sans"/>
              </a:rPr>
              <a:t>, ka muri (Walking backwards into the future).</a:t>
            </a:r>
            <a:endParaRPr lang="en-NZ" sz="2400">
              <a:effectLst/>
              <a:latin typeface="DejaVu Sans"/>
              <a:ea typeface="DejaVu Sans"/>
              <a:cs typeface="DejaVu Sans"/>
            </a:endParaRPr>
          </a:p>
          <a:p>
            <a:pPr marR="647700" indent="25400" algn="r">
              <a:lnSpc>
                <a:spcPct val="150000"/>
              </a:lnSpc>
              <a:spcAft>
                <a:spcPts val="3300"/>
              </a:spcAft>
            </a:pPr>
            <a:r>
              <a:rPr lang="en-US" sz="2400" i="1">
                <a:effectLst/>
                <a:latin typeface="DejaVu Sans"/>
                <a:ea typeface="DejaVu Sans"/>
                <a:cs typeface="DejaVu Sans"/>
              </a:rPr>
              <a:t>—</a:t>
            </a:r>
            <a:r>
              <a:rPr lang="en-US" sz="2400" i="1" err="1">
                <a:effectLst/>
                <a:latin typeface="DejaVu Sans"/>
                <a:ea typeface="DejaVu Sans"/>
                <a:cs typeface="DejaVu Sans"/>
              </a:rPr>
              <a:t>Whakataukī</a:t>
            </a:r>
            <a:r>
              <a:rPr lang="en-US" sz="2400" i="1">
                <a:effectLst/>
                <a:latin typeface="DejaVu Sans"/>
                <a:ea typeface="DejaVu Sans"/>
                <a:cs typeface="DejaVu Sans"/>
              </a:rPr>
              <a:t> (</a:t>
            </a:r>
            <a:r>
              <a:rPr lang="en-US" sz="2400" i="1" err="1">
                <a:effectLst/>
                <a:latin typeface="DejaVu Sans"/>
                <a:ea typeface="DejaVu Sans"/>
                <a:cs typeface="DejaVu Sans"/>
              </a:rPr>
              <a:t>Maori</a:t>
            </a:r>
            <a:r>
              <a:rPr lang="en-US" sz="2400" i="1">
                <a:effectLst/>
                <a:latin typeface="DejaVu Sans"/>
                <a:ea typeface="DejaVu Sans"/>
                <a:cs typeface="DejaVu Sans"/>
              </a:rPr>
              <a:t> Proverb)</a:t>
            </a:r>
            <a:endParaRPr lang="en-NZ" sz="2400">
              <a:effectLst/>
              <a:latin typeface="DejaVu Sans"/>
              <a:ea typeface="DejaVu Sans"/>
              <a:cs typeface="DejaVu Sans"/>
            </a:endParaRPr>
          </a:p>
          <a:p>
            <a:pPr marL="749300" indent="12700" algn="just">
              <a:lnSpc>
                <a:spcPct val="150000"/>
              </a:lnSpc>
              <a:spcAft>
                <a:spcPts val="800"/>
              </a:spcAft>
            </a:pPr>
            <a:r>
              <a:rPr lang="en-US" sz="2400">
                <a:effectLst/>
                <a:latin typeface="DejaVu Sans"/>
                <a:ea typeface="DejaVu Sans"/>
                <a:cs typeface="DejaVu Sans"/>
              </a:rPr>
              <a:t>“We sweat and cry salt water, so we know that the ocean is really in our blood,” said the late scholar, poet, and </a:t>
            </a:r>
            <a:r>
              <a:rPr lang="en-US" sz="2400" err="1">
                <a:effectLst/>
                <a:latin typeface="DejaVu Sans"/>
                <a:ea typeface="DejaVu Sans"/>
                <a:cs typeface="DejaVu Sans"/>
              </a:rPr>
              <a:t>i-Kiribati</a:t>
            </a:r>
            <a:r>
              <a:rPr lang="en-US" sz="2400">
                <a:effectLst/>
                <a:latin typeface="DejaVu Sans"/>
                <a:ea typeface="DejaVu Sans"/>
                <a:cs typeface="DejaVu Sans"/>
              </a:rPr>
              <a:t> activist Teresia </a:t>
            </a:r>
            <a:r>
              <a:rPr lang="en-US" sz="2400" err="1">
                <a:effectLst/>
                <a:latin typeface="DejaVu Sans"/>
                <a:ea typeface="DejaVu Sans"/>
                <a:cs typeface="DejaVu Sans"/>
              </a:rPr>
              <a:t>Teaiwa</a:t>
            </a:r>
            <a:r>
              <a:rPr lang="en-US" sz="2400">
                <a:effectLst/>
                <a:latin typeface="DejaVu Sans"/>
                <a:ea typeface="DejaVu Sans"/>
                <a:cs typeface="DejaVu Sans"/>
              </a:rPr>
              <a:t>. These evocative words became a reference point for </a:t>
            </a:r>
            <a:r>
              <a:rPr lang="en-US" sz="2400" err="1">
                <a:effectLst/>
                <a:latin typeface="DejaVu Sans"/>
                <a:ea typeface="DejaVu Sans"/>
                <a:cs typeface="DejaVu Sans"/>
              </a:rPr>
              <a:t>Tautai</a:t>
            </a:r>
            <a:r>
              <a:rPr lang="en-US" sz="2400">
                <a:effectLst/>
                <a:latin typeface="DejaVu Sans"/>
                <a:ea typeface="DejaVu Sans"/>
                <a:cs typeface="DejaVu Sans"/>
              </a:rPr>
              <a:t> Gallery’s recent exhibition </a:t>
            </a:r>
            <a:r>
              <a:rPr lang="en-US" sz="2400" i="1">
                <a:effectLst/>
                <a:latin typeface="DejaVu Sans"/>
                <a:ea typeface="DejaVu Sans"/>
                <a:cs typeface="DejaVu Sans"/>
              </a:rPr>
              <a:t>SALTWATER / Interconnectivity.</a:t>
            </a:r>
            <a:r>
              <a:rPr lang="en-US" sz="2400">
                <a:effectLst/>
                <a:latin typeface="DejaVu Sans"/>
                <a:ea typeface="DejaVu Sans"/>
                <a:cs typeface="DejaVu Sans"/>
              </a:rPr>
              <a:t> As co-curators, we aimed to transform the gallery into an embodiment of the Moana worldview and explore questions of justice, equity, identity, and ecology.</a:t>
            </a:r>
            <a:r>
              <a:rPr lang="en-US" sz="2400" baseline="30000">
                <a:effectLst/>
                <a:latin typeface="DejaVu Sans"/>
                <a:ea typeface="DejaVu Sans"/>
                <a:cs typeface="DejaVu Sans"/>
              </a:rPr>
              <a:t>1</a:t>
            </a:r>
            <a:r>
              <a:rPr lang="en-US" sz="2400">
                <a:effectLst/>
                <a:latin typeface="DejaVu Sans"/>
                <a:ea typeface="DejaVu Sans"/>
                <a:cs typeface="DejaVu Sans"/>
              </a:rPr>
              <a:t> This essay describes some of the issues explored by the group exhibition—held in Auckland, Aotearoa New Zealand from October 16, 2020 to January 30, 2021—including through its public exhibition talks, forums, and performance activations. The exhibition showed newly commissioned work by six multimedia Indigenous artists and designers of the Moana-</a:t>
            </a:r>
            <a:r>
              <a:rPr lang="en-US" sz="2400" err="1">
                <a:effectLst/>
                <a:latin typeface="DejaVu Sans"/>
                <a:ea typeface="DejaVu Sans"/>
                <a:cs typeface="DejaVu Sans"/>
              </a:rPr>
              <a:t>Solwara</a:t>
            </a:r>
            <a:r>
              <a:rPr lang="en-US" sz="2400">
                <a:effectLst/>
                <a:latin typeface="DejaVu Sans"/>
                <a:ea typeface="DejaVu Sans"/>
                <a:cs typeface="DejaVu Sans"/>
              </a:rPr>
              <a:t> (Oceania </a:t>
            </a:r>
            <a:r>
              <a:rPr lang="en-US" sz="1800">
                <a:effectLst/>
                <a:latin typeface="DejaVu Sans"/>
                <a:ea typeface="DejaVu Sans"/>
                <a:cs typeface="DejaVu Sans"/>
              </a:rPr>
              <a:t>region): Katharine Losi Atafu-Mayo, Peter </a:t>
            </a:r>
            <a:r>
              <a:rPr lang="en-US" sz="1800" err="1">
                <a:effectLst/>
                <a:latin typeface="DejaVu Sans"/>
                <a:ea typeface="DejaVu Sans"/>
                <a:cs typeface="DejaVu Sans"/>
              </a:rPr>
              <a:t>Elavera</a:t>
            </a:r>
            <a:r>
              <a:rPr lang="en-US" sz="1800">
                <a:effectLst/>
                <a:latin typeface="DejaVu Sans"/>
                <a:ea typeface="DejaVu Sans"/>
                <a:cs typeface="DejaVu Sans"/>
              </a:rPr>
              <a:t>, </a:t>
            </a:r>
            <a:r>
              <a:rPr lang="en-US" sz="1800" err="1">
                <a:effectLst/>
                <a:latin typeface="DejaVu Sans"/>
                <a:ea typeface="DejaVu Sans"/>
                <a:cs typeface="DejaVu Sans"/>
              </a:rPr>
              <a:t>Te</a:t>
            </a:r>
            <a:r>
              <a:rPr lang="en-US" sz="1800">
                <a:effectLst/>
                <a:latin typeface="DejaVu Sans"/>
                <a:ea typeface="DejaVu Sans"/>
                <a:cs typeface="DejaVu Sans"/>
              </a:rPr>
              <a:t> Ara </a:t>
            </a:r>
            <a:r>
              <a:rPr lang="en-US" sz="1800" err="1">
                <a:effectLst/>
                <a:latin typeface="DejaVu Sans"/>
                <a:ea typeface="DejaVu Sans"/>
                <a:cs typeface="DejaVu Sans"/>
              </a:rPr>
              <a:t>Minhinnick</a:t>
            </a:r>
            <a:r>
              <a:rPr lang="en-US" sz="1800">
                <a:solidFill>
                  <a:srgbClr val="051926"/>
                </a:solidFill>
                <a:effectLst/>
                <a:latin typeface="DejaVu Sans"/>
                <a:ea typeface="DejaVu Sans"/>
                <a:cs typeface="DejaVu Sans"/>
              </a:rPr>
              <a:t>, Shawnee </a:t>
            </a:r>
            <a:r>
              <a:rPr lang="en-US" sz="1800" err="1">
                <a:solidFill>
                  <a:srgbClr val="051926"/>
                </a:solidFill>
                <a:effectLst/>
                <a:latin typeface="DejaVu Sans"/>
                <a:ea typeface="DejaVu Sans"/>
                <a:cs typeface="DejaVu Sans"/>
              </a:rPr>
              <a:t>Tekki</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Telly</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Tuita</a:t>
            </a:r>
            <a:r>
              <a:rPr lang="en-US" sz="1800">
                <a:solidFill>
                  <a:srgbClr val="051926"/>
                </a:solidFill>
                <a:effectLst/>
                <a:latin typeface="DejaVu Sans"/>
                <a:ea typeface="DejaVu Sans"/>
                <a:cs typeface="DejaVu Sans"/>
              </a:rPr>
              <a:t>, and </a:t>
            </a:r>
            <a:r>
              <a:rPr lang="en-US" sz="1800" err="1">
                <a:solidFill>
                  <a:srgbClr val="051926"/>
                </a:solidFill>
                <a:effectLst/>
                <a:latin typeface="DejaVu Sans"/>
                <a:ea typeface="DejaVu Sans"/>
                <a:cs typeface="DejaVu Sans"/>
              </a:rPr>
              <a:t>Guti</a:t>
            </a:r>
            <a:r>
              <a:rPr lang="en-US" sz="1800" err="1">
                <a:effectLst/>
                <a:latin typeface="DejaVu Sans"/>
                <a:ea typeface="DejaVu Sans"/>
                <a:cs typeface="DejaVu Sans"/>
              </a:rPr>
              <a:t>ŋ</a:t>
            </a:r>
            <a:r>
              <a:rPr lang="en-US" sz="1800" err="1">
                <a:solidFill>
                  <a:srgbClr val="051926"/>
                </a:solidFill>
                <a:effectLst/>
                <a:latin typeface="DejaVu Sans"/>
                <a:ea typeface="DejaVu Sans"/>
                <a:cs typeface="DejaVu Sans"/>
              </a:rPr>
              <a:t>jarra</a:t>
            </a:r>
            <a:r>
              <a:rPr lang="en-US" sz="1800">
                <a:solidFill>
                  <a:srgbClr val="051926"/>
                </a:solidFill>
                <a:effectLst/>
                <a:latin typeface="DejaVu Sans"/>
                <a:ea typeface="DejaVu Sans"/>
                <a:cs typeface="DejaVu Sans"/>
              </a:rPr>
              <a:t> </a:t>
            </a:r>
            <a:r>
              <a:rPr lang="en-US" sz="1800" err="1">
                <a:solidFill>
                  <a:srgbClr val="051926"/>
                </a:solidFill>
                <a:effectLst/>
                <a:latin typeface="DejaVu Sans"/>
                <a:ea typeface="DejaVu Sans"/>
                <a:cs typeface="DejaVu Sans"/>
              </a:rPr>
              <a:t>Yunipi</a:t>
            </a:r>
            <a:r>
              <a:rPr lang="en-US" sz="1800" err="1">
                <a:effectLst/>
                <a:latin typeface="DejaVu Sans"/>
                <a:ea typeface="DejaVu Sans"/>
                <a:cs typeface="DejaVu Sans"/>
              </a:rPr>
              <a:t>ŋ</a:t>
            </a:r>
            <a:r>
              <a:rPr lang="en-US" sz="1800" err="1">
                <a:solidFill>
                  <a:srgbClr val="051926"/>
                </a:solidFill>
                <a:effectLst/>
                <a:latin typeface="DejaVu Sans"/>
                <a:ea typeface="DejaVu Sans"/>
                <a:cs typeface="DejaVu Sans"/>
              </a:rPr>
              <a:t>ju</a:t>
            </a:r>
            <a:r>
              <a:rPr lang="en-US" sz="1800">
                <a:solidFill>
                  <a:srgbClr val="051926"/>
                </a:solidFill>
                <a:effectLst/>
                <a:latin typeface="DejaVu Sans"/>
                <a:ea typeface="DejaVu Sans"/>
                <a:cs typeface="DejaVu Sans"/>
              </a:rPr>
              <a:t>.</a:t>
            </a:r>
            <a:endParaRPr lang="en-NZ" sz="1800">
              <a:effectLst/>
              <a:latin typeface="DejaVu Sans"/>
              <a:ea typeface="DejaVu Sans"/>
              <a:cs typeface="DejaVu Sans"/>
            </a:endParaRPr>
          </a:p>
          <a:p>
            <a:pPr marL="749300" indent="469900" algn="just">
              <a:lnSpc>
                <a:spcPct val="150000"/>
              </a:lnSpc>
              <a:spcAft>
                <a:spcPts val="3200"/>
              </a:spcAft>
            </a:pPr>
            <a:r>
              <a:rPr lang="en-US" sz="1800">
                <a:effectLst/>
                <a:latin typeface="DejaVu Sans"/>
                <a:ea typeface="DejaVu Sans"/>
                <a:cs typeface="DejaVu Sans"/>
              </a:rPr>
              <a:t>Several concepts guided the curation of the exhibition and its conscious engagement with local communities. </a:t>
            </a:r>
            <a:r>
              <a:rPr lang="en-US" sz="1800" b="1">
                <a:effectLst/>
                <a:latin typeface="DejaVu Sans"/>
                <a:ea typeface="DejaVu Sans"/>
                <a:cs typeface="DejaVu Sans"/>
              </a:rPr>
              <a:t>Salt water </a:t>
            </a:r>
            <a:r>
              <a:rPr lang="en-US" sz="1800">
                <a:effectLst/>
                <a:latin typeface="DejaVu Sans"/>
                <a:ea typeface="DejaVu Sans"/>
                <a:cs typeface="DejaVu Sans"/>
              </a:rPr>
              <a:t>is referred to as </a:t>
            </a:r>
            <a:r>
              <a:rPr lang="en-US" sz="1800" err="1">
                <a:effectLst/>
                <a:latin typeface="DejaVu Sans"/>
                <a:ea typeface="DejaVu Sans"/>
                <a:cs typeface="DejaVu Sans"/>
              </a:rPr>
              <a:t>solwara</a:t>
            </a:r>
            <a:r>
              <a:rPr lang="en-US" sz="1800">
                <a:effectLst/>
                <a:latin typeface="DejaVu Sans"/>
                <a:ea typeface="DejaVu Sans"/>
                <a:cs typeface="DejaVu Sans"/>
              </a:rPr>
              <a:t> in Tok Pisin and Melanesian Island language groups, as well as Moana, a pan-Polynesian term for the Pacific Ocean and its island peoples. Salt water is the key ingredient for the building blocks of life. It is also the essence of who we are as </a:t>
            </a:r>
            <a:r>
              <a:rPr lang="en-US" sz="1800" err="1">
                <a:effectLst/>
                <a:latin typeface="DejaVu Sans"/>
                <a:ea typeface="DejaVu Sans"/>
                <a:cs typeface="DejaVu Sans"/>
              </a:rPr>
              <a:t>Solwara</a:t>
            </a:r>
            <a:r>
              <a:rPr lang="en-US" sz="1800">
                <a:effectLst/>
                <a:latin typeface="DejaVu Sans"/>
                <a:ea typeface="DejaVu Sans"/>
                <a:cs typeface="DejaVu Sans"/>
              </a:rPr>
              <a:t> and Moana peoples of Oceania. This living and breathing heartbeat knows no bounds; it is an entity that acts as a highway that connects, separates, sustains, threatens, heals, and purifies as we continually navigate through it. We shaped the exhibition to reference these traits and reflect the critical relationships, worldviews, and shared histories of Indigenous Moana-</a:t>
            </a:r>
            <a:r>
              <a:rPr lang="en-US" sz="1800" err="1">
                <a:effectLst/>
                <a:latin typeface="DejaVu Sans"/>
                <a:ea typeface="DejaVu Sans"/>
                <a:cs typeface="DejaVu Sans"/>
              </a:rPr>
              <a:t>Solwara</a:t>
            </a:r>
            <a:r>
              <a:rPr lang="en-US" sz="1800">
                <a:effectLst/>
                <a:latin typeface="DejaVu Sans"/>
                <a:ea typeface="DejaVu Sans"/>
                <a:cs typeface="DejaVu Sans"/>
              </a:rPr>
              <a:t> peoples.</a:t>
            </a:r>
            <a:r>
              <a:rPr lang="en-US" sz="1800" baseline="30000">
                <a:effectLst/>
                <a:latin typeface="DejaVu Sans"/>
                <a:ea typeface="DejaVu Sans"/>
                <a:cs typeface="DejaVu Sans"/>
              </a:rPr>
              <a:t>2</a:t>
            </a:r>
            <a:r>
              <a:rPr lang="en-US" sz="1800">
                <a:effectLst/>
                <a:latin typeface="DejaVu Sans"/>
                <a:ea typeface="DejaVu Sans"/>
                <a:cs typeface="DejaVu Sans"/>
              </a:rPr>
              <a:t> As change-agents, the exhibition’s artists are a collective voice of the urban Moana-</a:t>
            </a:r>
            <a:r>
              <a:rPr lang="en-US" sz="1800" err="1">
                <a:effectLst/>
                <a:latin typeface="DejaVu Sans"/>
                <a:ea typeface="DejaVu Sans"/>
                <a:cs typeface="DejaVu Sans"/>
              </a:rPr>
              <a:t>Solwara</a:t>
            </a:r>
            <a:r>
              <a:rPr lang="en-US" sz="1800">
                <a:effectLst/>
                <a:latin typeface="DejaVu Sans"/>
                <a:ea typeface="DejaVu Sans"/>
                <a:cs typeface="DejaVu Sans"/>
              </a:rPr>
              <a:t>, weaving the past with the present to inform the future as they draw upon their own lived realities to investigate old and adapted systems of spirituality, social justice, equity, gender, sexuality, language, diaspora, and ancestral knowledge. </a:t>
            </a:r>
            <a:r>
              <a:rPr lang="en-US" sz="1800" i="1">
                <a:effectLst/>
                <a:latin typeface="DejaVu Sans"/>
                <a:ea typeface="DejaVu Sans"/>
                <a:cs typeface="DejaVu Sans"/>
              </a:rPr>
              <a:t>SALTWATER / Interconnectivity</a:t>
            </a:r>
            <a:r>
              <a:rPr lang="en-US" sz="1800">
                <a:effectLst/>
                <a:latin typeface="DejaVu Sans"/>
                <a:ea typeface="DejaVu Sans"/>
                <a:cs typeface="DejaVu Sans"/>
              </a:rPr>
              <a:t> was a moment to come together amid an ever­changing landscape. A space to </a:t>
            </a:r>
            <a:r>
              <a:rPr lang="en-US" sz="1800" err="1">
                <a:effectLst/>
                <a:latin typeface="DejaVu Sans"/>
                <a:ea typeface="DejaVu Sans"/>
                <a:cs typeface="DejaVu Sans"/>
              </a:rPr>
              <a:t>talanoa</a:t>
            </a:r>
            <a:r>
              <a:rPr lang="en-US" sz="1800">
                <a:effectLst/>
                <a:latin typeface="DejaVu Sans"/>
                <a:ea typeface="DejaVu Sans"/>
                <a:cs typeface="DejaVu Sans"/>
              </a:rPr>
              <a:t> (dialogue), celebrate, and critique our ways of life. A place to share our experiences within an ecosystem of relationships that informs who we are as saltwater people.</a:t>
            </a:r>
            <a:endParaRPr lang="en-NZ" sz="1800">
              <a:effectLst/>
              <a:latin typeface="DejaVu Sans"/>
              <a:ea typeface="DejaVu Sans"/>
              <a:cs typeface="DejaVu Sans"/>
            </a:endParaRPr>
          </a:p>
          <a:p>
            <a:pPr marL="762000" indent="25400" algn="just">
              <a:lnSpc>
                <a:spcPct val="150000"/>
              </a:lnSpc>
              <a:spcAft>
                <a:spcPts val="2900"/>
              </a:spcAft>
            </a:pPr>
            <a:endParaRPr lang="en-NZ" sz="2400">
              <a:effectLst/>
              <a:latin typeface="DejaVu Sans"/>
              <a:ea typeface="DejaVu Sans"/>
              <a:cs typeface="DejaVu Sans"/>
            </a:endParaRPr>
          </a:p>
          <a:p>
            <a:endParaRPr lang="en-US"/>
          </a:p>
        </p:txBody>
      </p:sp>
      <p:sp>
        <p:nvSpPr>
          <p:cNvPr id="4" name="Slide Number Placeholder 3"/>
          <p:cNvSpPr>
            <a:spLocks noGrp="1"/>
          </p:cNvSpPr>
          <p:nvPr>
            <p:ph type="sldNum" sz="quarter" idx="5"/>
          </p:nvPr>
        </p:nvSpPr>
        <p:spPr/>
        <p:txBody>
          <a:bodyPr/>
          <a:lstStyle/>
          <a:p>
            <a:fld id="{2B4DB348-52D7-A149-8035-F5705333B15D}" type="slidenum">
              <a:rPr lang="en-US" smtClean="0"/>
              <a:t>15</a:t>
            </a:fld>
            <a:endParaRPr lang="en-US"/>
          </a:p>
        </p:txBody>
      </p:sp>
    </p:spTree>
    <p:extLst>
      <p:ext uri="{BB962C8B-B14F-4D97-AF65-F5344CB8AC3E}">
        <p14:creationId xmlns:p14="http://schemas.microsoft.com/office/powerpoint/2010/main" val="325048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34270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266707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59868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BD7437D-3A53-584C-A14C-47FBA1F6E9BE}"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232047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BD7437D-3A53-584C-A14C-47FBA1F6E9BE}"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32729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D7437D-3A53-584C-A14C-47FBA1F6E9BE}" type="datetimeFigureOut">
              <a:rPr lang="en-US" smtClean="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46552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BD7437D-3A53-584C-A14C-47FBA1F6E9BE}" type="datetimeFigureOut">
              <a:rPr lang="en-US" smtClean="0"/>
              <a:t>6/7/25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262658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BD7437D-3A53-584C-A14C-47FBA1F6E9BE}" type="datetimeFigureOut">
              <a:rPr lang="en-US" smtClean="0"/>
              <a:t>6/7/25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6868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7437D-3A53-584C-A14C-47FBA1F6E9BE}" type="datetimeFigureOut">
              <a:rPr lang="en-US" smtClean="0"/>
              <a:t>6/7/25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95149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BD7437D-3A53-584C-A14C-47FBA1F6E9BE}" type="datetimeFigureOut">
              <a:rPr lang="en-US" smtClean="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3859382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BD7437D-3A53-584C-A14C-47FBA1F6E9BE}" type="datetimeFigureOut">
              <a:rPr lang="en-US" smtClean="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8B0CE-D49B-0745-A45A-5855794796C7}" type="slidenum">
              <a:rPr lang="en-US" smtClean="0"/>
              <a:t>‹#›</a:t>
            </a:fld>
            <a:endParaRPr lang="en-US"/>
          </a:p>
        </p:txBody>
      </p:sp>
    </p:spTree>
    <p:extLst>
      <p:ext uri="{BB962C8B-B14F-4D97-AF65-F5344CB8AC3E}">
        <p14:creationId xmlns:p14="http://schemas.microsoft.com/office/powerpoint/2010/main" val="10852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7437D-3A53-584C-A14C-47FBA1F6E9BE}" type="datetimeFigureOut">
              <a:rPr lang="en-US" smtClean="0"/>
              <a:t>6/7/25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8B0CE-D49B-0745-A45A-5855794796C7}" type="slidenum">
              <a:rPr lang="en-US" smtClean="0"/>
              <a:t>‹#›</a:t>
            </a:fld>
            <a:endParaRPr lang="en-US"/>
          </a:p>
        </p:txBody>
      </p:sp>
    </p:spTree>
    <p:extLst>
      <p:ext uri="{BB962C8B-B14F-4D97-AF65-F5344CB8AC3E}">
        <p14:creationId xmlns:p14="http://schemas.microsoft.com/office/powerpoint/2010/main" val="4084807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tautai.org/saltwater-interconnectivity"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video" Target="https://www.youtube.com/embed/Emc4nunCcjo?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video" Target="https://www.youtube.com/embed/iD9CcFIgh50?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B44deOj9i4w?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c1sp97PhctY?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nY6cB9QFLXA?start=91&amp;feature=oembed" TargetMode="External"/><Relationship Id="rId5" Type="http://schemas.openxmlformats.org/officeDocument/2006/relationships/hyperlink" Target="https://www.youtube.com/watch?v=nY6cB9QFLXA" TargetMode="Externa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youtube.com/watch?v=nY6cB9QFLXA" TargetMode="Externa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www.youtube.com/embed/Crp6ZMw07h4?feature=oembed"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rIUFgFEm3lo?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pantograph-punch.com/posts/aucklandwf-2-what" TargetMode="Externa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7.png"/><Relationship Id="rId7" Type="http://schemas.openxmlformats.org/officeDocument/2006/relationships/customXml" Target="../ink/ink2.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customXml" Target="../ink/ink1.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c1sp97PhctY" TargetMode="External"/><Relationship Id="rId2" Type="http://schemas.openxmlformats.org/officeDocument/2006/relationships/hyperlink" Target="http://scholarship.org.uc/item/3xq6280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rIUFgFEm3lo" TargetMode="External"/><Relationship Id="rId2" Type="http://schemas.openxmlformats.org/officeDocument/2006/relationships/hyperlink" Target="https://www.youtube.com/watch?v=Emc4nunCcjo"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s://www.youtube.com/watch?v=nY6cB9QFLXA" TargetMode="External"/><Relationship Id="rId3" Type="http://schemas.openxmlformats.org/officeDocument/2006/relationships/hyperlink" Target="https://www.britishmuseum.org/collection/object/P_1841-0313-74" TargetMode="External"/><Relationship Id="rId7" Type="http://schemas.openxmlformats.org/officeDocument/2006/relationships/hyperlink" Target="https://www.youtube.com/watch?v=c1sp97PhctY" TargetMode="External"/><Relationship Id="rId2" Type="http://schemas.openxmlformats.org/officeDocument/2006/relationships/hyperlink" Target="https://www.youtube.com/watch?v=9GjUKhfHRPo" TargetMode="External"/><Relationship Id="rId1" Type="http://schemas.openxmlformats.org/officeDocument/2006/relationships/slideLayout" Target="../slideLayouts/slideLayout2.xml"/><Relationship Id="rId6" Type="http://schemas.openxmlformats.org/officeDocument/2006/relationships/hyperlink" Target="https://www.teachermagazine.com/au_en/articles/indigenous-perspectives-in-maths-understanding-gurruu" TargetMode="External"/><Relationship Id="rId5" Type="http://schemas.openxmlformats.org/officeDocument/2006/relationships/hyperlink" Target="https://yirrkala.com/about-the-mulka-project/" TargetMode="External"/><Relationship Id="rId4" Type="http://schemas.openxmlformats.org/officeDocument/2006/relationships/hyperlink" Target="https://www.youtube.com/watch?v=iD9CcFIgh50" TargetMode="External"/><Relationship Id="rId9" Type="http://schemas.openxmlformats.org/officeDocument/2006/relationships/hyperlink" Target="https://www.instagram.com/p/CGlcPaBH5uiHMcuw5euP_LtYcr1FfVDmvQx9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tautai.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2">
            <a:extLst>
              <a:ext uri="{FF2B5EF4-FFF2-40B4-BE49-F238E27FC236}">
                <a16:creationId xmlns:a16="http://schemas.microsoft.com/office/drawing/2014/main" id="{ED55DF55-DBCC-3E32-B3EF-CD46CE226C87}"/>
              </a:ext>
            </a:extLst>
          </p:cNvPr>
          <p:cNvGrpSpPr/>
          <p:nvPr/>
        </p:nvGrpSpPr>
        <p:grpSpPr>
          <a:xfrm>
            <a:off x="-74529" y="-69434"/>
            <a:ext cx="6170529" cy="6996867"/>
            <a:chOff x="205082" y="263604"/>
            <a:chExt cx="5101613" cy="6843098"/>
          </a:xfrm>
        </p:grpSpPr>
        <p:sp>
          <p:nvSpPr>
            <p:cNvPr id="5" name="object 3">
              <a:extLst>
                <a:ext uri="{FF2B5EF4-FFF2-40B4-BE49-F238E27FC236}">
                  <a16:creationId xmlns:a16="http://schemas.microsoft.com/office/drawing/2014/main" id="{1412DC0A-6617-3B35-8985-5B3D11DBC8E9}"/>
                </a:ext>
              </a:extLst>
            </p:cNvPr>
            <p:cNvSpPr/>
            <p:nvPr/>
          </p:nvSpPr>
          <p:spPr>
            <a:xfrm>
              <a:off x="205082" y="263604"/>
              <a:ext cx="5101613" cy="684309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4">
              <a:extLst>
                <a:ext uri="{FF2B5EF4-FFF2-40B4-BE49-F238E27FC236}">
                  <a16:creationId xmlns:a16="http://schemas.microsoft.com/office/drawing/2014/main" id="{2392BF02-F3DA-A93D-817D-9DD485043284}"/>
                </a:ext>
              </a:extLst>
            </p:cNvPr>
            <p:cNvSpPr/>
            <p:nvPr/>
          </p:nvSpPr>
          <p:spPr>
            <a:xfrm>
              <a:off x="866698" y="805484"/>
              <a:ext cx="3839997" cy="576243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7" name="object 2">
            <a:extLst>
              <a:ext uri="{FF2B5EF4-FFF2-40B4-BE49-F238E27FC236}">
                <a16:creationId xmlns:a16="http://schemas.microsoft.com/office/drawing/2014/main" id="{626B01E7-961B-3126-A3D6-9484B7D44EB6}"/>
              </a:ext>
            </a:extLst>
          </p:cNvPr>
          <p:cNvGrpSpPr/>
          <p:nvPr/>
        </p:nvGrpSpPr>
        <p:grpSpPr>
          <a:xfrm>
            <a:off x="5444814" y="3166"/>
            <a:ext cx="7106449" cy="6993701"/>
            <a:chOff x="266699" y="332951"/>
            <a:chExt cx="5258169" cy="6828996"/>
          </a:xfrm>
        </p:grpSpPr>
        <p:sp>
          <p:nvSpPr>
            <p:cNvPr id="8" name="object 3">
              <a:extLst>
                <a:ext uri="{FF2B5EF4-FFF2-40B4-BE49-F238E27FC236}">
                  <a16:creationId xmlns:a16="http://schemas.microsoft.com/office/drawing/2014/main" id="{517A5758-B10A-DD92-E48B-4CFAC9F46546}"/>
                </a:ext>
              </a:extLst>
            </p:cNvPr>
            <p:cNvSpPr/>
            <p:nvPr/>
          </p:nvSpPr>
          <p:spPr>
            <a:xfrm>
              <a:off x="266699" y="332951"/>
              <a:ext cx="5258169" cy="682899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4">
              <a:extLst>
                <a:ext uri="{FF2B5EF4-FFF2-40B4-BE49-F238E27FC236}">
                  <a16:creationId xmlns:a16="http://schemas.microsoft.com/office/drawing/2014/main" id="{6A2AA761-3345-4309-3530-1D607A9AA23F}"/>
                </a:ext>
              </a:extLst>
            </p:cNvPr>
            <p:cNvSpPr/>
            <p:nvPr/>
          </p:nvSpPr>
          <p:spPr>
            <a:xfrm>
              <a:off x="866698" y="805484"/>
              <a:ext cx="3839997" cy="576243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11" name="TextBox 10">
            <a:extLst>
              <a:ext uri="{FF2B5EF4-FFF2-40B4-BE49-F238E27FC236}">
                <a16:creationId xmlns:a16="http://schemas.microsoft.com/office/drawing/2014/main" id="{6F5C4A98-09C9-1A86-FAFB-3422D79BDDB2}"/>
              </a:ext>
            </a:extLst>
          </p:cNvPr>
          <p:cNvSpPr txBox="1"/>
          <p:nvPr/>
        </p:nvSpPr>
        <p:spPr>
          <a:xfrm>
            <a:off x="1347075" y="2580050"/>
            <a:ext cx="6098058" cy="848950"/>
          </a:xfrm>
          <a:prstGeom prst="rect">
            <a:avLst/>
          </a:prstGeom>
          <a:noFill/>
        </p:spPr>
        <p:txBody>
          <a:bodyPr wrap="square">
            <a:spAutoFit/>
          </a:bodyPr>
          <a:lstStyle/>
          <a:p>
            <a:pPr marL="12700">
              <a:lnSpc>
                <a:spcPts val="2565"/>
              </a:lnSpc>
              <a:spcBef>
                <a:spcPts val="120"/>
              </a:spcBef>
            </a:pPr>
            <a:r>
              <a:rPr lang="en-NZ" sz="2800" b="0" spc="-350" dirty="0">
                <a:solidFill>
                  <a:srgbClr val="3CABDD"/>
                </a:solidFill>
                <a:latin typeface="Arial"/>
                <a:cs typeface="Arial"/>
              </a:rPr>
              <a:t>SALTWATER</a:t>
            </a:r>
            <a:r>
              <a:rPr lang="en-NZ" sz="2800" b="0" spc="15" dirty="0">
                <a:solidFill>
                  <a:srgbClr val="3CABDD"/>
                </a:solidFill>
                <a:latin typeface="Arial"/>
                <a:cs typeface="Arial"/>
              </a:rPr>
              <a:t> </a:t>
            </a:r>
            <a:r>
              <a:rPr lang="en-NZ" sz="2800" b="0" spc="100" dirty="0">
                <a:solidFill>
                  <a:srgbClr val="3CABDD"/>
                </a:solidFill>
                <a:latin typeface="Arial"/>
                <a:cs typeface="Arial"/>
              </a:rPr>
              <a:t>/</a:t>
            </a:r>
            <a:endParaRPr lang="en-NZ" sz="2800" dirty="0">
              <a:latin typeface="Arial"/>
              <a:cs typeface="Arial"/>
            </a:endParaRPr>
          </a:p>
          <a:p>
            <a:pPr marL="306070">
              <a:lnSpc>
                <a:spcPts val="3345"/>
              </a:lnSpc>
            </a:pPr>
            <a:r>
              <a:rPr lang="en-NZ" sz="2800" spc="-80" dirty="0">
                <a:solidFill>
                  <a:srgbClr val="3CABDD"/>
                </a:solidFill>
                <a:latin typeface="Trebuchet MS"/>
                <a:cs typeface="Trebuchet MS"/>
              </a:rPr>
              <a:t>Interconnectivity</a:t>
            </a:r>
            <a:endParaRPr lang="en-US" sz="2800" dirty="0"/>
          </a:p>
        </p:txBody>
      </p:sp>
      <p:sp>
        <p:nvSpPr>
          <p:cNvPr id="12" name="TextBox 11">
            <a:extLst>
              <a:ext uri="{FF2B5EF4-FFF2-40B4-BE49-F238E27FC236}">
                <a16:creationId xmlns:a16="http://schemas.microsoft.com/office/drawing/2014/main" id="{FF25CF8F-7413-7AC2-B058-BEDF47D878D5}"/>
              </a:ext>
            </a:extLst>
          </p:cNvPr>
          <p:cNvSpPr txBox="1"/>
          <p:nvPr/>
        </p:nvSpPr>
        <p:spPr>
          <a:xfrm>
            <a:off x="55916" y="6536619"/>
            <a:ext cx="11573484" cy="276999"/>
          </a:xfrm>
          <a:prstGeom prst="rect">
            <a:avLst/>
          </a:prstGeom>
          <a:noFill/>
        </p:spPr>
        <p:txBody>
          <a:bodyPr wrap="square" rtlCol="0">
            <a:spAutoFit/>
          </a:bodyPr>
          <a:lstStyle/>
          <a:p>
            <a:r>
              <a:rPr lang="en-US" sz="600" b="1" i="1" dirty="0">
                <a:solidFill>
                  <a:srgbClr val="0070C0"/>
                </a:solidFill>
              </a:rPr>
              <a:t>Peterson, Giles &amp; Atafu – Mayo, Katharine. </a:t>
            </a:r>
            <a:r>
              <a:rPr lang="en-US" sz="600" dirty="0">
                <a:solidFill>
                  <a:srgbClr val="0070C0"/>
                </a:solidFill>
              </a:rPr>
              <a:t>[Curators]. </a:t>
            </a:r>
            <a:r>
              <a:rPr lang="en-US" sz="600" b="1" dirty="0">
                <a:solidFill>
                  <a:srgbClr val="0070C0"/>
                </a:solidFill>
              </a:rPr>
              <a:t>‘SALTWATER/ Interconnectivity’ </a:t>
            </a:r>
            <a:r>
              <a:rPr lang="en-US" sz="600" b="1" dirty="0" err="1">
                <a:solidFill>
                  <a:srgbClr val="0070C0"/>
                </a:solidFill>
              </a:rPr>
              <a:t>Tautai</a:t>
            </a:r>
            <a:r>
              <a:rPr lang="en-US" sz="600" b="1">
                <a:solidFill>
                  <a:srgbClr val="0070C0"/>
                </a:solidFill>
              </a:rPr>
              <a:t> Gallery, Auckland, October 16– 2020 to January 30, 2021. Exhibition catalogue:  SALTWATER/Interconnectivity, 2020.Publishers: </a:t>
            </a:r>
            <a:r>
              <a:rPr lang="en-US" sz="600" b="1" err="1">
                <a:solidFill>
                  <a:srgbClr val="0070C0"/>
                </a:solidFill>
              </a:rPr>
              <a:t>Tautai</a:t>
            </a:r>
            <a:r>
              <a:rPr lang="en-US" sz="600" b="1">
                <a:solidFill>
                  <a:srgbClr val="0070C0"/>
                </a:solidFill>
              </a:rPr>
              <a:t> Contemporary Pacific Arts Trust. Image: Katharine Atafu – Mayo. </a:t>
            </a:r>
            <a:r>
              <a:rPr lang="en-US" sz="600" b="1" err="1">
                <a:solidFill>
                  <a:srgbClr val="0070C0"/>
                </a:solidFill>
              </a:rPr>
              <a:t>Feso’oata’iatu</a:t>
            </a:r>
            <a:r>
              <a:rPr lang="en-US" sz="600" b="1">
                <a:solidFill>
                  <a:srgbClr val="0070C0"/>
                </a:solidFill>
              </a:rPr>
              <a:t>, 2020. Digital video projection (filmed by Beni </a:t>
            </a:r>
            <a:r>
              <a:rPr lang="en-US" sz="600" b="1" err="1">
                <a:solidFill>
                  <a:srgbClr val="0070C0"/>
                </a:solidFill>
              </a:rPr>
              <a:t>Timu</a:t>
            </a:r>
            <a:r>
              <a:rPr lang="en-US" sz="600" b="1">
                <a:solidFill>
                  <a:srgbClr val="0070C0"/>
                </a:solidFill>
              </a:rPr>
              <a:t>), sound, saltwater, 20 x 100cm including projection. SALTWATER /Interconnectivity, </a:t>
            </a:r>
            <a:r>
              <a:rPr lang="en-US" sz="600" b="1" err="1">
                <a:solidFill>
                  <a:srgbClr val="0070C0"/>
                </a:solidFill>
              </a:rPr>
              <a:t>Tautai</a:t>
            </a:r>
            <a:r>
              <a:rPr lang="en-US" sz="600" b="1">
                <a:solidFill>
                  <a:srgbClr val="0070C0"/>
                </a:solidFill>
              </a:rPr>
              <a:t> Gallery – Level 3, 300 </a:t>
            </a:r>
            <a:r>
              <a:rPr lang="en-US" sz="600" b="1" err="1">
                <a:solidFill>
                  <a:srgbClr val="0070C0"/>
                </a:solidFill>
              </a:rPr>
              <a:t>Te</a:t>
            </a:r>
            <a:r>
              <a:rPr lang="en-US" sz="600" b="1">
                <a:solidFill>
                  <a:srgbClr val="0070C0"/>
                </a:solidFill>
              </a:rPr>
              <a:t> </a:t>
            </a:r>
            <a:r>
              <a:rPr lang="en-US" sz="600" b="1" err="1">
                <a:solidFill>
                  <a:srgbClr val="0070C0"/>
                </a:solidFill>
              </a:rPr>
              <a:t>Karangahape</a:t>
            </a:r>
            <a:r>
              <a:rPr lang="en-US" sz="600" b="1">
                <a:solidFill>
                  <a:srgbClr val="0070C0"/>
                </a:solidFill>
              </a:rPr>
              <a:t> Road, Newton, Auckland.   Catalogue Design: Niko Meredith, NO SIX.  </a:t>
            </a:r>
          </a:p>
        </p:txBody>
      </p:sp>
      <p:sp>
        <p:nvSpPr>
          <p:cNvPr id="14" name="object 5">
            <a:extLst>
              <a:ext uri="{FF2B5EF4-FFF2-40B4-BE49-F238E27FC236}">
                <a16:creationId xmlns:a16="http://schemas.microsoft.com/office/drawing/2014/main" id="{90148A0B-3BBD-1B8D-2CB4-369985E487C2}"/>
              </a:ext>
            </a:extLst>
          </p:cNvPr>
          <p:cNvSpPr txBox="1"/>
          <p:nvPr/>
        </p:nvSpPr>
        <p:spPr>
          <a:xfrm>
            <a:off x="300243" y="4297952"/>
            <a:ext cx="2608307" cy="948978"/>
          </a:xfrm>
          <a:prstGeom prst="rect">
            <a:avLst/>
          </a:prstGeom>
        </p:spPr>
        <p:txBody>
          <a:bodyPr vert="horz" wrap="square" lIns="0" tIns="12700" rIns="0" bIns="0" rtlCol="0">
            <a:spAutoFit/>
          </a:bodyPr>
          <a:lstStyle/>
          <a:p>
            <a:pPr marL="12700">
              <a:lnSpc>
                <a:spcPct val="100000"/>
              </a:lnSpc>
              <a:spcBef>
                <a:spcPts val="100"/>
              </a:spcBef>
            </a:pPr>
            <a:r>
              <a:rPr lang="en-US" sz="1500" b="1" i="1" spc="-60">
                <a:solidFill>
                  <a:srgbClr val="3AAADC"/>
                </a:solidFill>
                <a:latin typeface="Trebuchet MS"/>
                <a:cs typeface="Trebuchet MS"/>
              </a:rPr>
              <a:t>TAUTAI GALLERY</a:t>
            </a:r>
          </a:p>
          <a:p>
            <a:pPr marL="12700">
              <a:lnSpc>
                <a:spcPct val="100000"/>
              </a:lnSpc>
              <a:spcBef>
                <a:spcPts val="100"/>
              </a:spcBef>
            </a:pPr>
            <a:r>
              <a:rPr lang="en-US" sz="1500" spc="-60">
                <a:solidFill>
                  <a:srgbClr val="3AAADC"/>
                </a:solidFill>
                <a:latin typeface="Trebuchet MS"/>
                <a:cs typeface="Trebuchet MS"/>
              </a:rPr>
              <a:t>300 TE KARANGAHAPE ROAD, NEWTON, AUCKLAND, AOTEAROA New Zealand  </a:t>
            </a:r>
            <a:r>
              <a:rPr sz="1500" spc="-60">
                <a:solidFill>
                  <a:srgbClr val="3AAADC"/>
                </a:solidFill>
                <a:latin typeface="Trebuchet MS"/>
                <a:cs typeface="Trebuchet MS"/>
              </a:rPr>
              <a:t>16</a:t>
            </a:r>
            <a:r>
              <a:rPr sz="1500" spc="-110">
                <a:solidFill>
                  <a:srgbClr val="3AAADC"/>
                </a:solidFill>
                <a:latin typeface="Trebuchet MS"/>
                <a:cs typeface="Trebuchet MS"/>
              </a:rPr>
              <a:t> </a:t>
            </a:r>
            <a:r>
              <a:rPr sz="1500" spc="105">
                <a:solidFill>
                  <a:srgbClr val="3AAADC"/>
                </a:solidFill>
                <a:latin typeface="Trebuchet MS"/>
                <a:cs typeface="Trebuchet MS"/>
              </a:rPr>
              <a:t>OCT</a:t>
            </a:r>
            <a:r>
              <a:rPr sz="1500" spc="-105">
                <a:solidFill>
                  <a:srgbClr val="3AAADC"/>
                </a:solidFill>
                <a:latin typeface="Trebuchet MS"/>
                <a:cs typeface="Trebuchet MS"/>
              </a:rPr>
              <a:t> </a:t>
            </a:r>
            <a:r>
              <a:rPr sz="1500" spc="25">
                <a:solidFill>
                  <a:srgbClr val="3AAADC"/>
                </a:solidFill>
                <a:latin typeface="Trebuchet MS"/>
                <a:cs typeface="Trebuchet MS"/>
              </a:rPr>
              <a:t>-</a:t>
            </a:r>
            <a:r>
              <a:rPr sz="1500" spc="-110">
                <a:solidFill>
                  <a:srgbClr val="3AAADC"/>
                </a:solidFill>
                <a:latin typeface="Trebuchet MS"/>
                <a:cs typeface="Trebuchet MS"/>
              </a:rPr>
              <a:t> </a:t>
            </a:r>
            <a:r>
              <a:rPr sz="1500" spc="75">
                <a:solidFill>
                  <a:srgbClr val="3AAADC"/>
                </a:solidFill>
                <a:latin typeface="Trebuchet MS"/>
                <a:cs typeface="Trebuchet MS"/>
              </a:rPr>
              <a:t>30</a:t>
            </a:r>
            <a:r>
              <a:rPr sz="1500" spc="-105">
                <a:solidFill>
                  <a:srgbClr val="3AAADC"/>
                </a:solidFill>
                <a:latin typeface="Trebuchet MS"/>
                <a:cs typeface="Trebuchet MS"/>
              </a:rPr>
              <a:t> </a:t>
            </a:r>
            <a:r>
              <a:rPr sz="1500" spc="55">
                <a:solidFill>
                  <a:srgbClr val="3AAADC"/>
                </a:solidFill>
                <a:latin typeface="Trebuchet MS"/>
                <a:cs typeface="Trebuchet MS"/>
              </a:rPr>
              <a:t>JAN</a:t>
            </a:r>
            <a:endParaRPr sz="1500">
              <a:latin typeface="Trebuchet MS"/>
              <a:cs typeface="Trebuchet MS"/>
            </a:endParaRPr>
          </a:p>
        </p:txBody>
      </p:sp>
      <p:sp>
        <p:nvSpPr>
          <p:cNvPr id="25" name="TextBox 24">
            <a:extLst>
              <a:ext uri="{FF2B5EF4-FFF2-40B4-BE49-F238E27FC236}">
                <a16:creationId xmlns:a16="http://schemas.microsoft.com/office/drawing/2014/main" id="{17331256-6FA3-28FC-98A0-049D810ED475}"/>
              </a:ext>
            </a:extLst>
          </p:cNvPr>
          <p:cNvSpPr txBox="1"/>
          <p:nvPr/>
        </p:nvSpPr>
        <p:spPr>
          <a:xfrm>
            <a:off x="166938" y="5249599"/>
            <a:ext cx="6240162" cy="369332"/>
          </a:xfrm>
          <a:prstGeom prst="rect">
            <a:avLst/>
          </a:prstGeom>
          <a:noFill/>
        </p:spPr>
        <p:txBody>
          <a:bodyPr wrap="square">
            <a:spAutoFit/>
          </a:bodyPr>
          <a:lstStyle/>
          <a:p>
            <a:r>
              <a:rPr lang="en-US">
                <a:solidFill>
                  <a:srgbClr val="00B0F0"/>
                </a:solidFill>
              </a:rPr>
              <a:t>https://</a:t>
            </a:r>
            <a:r>
              <a:rPr lang="en-US" err="1">
                <a:solidFill>
                  <a:srgbClr val="00B0F0"/>
                </a:solidFill>
              </a:rPr>
              <a:t>www.tautai.org</a:t>
            </a:r>
            <a:r>
              <a:rPr lang="en-US">
                <a:solidFill>
                  <a:srgbClr val="00B0F0"/>
                </a:solidFill>
              </a:rPr>
              <a:t>/saltwater-interconnectivity</a:t>
            </a:r>
          </a:p>
        </p:txBody>
      </p:sp>
      <p:pic>
        <p:nvPicPr>
          <p:cNvPr id="26" name="Picture 25">
            <a:extLst>
              <a:ext uri="{FF2B5EF4-FFF2-40B4-BE49-F238E27FC236}">
                <a16:creationId xmlns:a16="http://schemas.microsoft.com/office/drawing/2014/main" id="{F01FF8C1-84AD-CD83-B9C6-C07DAF161D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768" y="1898205"/>
            <a:ext cx="1816100" cy="406400"/>
          </a:xfrm>
          <a:prstGeom prst="rect">
            <a:avLst/>
          </a:prstGeom>
        </p:spPr>
      </p:pic>
      <p:sp>
        <p:nvSpPr>
          <p:cNvPr id="2" name="TextBox 1">
            <a:extLst>
              <a:ext uri="{FF2B5EF4-FFF2-40B4-BE49-F238E27FC236}">
                <a16:creationId xmlns:a16="http://schemas.microsoft.com/office/drawing/2014/main" id="{D2F006DD-715E-9837-041A-524A264DEDC4}"/>
              </a:ext>
            </a:extLst>
          </p:cNvPr>
          <p:cNvSpPr txBox="1"/>
          <p:nvPr/>
        </p:nvSpPr>
        <p:spPr>
          <a:xfrm>
            <a:off x="6472064" y="288668"/>
            <a:ext cx="4771299" cy="5201424"/>
          </a:xfrm>
          <a:prstGeom prst="rect">
            <a:avLst/>
          </a:prstGeom>
          <a:noFill/>
        </p:spPr>
        <p:txBody>
          <a:bodyPr wrap="square" lIns="91440" tIns="45720" rIns="91440" bIns="45720" rtlCol="0" anchor="t">
            <a:spAutoFit/>
          </a:bodyPr>
          <a:lstStyle/>
          <a:p>
            <a:r>
              <a:rPr lang="en-NZ" b="1" i="1" dirty="0">
                <a:solidFill>
                  <a:schemeClr val="accent1"/>
                </a:solidFill>
              </a:rPr>
              <a:t>23</a:t>
            </a:r>
            <a:r>
              <a:rPr lang="en-NZ" b="1" i="1" baseline="30000" dirty="0">
                <a:solidFill>
                  <a:schemeClr val="accent1"/>
                </a:solidFill>
              </a:rPr>
              <a:t>rd</a:t>
            </a:r>
            <a:r>
              <a:rPr lang="en-NZ" b="1" i="1" dirty="0">
                <a:solidFill>
                  <a:schemeClr val="accent1"/>
                </a:solidFill>
              </a:rPr>
              <a:t> International Conference New Directions in the Humanities, 2025: OCEANIC JOURNEYS: MULTICULTURAL APPROACHES IN THE HUMANITIES</a:t>
            </a:r>
          </a:p>
          <a:p>
            <a:r>
              <a:rPr lang="en-NZ" b="1" i="1" dirty="0">
                <a:solidFill>
                  <a:schemeClr val="accent1"/>
                </a:solidFill>
              </a:rPr>
              <a:t>University of HAWAII, HILO</a:t>
            </a:r>
          </a:p>
          <a:p>
            <a:endParaRPr lang="en-NZ" sz="1400" b="1" dirty="0">
              <a:solidFill>
                <a:schemeClr val="bg1"/>
              </a:solidFill>
              <a:latin typeface="Arial" panose="020B0604020202020204" pitchFamily="34" charset="0"/>
              <a:ea typeface="Times New Roman" panose="02020603050405020304" pitchFamily="18" charset="0"/>
            </a:endParaRPr>
          </a:p>
          <a:p>
            <a:endParaRPr lang="en-NZ" sz="1400" b="1" dirty="0">
              <a:solidFill>
                <a:schemeClr val="bg1"/>
              </a:solidFill>
              <a:effectLst/>
              <a:latin typeface="Arial" panose="020B0604020202020204" pitchFamily="34" charset="0"/>
              <a:ea typeface="Times New Roman" panose="02020603050405020304" pitchFamily="18" charset="0"/>
            </a:endParaRPr>
          </a:p>
          <a:p>
            <a:r>
              <a:rPr lang="en-NZ" sz="1400" b="1" i="1" dirty="0">
                <a:solidFill>
                  <a:schemeClr val="bg1"/>
                </a:solidFill>
                <a:effectLst/>
                <a:latin typeface="Arial" panose="020B0604020202020204" pitchFamily="34" charset="0"/>
                <a:ea typeface="Times New Roman" panose="02020603050405020304" pitchFamily="18" charset="0"/>
              </a:rPr>
              <a:t>SALTWATER /Interconnectivity:</a:t>
            </a:r>
            <a:r>
              <a:rPr lang="en-NZ" sz="1400" b="1" dirty="0">
                <a:solidFill>
                  <a:schemeClr val="bg1"/>
                </a:solidFill>
                <a:effectLst/>
                <a:latin typeface="Arial" panose="020B0604020202020204" pitchFamily="34" charset="0"/>
                <a:ea typeface="Times New Roman" panose="02020603050405020304" pitchFamily="18" charset="0"/>
              </a:rPr>
              <a:t> </a:t>
            </a:r>
            <a:r>
              <a:rPr lang="en-NZ" sz="1400" b="1" i="1" dirty="0">
                <a:solidFill>
                  <a:schemeClr val="bg1"/>
                </a:solidFill>
                <a:effectLst/>
                <a:latin typeface="Arial" panose="020B0604020202020204" pitchFamily="34" charset="0"/>
                <a:ea typeface="Times New Roman" panose="02020603050405020304" pitchFamily="18" charset="0"/>
              </a:rPr>
              <a:t>a group exhibition co-curated by </a:t>
            </a:r>
            <a:r>
              <a:rPr lang="en-NZ" sz="1400" b="1" i="1" dirty="0">
                <a:solidFill>
                  <a:schemeClr val="bg1"/>
                </a:solidFill>
                <a:latin typeface="Arial" panose="020B0604020202020204" pitchFamily="34" charset="0"/>
                <a:ea typeface="Times New Roman" panose="02020603050405020304" pitchFamily="18" charset="0"/>
              </a:rPr>
              <a:t>Katharine Atafu – Mayo and Giles Peterson, for </a:t>
            </a:r>
            <a:r>
              <a:rPr lang="en-NZ" sz="1400" b="1" i="1" dirty="0" err="1">
                <a:solidFill>
                  <a:schemeClr val="bg1"/>
                </a:solidFill>
                <a:latin typeface="Arial" panose="020B0604020202020204" pitchFamily="34" charset="0"/>
                <a:ea typeface="Times New Roman" panose="02020603050405020304" pitchFamily="18" charset="0"/>
              </a:rPr>
              <a:t>Tautai</a:t>
            </a:r>
            <a:r>
              <a:rPr lang="en-NZ" sz="1400" b="1" i="1" dirty="0">
                <a:solidFill>
                  <a:schemeClr val="bg1"/>
                </a:solidFill>
                <a:latin typeface="Arial" panose="020B0604020202020204" pitchFamily="34" charset="0"/>
                <a:ea typeface="Times New Roman" panose="02020603050405020304" pitchFamily="18" charset="0"/>
              </a:rPr>
              <a:t> Contemporary </a:t>
            </a:r>
            <a:r>
              <a:rPr lang="en-NZ" sz="1400" b="1" i="1" dirty="0">
                <a:solidFill>
                  <a:schemeClr val="bg1"/>
                </a:solidFill>
                <a:effectLst/>
                <a:latin typeface="Arial" panose="020B0604020202020204" pitchFamily="34" charset="0"/>
                <a:ea typeface="Times New Roman" panose="02020603050405020304" pitchFamily="18" charset="0"/>
              </a:rPr>
              <a:t>Pacific Arts Trust</a:t>
            </a:r>
          </a:p>
          <a:p>
            <a:r>
              <a:rPr lang="en-US" sz="1400" dirty="0">
                <a:solidFill>
                  <a:schemeClr val="bg1"/>
                </a:solidFill>
              </a:rPr>
              <a:t>https://www.tautai.org/saltwater-interconnectivity</a:t>
            </a:r>
            <a:endParaRPr lang="en-US" sz="1400" dirty="0">
              <a:solidFill>
                <a:schemeClr val="bg1"/>
              </a:solidFill>
              <a:ea typeface="Calibri"/>
              <a:cs typeface="Calibri"/>
            </a:endParaRPr>
          </a:p>
          <a:p>
            <a:endParaRPr lang="en-NZ" sz="1400" dirty="0">
              <a:solidFill>
                <a:srgbClr val="00B0F0"/>
              </a:solidFill>
              <a:latin typeface="Arial" panose="020B0604020202020204" pitchFamily="34" charset="0"/>
              <a:ea typeface="Times New Roman" panose="02020603050405020304" pitchFamily="18" charset="0"/>
            </a:endParaRPr>
          </a:p>
          <a:p>
            <a:endParaRPr lang="en-NZ" sz="1400" dirty="0">
              <a:solidFill>
                <a:srgbClr val="00B0F0"/>
              </a:solidFill>
              <a:effectLst/>
              <a:latin typeface="Arial" panose="020B0604020202020204" pitchFamily="34" charset="0"/>
              <a:ea typeface="Times New Roman" panose="02020603050405020304" pitchFamily="18" charset="0"/>
            </a:endParaRPr>
          </a:p>
          <a:p>
            <a:r>
              <a:rPr lang="en-NZ" sz="1400" dirty="0">
                <a:solidFill>
                  <a:srgbClr val="00B0F0"/>
                </a:solidFill>
                <a:latin typeface="Arial" panose="020B0604020202020204" pitchFamily="34" charset="0"/>
                <a:ea typeface="Times New Roman" panose="02020603050405020304" pitchFamily="18" charset="0"/>
              </a:rPr>
              <a:t>New Directions in the Humanities </a:t>
            </a:r>
            <a:endParaRPr lang="en-NZ" sz="1400" dirty="0">
              <a:solidFill>
                <a:srgbClr val="00B0F0"/>
              </a:solidFill>
              <a:effectLst/>
              <a:latin typeface="Arial" panose="020B0604020202020204" pitchFamily="34" charset="0"/>
              <a:ea typeface="Times New Roman" panose="02020603050405020304" pitchFamily="18" charset="0"/>
            </a:endParaRPr>
          </a:p>
          <a:p>
            <a:r>
              <a:rPr lang="en-NZ" sz="1400" dirty="0">
                <a:solidFill>
                  <a:srgbClr val="00B0F0"/>
                </a:solidFill>
                <a:latin typeface="Arial"/>
                <a:ea typeface="Times New Roman" panose="02020603050405020304" pitchFamily="18" charset="0"/>
                <a:cs typeface="Arial"/>
              </a:rPr>
              <a:t>Session details: </a:t>
            </a:r>
            <a:r>
              <a:rPr lang="en-NZ" sz="1400" dirty="0">
                <a:solidFill>
                  <a:srgbClr val="00B0F0"/>
                </a:solidFill>
                <a:effectLst/>
                <a:latin typeface="Arial"/>
                <a:ea typeface="Times New Roman" panose="02020603050405020304" pitchFamily="18" charset="0"/>
                <a:cs typeface="Arial"/>
              </a:rPr>
              <a:t>Thursday, </a:t>
            </a:r>
            <a:r>
              <a:rPr lang="en-NZ" sz="1400" dirty="0">
                <a:solidFill>
                  <a:srgbClr val="00B0F0"/>
                </a:solidFill>
                <a:latin typeface="Arial"/>
                <a:ea typeface="Times New Roman" panose="02020603050405020304" pitchFamily="18" charset="0"/>
                <a:cs typeface="Arial"/>
              </a:rPr>
              <a:t>June</a:t>
            </a:r>
            <a:r>
              <a:rPr lang="en-NZ" sz="1400" dirty="0">
                <a:solidFill>
                  <a:srgbClr val="00B0F0"/>
                </a:solidFill>
                <a:effectLst/>
                <a:latin typeface="Arial"/>
                <a:ea typeface="Times New Roman" panose="02020603050405020304" pitchFamily="18" charset="0"/>
                <a:cs typeface="Arial"/>
              </a:rPr>
              <a:t> 25 – 27, 2025</a:t>
            </a:r>
            <a:br>
              <a:rPr lang="en-NZ" sz="1400" dirty="0">
                <a:effectLst/>
                <a:latin typeface="Arial" panose="020B0604020202020204" pitchFamily="34" charset="0"/>
                <a:ea typeface="Times New Roman" panose="02020603050405020304" pitchFamily="18" charset="0"/>
              </a:rPr>
            </a:br>
            <a:r>
              <a:rPr lang="en-NZ" sz="1400" dirty="0">
                <a:solidFill>
                  <a:srgbClr val="00B0F0"/>
                </a:solidFill>
                <a:effectLst/>
                <a:latin typeface="Arial"/>
                <a:ea typeface="Times New Roman" panose="02020603050405020304" pitchFamily="18" charset="0"/>
                <a:cs typeface="Arial"/>
              </a:rPr>
              <a:t>1:15 PM - 2:00 PM</a:t>
            </a:r>
            <a:br>
              <a:rPr lang="en-NZ" sz="1400" dirty="0">
                <a:effectLst/>
                <a:latin typeface="Arial" panose="020B0604020202020204" pitchFamily="34" charset="0"/>
                <a:ea typeface="Times New Roman" panose="02020603050405020304" pitchFamily="18" charset="0"/>
              </a:rPr>
            </a:br>
            <a:r>
              <a:rPr lang="en-NZ" sz="1400" dirty="0">
                <a:solidFill>
                  <a:srgbClr val="00B0F0"/>
                </a:solidFill>
                <a:latin typeface="Arial"/>
                <a:ea typeface="Times New Roman" panose="02020603050405020304" pitchFamily="18" charset="0"/>
                <a:cs typeface="Arial"/>
              </a:rPr>
              <a:t>University of Hawaii, Hilo </a:t>
            </a:r>
            <a:endParaRPr lang="en-NZ" sz="1400" dirty="0">
              <a:solidFill>
                <a:srgbClr val="00B0F0"/>
              </a:solidFill>
              <a:effectLst/>
              <a:latin typeface="Arial"/>
              <a:ea typeface="Times New Roman" panose="02020603050405020304" pitchFamily="18" charset="0"/>
              <a:cs typeface="Arial"/>
            </a:endParaRPr>
          </a:p>
          <a:p>
            <a:r>
              <a:rPr lang="en-NZ" sz="1400" dirty="0">
                <a:solidFill>
                  <a:srgbClr val="00B0F0"/>
                </a:solidFill>
                <a:effectLst/>
              </a:rPr>
              <a:t> </a:t>
            </a:r>
          </a:p>
          <a:p>
            <a:r>
              <a:rPr lang="en-NZ" sz="1400" b="1" dirty="0">
                <a:solidFill>
                  <a:srgbClr val="00B0F0"/>
                </a:solidFill>
              </a:rPr>
              <a:t>Presenting author: </a:t>
            </a:r>
          </a:p>
          <a:p>
            <a:r>
              <a:rPr lang="en-NZ" sz="1400" b="1" dirty="0">
                <a:solidFill>
                  <a:srgbClr val="00B0F0"/>
                </a:solidFill>
              </a:rPr>
              <a:t>Giles Peterson, Curator and educator,</a:t>
            </a:r>
          </a:p>
          <a:p>
            <a:r>
              <a:rPr lang="en-NZ" sz="1400" b="1" dirty="0">
                <a:solidFill>
                  <a:srgbClr val="00B0F0"/>
                </a:solidFill>
              </a:rPr>
              <a:t> </a:t>
            </a:r>
            <a:r>
              <a:rPr lang="en-NZ" sz="1400" b="1" dirty="0" err="1">
                <a:solidFill>
                  <a:srgbClr val="00B0F0"/>
                </a:solidFill>
              </a:rPr>
              <a:t>Whitecliffe</a:t>
            </a:r>
            <a:r>
              <a:rPr lang="en-NZ" sz="1400" b="1" dirty="0">
                <a:solidFill>
                  <a:srgbClr val="00B0F0"/>
                </a:solidFill>
              </a:rPr>
              <a:t> College of Arts and Design</a:t>
            </a:r>
            <a:endParaRPr lang="en-NZ" sz="1400" b="1" dirty="0">
              <a:solidFill>
                <a:srgbClr val="00B0F0"/>
              </a:solidFill>
              <a:effectLst/>
            </a:endParaRPr>
          </a:p>
          <a:p>
            <a:endParaRPr lang="en-US" dirty="0">
              <a:solidFill>
                <a:srgbClr val="00B0F0"/>
              </a:solidFill>
            </a:endParaRPr>
          </a:p>
        </p:txBody>
      </p:sp>
    </p:spTree>
    <p:extLst>
      <p:ext uri="{BB962C8B-B14F-4D97-AF65-F5344CB8AC3E}">
        <p14:creationId xmlns:p14="http://schemas.microsoft.com/office/powerpoint/2010/main" val="1051790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and person sitting in chairs&#10;&#10;Description automatically generated with medium confidence">
            <a:extLst>
              <a:ext uri="{FF2B5EF4-FFF2-40B4-BE49-F238E27FC236}">
                <a16:creationId xmlns:a16="http://schemas.microsoft.com/office/drawing/2014/main" id="{D0256EAF-5E0A-F2F5-B776-5EA083AA1E3D}"/>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70456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231991-06D3-9976-1BA8-3CE46751A266}"/>
              </a:ext>
            </a:extLst>
          </p:cNvPr>
          <p:cNvSpPr txBox="1"/>
          <p:nvPr/>
        </p:nvSpPr>
        <p:spPr>
          <a:xfrm>
            <a:off x="277585" y="979715"/>
            <a:ext cx="11008723" cy="4875181"/>
          </a:xfrm>
          <a:prstGeom prst="rect">
            <a:avLst/>
          </a:prstGeom>
          <a:noFill/>
        </p:spPr>
        <p:txBody>
          <a:bodyPr wrap="square" rtlCol="0">
            <a:spAutoFit/>
          </a:bodyPr>
          <a:lstStyle/>
          <a:p>
            <a:pPr marL="285750" indent="-228600" defTabSz="914400">
              <a:lnSpc>
                <a:spcPct val="90000"/>
              </a:lnSpc>
              <a:spcAft>
                <a:spcPts val="600"/>
              </a:spcAft>
              <a:buFont typeface="Arial" panose="020B0604020202020204" pitchFamily="34" charset="0"/>
              <a:buChar char="•"/>
            </a:pPr>
            <a:r>
              <a:rPr lang="en-US" sz="1600" dirty="0">
                <a:effectLst/>
              </a:rPr>
              <a:t>As change-agents, the exhibition’s artists are a collective voice of the urban </a:t>
            </a:r>
            <a:r>
              <a:rPr lang="en-US" sz="1600" b="1" dirty="0">
                <a:solidFill>
                  <a:srgbClr val="00B0F0"/>
                </a:solidFill>
                <a:effectLst/>
              </a:rPr>
              <a:t>Moana-</a:t>
            </a:r>
            <a:r>
              <a:rPr lang="en-US" sz="1600" b="1" dirty="0" err="1">
                <a:solidFill>
                  <a:srgbClr val="00B0F0"/>
                </a:solidFill>
                <a:effectLst/>
              </a:rPr>
              <a:t>Solwara</a:t>
            </a:r>
            <a:r>
              <a:rPr lang="en-US" sz="1600" b="1" dirty="0">
                <a:solidFill>
                  <a:srgbClr val="00B0F0"/>
                </a:solidFill>
              </a:rPr>
              <a:t> - </a:t>
            </a:r>
            <a:r>
              <a:rPr lang="en-US" sz="1600" dirty="0">
                <a:effectLst/>
              </a:rPr>
              <a:t>weaving the past with the present to inform the future as they draw upon their own lived realities to investigate old and adapted systems of spirituality, </a:t>
            </a:r>
            <a:r>
              <a:rPr lang="en-US" sz="1600" i="1" dirty="0">
                <a:effectLst/>
              </a:rPr>
              <a:t>social justice</a:t>
            </a:r>
            <a:r>
              <a:rPr lang="en-US" sz="1600" dirty="0">
                <a:effectLst/>
              </a:rPr>
              <a:t>, equity, gender, sexuality, climate change, technology, economic uncertainty, language diaspora, and the </a:t>
            </a:r>
            <a:r>
              <a:rPr lang="en-US" sz="1600" dirty="0" err="1">
                <a:effectLst/>
              </a:rPr>
              <a:t>revitalisation</a:t>
            </a:r>
            <a:r>
              <a:rPr lang="en-US" sz="1600" dirty="0">
                <a:effectLst/>
              </a:rPr>
              <a:t> of  </a:t>
            </a:r>
            <a:r>
              <a:rPr lang="en-US" sz="1600" i="1" dirty="0">
                <a:effectLst/>
              </a:rPr>
              <a:t>ancestral knowledge.</a:t>
            </a:r>
          </a:p>
          <a:p>
            <a:pPr marL="285750" indent="-228600" defTabSz="914400">
              <a:lnSpc>
                <a:spcPct val="90000"/>
              </a:lnSpc>
              <a:spcAft>
                <a:spcPts val="600"/>
              </a:spcAft>
              <a:buFont typeface="Arial" panose="020B0604020202020204" pitchFamily="34" charset="0"/>
              <a:buChar char="•"/>
            </a:pPr>
            <a:endParaRPr lang="en-US" sz="1600" b="1" i="1" dirty="0"/>
          </a:p>
          <a:p>
            <a:pPr marL="285750" indent="-228600" defTabSz="914400">
              <a:lnSpc>
                <a:spcPct val="90000"/>
              </a:lnSpc>
              <a:spcAft>
                <a:spcPts val="600"/>
              </a:spcAft>
              <a:buFont typeface="Arial" panose="020B0604020202020204" pitchFamily="34" charset="0"/>
              <a:buChar char="•"/>
            </a:pPr>
            <a:r>
              <a:rPr lang="en-US" sz="1600" b="1" i="1" dirty="0">
                <a:solidFill>
                  <a:srgbClr val="00B0F0"/>
                </a:solidFill>
                <a:effectLst/>
              </a:rPr>
              <a:t>SALTWATER / Interconnectivity </a:t>
            </a:r>
            <a:r>
              <a:rPr lang="en-US" sz="1600" dirty="0">
                <a:effectLst/>
              </a:rPr>
              <a:t>was a moment to come together amid an ever- changing landscape. A space to </a:t>
            </a:r>
            <a:r>
              <a:rPr lang="en-US" sz="1600" b="1" dirty="0" err="1">
                <a:solidFill>
                  <a:srgbClr val="00B0F0"/>
                </a:solidFill>
                <a:effectLst/>
              </a:rPr>
              <a:t>talanoa</a:t>
            </a:r>
            <a:r>
              <a:rPr lang="en-US" sz="1600" b="1" dirty="0">
                <a:solidFill>
                  <a:srgbClr val="00B0F0"/>
                </a:solidFill>
                <a:effectLst/>
              </a:rPr>
              <a:t> </a:t>
            </a:r>
            <a:r>
              <a:rPr lang="en-US" sz="1600" dirty="0">
                <a:effectLst/>
              </a:rPr>
              <a:t>(dialogue), celebrate, and critique our ways of life. A place to share our experiences within an </a:t>
            </a:r>
            <a:r>
              <a:rPr lang="en-US" sz="1600" b="1" dirty="0">
                <a:solidFill>
                  <a:srgbClr val="00B0F0"/>
                </a:solidFill>
                <a:effectLst/>
              </a:rPr>
              <a:t>ecosystem </a:t>
            </a:r>
            <a:r>
              <a:rPr lang="en-US" sz="1600" dirty="0">
                <a:effectLst/>
              </a:rPr>
              <a:t>of relationships that informs who we are as </a:t>
            </a:r>
            <a:r>
              <a:rPr lang="en-US" sz="1600" b="1" i="1" dirty="0">
                <a:solidFill>
                  <a:srgbClr val="00B0F0"/>
                </a:solidFill>
                <a:effectLst/>
              </a:rPr>
              <a:t>saltwater people.</a:t>
            </a:r>
            <a:br>
              <a:rPr lang="en-US" sz="1600" b="1" i="1" dirty="0">
                <a:solidFill>
                  <a:srgbClr val="00B0F0"/>
                </a:solidFill>
                <a:effectLst/>
              </a:rPr>
            </a:br>
            <a:endParaRPr lang="en-US" sz="16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600" dirty="0">
                <a:effectLst/>
              </a:rPr>
              <a:t>Our communities face hostility towards Indigenous peoples of </a:t>
            </a:r>
            <a:r>
              <a:rPr lang="en-US" sz="1600" dirty="0" err="1">
                <a:effectLst/>
              </a:rPr>
              <a:t>colour</a:t>
            </a:r>
            <a:r>
              <a:rPr lang="en-US" sz="1600" dirty="0">
                <a:effectLst/>
              </a:rPr>
              <a:t> and incredible social hardship, especially among our most vulnerable, our elderly and </a:t>
            </a:r>
            <a:r>
              <a:rPr lang="en-US" sz="1600" i="1" dirty="0">
                <a:effectLst/>
              </a:rPr>
              <a:t>our </a:t>
            </a:r>
            <a:r>
              <a:rPr lang="en-US" sz="1600" b="1" i="1" dirty="0" err="1">
                <a:solidFill>
                  <a:srgbClr val="00B0F0"/>
                </a:solidFill>
                <a:effectLst/>
              </a:rPr>
              <a:t>rangatahi</a:t>
            </a:r>
            <a:r>
              <a:rPr lang="en-US" sz="1600" b="1" i="1" dirty="0">
                <a:effectLst/>
              </a:rPr>
              <a:t> </a:t>
            </a:r>
            <a:r>
              <a:rPr lang="en-US" sz="1600" dirty="0">
                <a:effectLst/>
              </a:rPr>
              <a:t>(youth) who are often hardest hit by global crises such as the COVID-19 pandemic, worldwide recessions and job losses, climate change, and more.</a:t>
            </a:r>
            <a:br>
              <a:rPr lang="en-US" sz="1600" dirty="0">
                <a:effectLst/>
              </a:rPr>
            </a:br>
            <a:endParaRPr lang="en-US" sz="1600" b="1" dirty="0">
              <a:solidFill>
                <a:srgbClr val="00B0F0"/>
              </a:solidFill>
              <a:effectLst/>
            </a:endParaRPr>
          </a:p>
          <a:p>
            <a:pPr marL="285750" indent="-228600" defTabSz="914400">
              <a:lnSpc>
                <a:spcPct val="90000"/>
              </a:lnSpc>
              <a:spcAft>
                <a:spcPts val="600"/>
              </a:spcAft>
              <a:buFont typeface="Arial" panose="020B0604020202020204" pitchFamily="34" charset="0"/>
              <a:buChar char="•"/>
            </a:pPr>
            <a:r>
              <a:rPr lang="en-US" sz="1600" b="1" i="1" dirty="0">
                <a:solidFill>
                  <a:srgbClr val="00B0F0"/>
                </a:solidFill>
                <a:effectLst/>
              </a:rPr>
              <a:t>SALTWATER / Interconnectivity </a:t>
            </a:r>
            <a:r>
              <a:rPr lang="en-US" sz="1600" dirty="0">
                <a:effectLst/>
              </a:rPr>
              <a:t>was a rallying cry and a celebration of the resilience of </a:t>
            </a:r>
            <a:r>
              <a:rPr lang="en-US" sz="1600" b="1" dirty="0">
                <a:solidFill>
                  <a:srgbClr val="00B0F0"/>
                </a:solidFill>
                <a:effectLst/>
              </a:rPr>
              <a:t>Moana </a:t>
            </a:r>
            <a:r>
              <a:rPr lang="en-US" sz="1600" b="1" dirty="0" err="1">
                <a:solidFill>
                  <a:srgbClr val="00B0F0"/>
                </a:solidFill>
                <a:effectLst/>
              </a:rPr>
              <a:t>Solwara</a:t>
            </a:r>
            <a:r>
              <a:rPr lang="en-US" sz="1600" b="1" dirty="0">
                <a:solidFill>
                  <a:srgbClr val="00B0F0"/>
                </a:solidFill>
                <a:effectLst/>
              </a:rPr>
              <a:t>  </a:t>
            </a:r>
            <a:r>
              <a:rPr lang="en-US" sz="1600" dirty="0">
                <a:effectLst/>
              </a:rPr>
              <a:t>indigenous</a:t>
            </a:r>
            <a:r>
              <a:rPr lang="en-US" sz="1600" b="1" dirty="0">
                <a:effectLst/>
              </a:rPr>
              <a:t> </a:t>
            </a:r>
            <a:r>
              <a:rPr lang="en-US" sz="1600" dirty="0">
                <a:effectLst/>
              </a:rPr>
              <a:t>people. The exhibition was a call to revel in dazzling beauty and artistry and </a:t>
            </a:r>
            <a:r>
              <a:rPr lang="en-US" sz="1600" dirty="0" err="1">
                <a:effectLst/>
              </a:rPr>
              <a:t>honour</a:t>
            </a:r>
            <a:r>
              <a:rPr lang="en-US" sz="1600" dirty="0">
                <a:effectLst/>
              </a:rPr>
              <a:t> the strength and resilience of </a:t>
            </a:r>
            <a:r>
              <a:rPr lang="en-US" sz="1600" b="1" dirty="0">
                <a:effectLst/>
              </a:rPr>
              <a:t>Pasifika</a:t>
            </a:r>
            <a:r>
              <a:rPr lang="en-US" sz="1600" dirty="0">
                <a:effectLst/>
              </a:rPr>
              <a:t> peoples through the creative talent of its young people as they weather storms of massive social change and survive </a:t>
            </a:r>
            <a:r>
              <a:rPr lang="en-US" sz="1600" dirty="0" err="1">
                <a:effectLst/>
              </a:rPr>
              <a:t>colonisation</a:t>
            </a:r>
            <a:r>
              <a:rPr lang="en-US" sz="1600" dirty="0">
                <a:effectLst/>
              </a:rPr>
              <a:t> and adversity.</a:t>
            </a:r>
          </a:p>
          <a:p>
            <a:pPr indent="-228600" defTabSz="914400">
              <a:lnSpc>
                <a:spcPct val="90000"/>
              </a:lnSpc>
              <a:spcAft>
                <a:spcPts val="600"/>
              </a:spcAft>
              <a:buFont typeface="Arial" panose="020B0604020202020204" pitchFamily="34" charset="0"/>
              <a:buChar char="•"/>
            </a:pPr>
            <a:endParaRPr lang="en-US" sz="2400" dirty="0">
              <a:effectLst/>
            </a:endParaRPr>
          </a:p>
          <a:p>
            <a:pPr indent="-228600" defTabSz="914400">
              <a:lnSpc>
                <a:spcPct val="90000"/>
              </a:lnSpc>
              <a:spcAft>
                <a:spcPts val="600"/>
              </a:spcAft>
              <a:buFont typeface="Arial" panose="020B0604020202020204" pitchFamily="34" charset="0"/>
              <a:buChar char="•"/>
            </a:pPr>
            <a:r>
              <a:rPr lang="en-US" sz="1600" b="1" dirty="0">
                <a:solidFill>
                  <a:srgbClr val="00B0F0"/>
                </a:solidFill>
              </a:rPr>
              <a:t>Keywords: Moana, </a:t>
            </a:r>
            <a:r>
              <a:rPr lang="en-US" sz="1600" b="1" dirty="0" err="1">
                <a:solidFill>
                  <a:srgbClr val="00B0F0"/>
                </a:solidFill>
              </a:rPr>
              <a:t>Solwara</a:t>
            </a:r>
            <a:r>
              <a:rPr lang="en-US" sz="1600" b="1" dirty="0">
                <a:solidFill>
                  <a:srgbClr val="00B0F0"/>
                </a:solidFill>
              </a:rPr>
              <a:t>, </a:t>
            </a:r>
            <a:r>
              <a:rPr lang="en-US" sz="1600" b="1" dirty="0" err="1">
                <a:solidFill>
                  <a:srgbClr val="00B0F0"/>
                </a:solidFill>
              </a:rPr>
              <a:t>Pasifik</a:t>
            </a:r>
            <a:r>
              <a:rPr lang="en-US" sz="1600" b="1" dirty="0">
                <a:solidFill>
                  <a:srgbClr val="00B0F0"/>
                </a:solidFill>
              </a:rPr>
              <a:t>(a), contemporary art, Indigenous art, Oceania</a:t>
            </a:r>
            <a:br>
              <a:rPr lang="en-US" sz="1600" b="1" dirty="0">
                <a:solidFill>
                  <a:srgbClr val="00B0F0"/>
                </a:solidFill>
                <a:effectLst/>
              </a:rPr>
            </a:br>
            <a:endParaRPr lang="en-US" sz="1600" b="1" dirty="0">
              <a:solidFill>
                <a:srgbClr val="00B0F0"/>
              </a:solidFill>
            </a:endParaRPr>
          </a:p>
        </p:txBody>
      </p:sp>
    </p:spTree>
    <p:extLst>
      <p:ext uri="{BB962C8B-B14F-4D97-AF65-F5344CB8AC3E}">
        <p14:creationId xmlns:p14="http://schemas.microsoft.com/office/powerpoint/2010/main" val="2885645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water, text, aqua, teal&#10;&#10;Description automatically generated">
            <a:extLst>
              <a:ext uri="{FF2B5EF4-FFF2-40B4-BE49-F238E27FC236}">
                <a16:creationId xmlns:a16="http://schemas.microsoft.com/office/drawing/2014/main" id="{F01291D9-D001-E9CF-2EA1-A16EC70CBCC7}"/>
              </a:ext>
            </a:extLst>
          </p:cNvPr>
          <p:cNvPicPr>
            <a:picLocks noChangeAspect="1"/>
          </p:cNvPicPr>
          <p:nvPr/>
        </p:nvPicPr>
        <p:blipFill>
          <a:blip r:embed="rId2"/>
          <a:stretch>
            <a:fillRect/>
          </a:stretch>
        </p:blipFill>
        <p:spPr>
          <a:xfrm>
            <a:off x="339634" y="237083"/>
            <a:ext cx="4309110" cy="5943600"/>
          </a:xfrm>
          <a:prstGeom prst="rect">
            <a:avLst/>
          </a:prstGeom>
        </p:spPr>
      </p:pic>
      <p:pic>
        <p:nvPicPr>
          <p:cNvPr id="3" name="Picture 2" descr="A picture containing text, clothing, poster, human face&#10;&#10;Description automatically generated">
            <a:extLst>
              <a:ext uri="{FF2B5EF4-FFF2-40B4-BE49-F238E27FC236}">
                <a16:creationId xmlns:a16="http://schemas.microsoft.com/office/drawing/2014/main" id="{6B7C619D-5782-7B43-F2E4-5C083DEB6E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0013" y="0"/>
            <a:ext cx="4780280" cy="6858000"/>
          </a:xfrm>
          <a:prstGeom prst="rect">
            <a:avLst/>
          </a:prstGeom>
        </p:spPr>
      </p:pic>
      <p:sp>
        <p:nvSpPr>
          <p:cNvPr id="2" name="TextBox 1">
            <a:extLst>
              <a:ext uri="{FF2B5EF4-FFF2-40B4-BE49-F238E27FC236}">
                <a16:creationId xmlns:a16="http://schemas.microsoft.com/office/drawing/2014/main" id="{198AA31D-705C-2217-8B30-05CF3287AAE4}"/>
              </a:ext>
            </a:extLst>
          </p:cNvPr>
          <p:cNvSpPr txBox="1"/>
          <p:nvPr/>
        </p:nvSpPr>
        <p:spPr>
          <a:xfrm>
            <a:off x="339634" y="6348549"/>
            <a:ext cx="5593198" cy="707886"/>
          </a:xfrm>
          <a:prstGeom prst="rect">
            <a:avLst/>
          </a:prstGeom>
          <a:noFill/>
        </p:spPr>
        <p:txBody>
          <a:bodyPr wrap="none" rtlCol="0">
            <a:spAutoFit/>
          </a:bodyPr>
          <a:lstStyle/>
          <a:p>
            <a:r>
              <a:rPr lang="en-US" sz="1100" dirty="0"/>
              <a:t>Graphic design: Niko Meredith, No Six.</a:t>
            </a:r>
          </a:p>
          <a:p>
            <a:r>
              <a:rPr lang="en-US" sz="1100" dirty="0"/>
              <a:t> </a:t>
            </a:r>
            <a:r>
              <a:rPr lang="en-US" sz="1100" u="none" strike="noStrike" spc="0" baseline="30000" dirty="0">
                <a:effectLst/>
                <a:latin typeface="DejaVu Sans"/>
                <a:ea typeface="DejaVu Sans"/>
                <a:cs typeface="DejaVu Sans"/>
              </a:rPr>
              <a:t>in </a:t>
            </a:r>
            <a:r>
              <a:rPr lang="en-US" sz="1100" i="1" u="none" strike="noStrike" spc="0" baseline="30000" dirty="0">
                <a:effectLst/>
                <a:latin typeface="DejaVu Sans"/>
                <a:ea typeface="DejaVu Sans"/>
                <a:cs typeface="DejaVu Sans"/>
              </a:rPr>
              <a:t>SALTWATER / Interconnectivity</a:t>
            </a:r>
            <a:r>
              <a:rPr lang="en-US" sz="1100" u="none" strike="noStrike" spc="0" baseline="30000" dirty="0">
                <a:effectLst/>
                <a:latin typeface="DejaVu Sans"/>
                <a:ea typeface="DejaVu Sans"/>
                <a:cs typeface="DejaVu Sans"/>
              </a:rPr>
              <a:t>, ed. Katharine Losi Atafu-Mayo and Giles Peterson (Auckland: </a:t>
            </a:r>
            <a:r>
              <a:rPr lang="en-US" sz="1100" u="none" strike="noStrike" spc="0" baseline="30000" dirty="0" err="1">
                <a:effectLst/>
                <a:latin typeface="DejaVu Sans"/>
                <a:ea typeface="DejaVu Sans"/>
                <a:cs typeface="DejaVu Sans"/>
              </a:rPr>
              <a:t>Tautai</a:t>
            </a:r>
            <a:r>
              <a:rPr lang="en-US" sz="1100" u="none" strike="noStrike" spc="0" baseline="30000" dirty="0">
                <a:effectLst/>
                <a:latin typeface="DejaVu Sans"/>
                <a:ea typeface="DejaVu Sans"/>
                <a:cs typeface="DejaVu Sans"/>
              </a:rPr>
              <a:t>, 2019), 2</a:t>
            </a:r>
            <a:endParaRPr lang="en-NZ" sz="1100" u="none" strike="noStrike" spc="0" baseline="30000" dirty="0">
              <a:effectLst/>
              <a:latin typeface="DejaVu Sans"/>
              <a:ea typeface="DejaVu Sans"/>
              <a:cs typeface="DejaVu Sans"/>
            </a:endParaRPr>
          </a:p>
          <a:p>
            <a:endParaRPr lang="en-US" dirty="0"/>
          </a:p>
        </p:txBody>
      </p:sp>
      <p:sp>
        <p:nvSpPr>
          <p:cNvPr id="4" name="TextBox 3">
            <a:extLst>
              <a:ext uri="{FF2B5EF4-FFF2-40B4-BE49-F238E27FC236}">
                <a16:creationId xmlns:a16="http://schemas.microsoft.com/office/drawing/2014/main" id="{7011F6A6-4145-2668-5955-8EB5B63B697B}"/>
              </a:ext>
            </a:extLst>
          </p:cNvPr>
          <p:cNvSpPr txBox="1"/>
          <p:nvPr/>
        </p:nvSpPr>
        <p:spPr>
          <a:xfrm>
            <a:off x="5057303" y="4833257"/>
            <a:ext cx="1702710" cy="1169551"/>
          </a:xfrm>
          <a:prstGeom prst="rect">
            <a:avLst/>
          </a:prstGeom>
          <a:noFill/>
        </p:spPr>
        <p:txBody>
          <a:bodyPr wrap="none" lIns="91440" tIns="45720" rIns="91440" bIns="45720" rtlCol="0" anchor="t">
            <a:spAutoFit/>
          </a:bodyPr>
          <a:lstStyle/>
          <a:p>
            <a:r>
              <a:rPr lang="en-US" sz="1000" dirty="0"/>
              <a:t>Artwork:&gt;&gt;&gt;&gt;&gt;&gt;</a:t>
            </a:r>
          </a:p>
          <a:p>
            <a:r>
              <a:rPr lang="en-US" sz="1000" dirty="0"/>
              <a:t>Guti </a:t>
            </a:r>
            <a:r>
              <a:rPr lang="en-US" sz="1000" dirty="0" err="1"/>
              <a:t>Yunupinju</a:t>
            </a:r>
            <a:endParaRPr lang="en-US" sz="1000" dirty="0"/>
          </a:p>
          <a:p>
            <a:r>
              <a:rPr lang="en-US" sz="1000" dirty="0"/>
              <a:t>-Courtesy of the Mulka</a:t>
            </a:r>
          </a:p>
          <a:p>
            <a:r>
              <a:rPr lang="en-US" sz="1000" dirty="0"/>
              <a:t>Arts Centre, </a:t>
            </a:r>
            <a:r>
              <a:rPr lang="en-US" sz="1000" dirty="0" err="1"/>
              <a:t>Yirkala</a:t>
            </a:r>
            <a:r>
              <a:rPr lang="en-US" sz="1000" dirty="0"/>
              <a:t>, Australia</a:t>
            </a:r>
          </a:p>
          <a:p>
            <a:r>
              <a:rPr lang="en-US" sz="1000" dirty="0"/>
              <a:t>Graphic Design:</a:t>
            </a:r>
          </a:p>
          <a:p>
            <a:r>
              <a:rPr lang="en-US" sz="1000" dirty="0"/>
              <a:t>Gloriana Meyers:</a:t>
            </a:r>
            <a:endParaRPr lang="en-US" sz="1000" dirty="0">
              <a:cs typeface="Calibri"/>
            </a:endParaRPr>
          </a:p>
          <a:p>
            <a:r>
              <a:rPr lang="en-US" sz="1000" dirty="0" err="1"/>
              <a:t>Tautai</a:t>
            </a:r>
            <a:endParaRPr lang="en-US" sz="1000" dirty="0"/>
          </a:p>
        </p:txBody>
      </p:sp>
      <p:sp>
        <p:nvSpPr>
          <p:cNvPr id="5" name="TextBox 4">
            <a:extLst>
              <a:ext uri="{FF2B5EF4-FFF2-40B4-BE49-F238E27FC236}">
                <a16:creationId xmlns:a16="http://schemas.microsoft.com/office/drawing/2014/main" id="{BD417FFA-324B-65C2-C2A4-87D8C9310B5D}"/>
              </a:ext>
            </a:extLst>
          </p:cNvPr>
          <p:cNvSpPr txBox="1"/>
          <p:nvPr/>
        </p:nvSpPr>
        <p:spPr>
          <a:xfrm>
            <a:off x="4646600" y="1364139"/>
            <a:ext cx="1997186"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cs typeface="Calibri"/>
              </a:rPr>
              <a:t>&lt;&lt;Teresia was a personal friend of mine. I approached Sean and also </a:t>
            </a:r>
            <a:r>
              <a:rPr lang="en-US" sz="1050" dirty="0" err="1">
                <a:cs typeface="Calibri"/>
              </a:rPr>
              <a:t>Katairaina</a:t>
            </a:r>
            <a:r>
              <a:rPr lang="en-US" sz="1050" dirty="0">
                <a:cs typeface="Calibri"/>
              </a:rPr>
              <a:t>, Tere's sister for permission for us to use this quote. </a:t>
            </a:r>
          </a:p>
        </p:txBody>
      </p:sp>
    </p:spTree>
    <p:extLst>
      <p:ext uri="{BB962C8B-B14F-4D97-AF65-F5344CB8AC3E}">
        <p14:creationId xmlns:p14="http://schemas.microsoft.com/office/powerpoint/2010/main" val="378437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E721A6E4-1465-4EF5-B534-25CA18F2F0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67" y="1968479"/>
            <a:ext cx="5291666" cy="2921042"/>
          </a:xfrm>
          <a:prstGeom prst="rect">
            <a:avLst/>
          </a:prstGeom>
        </p:spPr>
      </p:pic>
      <p:pic>
        <p:nvPicPr>
          <p:cNvPr id="2" name="Picture 1" descr="A person hugging a person&#10;&#10;Description automatically generated with low confidence">
            <a:extLst>
              <a:ext uri="{FF2B5EF4-FFF2-40B4-BE49-F238E27FC236}">
                <a16:creationId xmlns:a16="http://schemas.microsoft.com/office/drawing/2014/main" id="{CE4A3151-054E-DC98-5DF0-3FAA4A2668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6865" y="1936883"/>
            <a:ext cx="5291667" cy="2984233"/>
          </a:xfrm>
          <a:prstGeom prst="rect">
            <a:avLst/>
          </a:prstGeom>
        </p:spPr>
      </p:pic>
      <p:sp>
        <p:nvSpPr>
          <p:cNvPr id="3" name="TextBox 2">
            <a:extLst>
              <a:ext uri="{FF2B5EF4-FFF2-40B4-BE49-F238E27FC236}">
                <a16:creationId xmlns:a16="http://schemas.microsoft.com/office/drawing/2014/main" id="{2C89E98D-F841-D3E1-2C12-B452F81C5AF3}"/>
              </a:ext>
            </a:extLst>
          </p:cNvPr>
          <p:cNvSpPr txBox="1"/>
          <p:nvPr/>
        </p:nvSpPr>
        <p:spPr>
          <a:xfrm>
            <a:off x="788544" y="5696465"/>
            <a:ext cx="10293178" cy="796500"/>
          </a:xfrm>
          <a:prstGeom prst="rect">
            <a:avLst/>
          </a:prstGeom>
          <a:noFill/>
        </p:spPr>
        <p:txBody>
          <a:bodyPr wrap="square" rtlCol="0">
            <a:spAutoFit/>
          </a:bodyPr>
          <a:lstStyle/>
          <a:p>
            <a:pPr>
              <a:lnSpc>
                <a:spcPct val="132000"/>
              </a:lnSpc>
            </a:pPr>
            <a:r>
              <a:rPr lang="en-US" sz="1600" dirty="0">
                <a:effectLst/>
                <a:latin typeface="DejaVu Sans"/>
                <a:ea typeface="DejaVu Sans"/>
                <a:cs typeface="DejaVu Sans"/>
              </a:rPr>
              <a:t>Figure 1. Community engagement at the opening of </a:t>
            </a:r>
            <a:r>
              <a:rPr lang="en-US" sz="1600" b="1" i="1" dirty="0">
                <a:solidFill>
                  <a:srgbClr val="00B0F0"/>
                </a:solidFill>
                <a:effectLst/>
                <a:latin typeface="DejaVu Sans"/>
                <a:ea typeface="DejaVu Sans"/>
                <a:cs typeface="DejaVu Sans"/>
              </a:rPr>
              <a:t>SALTWATER / Interconnectivity</a:t>
            </a:r>
            <a:r>
              <a:rPr lang="en-US" sz="1600" dirty="0">
                <a:effectLst/>
                <a:latin typeface="DejaVu Sans"/>
                <a:ea typeface="DejaVu Sans"/>
                <a:cs typeface="DejaVu Sans"/>
              </a:rPr>
              <a:t>, October 15, 2020. Photograph by </a:t>
            </a:r>
            <a:r>
              <a:rPr lang="en-US" sz="1600" b="1" dirty="0" err="1">
                <a:effectLst/>
                <a:latin typeface="DejaVu Sans"/>
                <a:ea typeface="DejaVu Sans"/>
                <a:cs typeface="DejaVu Sans"/>
              </a:rPr>
              <a:t>Isoa</a:t>
            </a:r>
            <a:r>
              <a:rPr lang="en-US" sz="1600" b="1" dirty="0">
                <a:effectLst/>
                <a:latin typeface="DejaVu Sans"/>
                <a:ea typeface="DejaVu Sans"/>
                <a:cs typeface="DejaVu Sans"/>
              </a:rPr>
              <a:t> </a:t>
            </a:r>
            <a:r>
              <a:rPr lang="en-US" sz="1600" b="1" dirty="0" err="1">
                <a:effectLst/>
                <a:latin typeface="DejaVu Sans"/>
                <a:ea typeface="DejaVu Sans"/>
                <a:cs typeface="DejaVu Sans"/>
              </a:rPr>
              <a:t>Kavakimotu</a:t>
            </a:r>
            <a:r>
              <a:rPr lang="en-US" sz="1600" dirty="0">
                <a:effectLst/>
                <a:latin typeface="DejaVu Sans"/>
                <a:ea typeface="DejaVu Sans"/>
                <a:cs typeface="DejaVu Sans"/>
              </a:rPr>
              <a:t>. Courtesy of </a:t>
            </a:r>
            <a:r>
              <a:rPr lang="en-US" sz="1600" b="1" dirty="0" err="1">
                <a:effectLst/>
                <a:latin typeface="DejaVu Sans"/>
                <a:ea typeface="DejaVu Sans"/>
                <a:cs typeface="DejaVu Sans"/>
              </a:rPr>
              <a:t>Tautai</a:t>
            </a:r>
            <a:r>
              <a:rPr lang="en-US" sz="1600" b="1" dirty="0">
                <a:effectLst/>
                <a:latin typeface="DejaVu Sans"/>
                <a:ea typeface="DejaVu Sans"/>
                <a:cs typeface="DejaVu Sans"/>
              </a:rPr>
              <a:t> Gallery</a:t>
            </a:r>
            <a:endParaRPr lang="en-NZ" sz="1600" b="1" dirty="0">
              <a:effectLst/>
              <a:latin typeface="DejaVu Sans"/>
              <a:ea typeface="DejaVu Sans"/>
              <a:cs typeface="DejaVu Sans"/>
            </a:endParaRPr>
          </a:p>
          <a:p>
            <a:pPr>
              <a:lnSpc>
                <a:spcPts val="5"/>
              </a:lnSpc>
              <a:spcAft>
                <a:spcPts val="3195"/>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NZ" sz="18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764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ALTWATER_Interconnectivity_ Meet the Curators (1).mp4">
            <a:hlinkClick r:id="" action="ppaction://media"/>
            <a:extLst>
              <a:ext uri="{FF2B5EF4-FFF2-40B4-BE49-F238E27FC236}">
                <a16:creationId xmlns:a16="http://schemas.microsoft.com/office/drawing/2014/main" id="{CA472857-8337-D95F-378F-0BE800708F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1" y="646331"/>
            <a:ext cx="9904117" cy="5571066"/>
          </a:xfrm>
          <a:prstGeom prst="rect">
            <a:avLst/>
          </a:prstGeom>
        </p:spPr>
      </p:pic>
      <p:sp>
        <p:nvSpPr>
          <p:cNvPr id="2" name="TextBox 1">
            <a:extLst>
              <a:ext uri="{FF2B5EF4-FFF2-40B4-BE49-F238E27FC236}">
                <a16:creationId xmlns:a16="http://schemas.microsoft.com/office/drawing/2014/main" id="{428AB1D0-F4F4-9C6E-39BC-C69572A937A4}"/>
              </a:ext>
            </a:extLst>
          </p:cNvPr>
          <p:cNvSpPr txBox="1"/>
          <p:nvPr/>
        </p:nvSpPr>
        <p:spPr>
          <a:xfrm>
            <a:off x="687977" y="0"/>
            <a:ext cx="11695612" cy="523220"/>
          </a:xfrm>
          <a:prstGeom prst="rect">
            <a:avLst/>
          </a:prstGeom>
          <a:noFill/>
        </p:spPr>
        <p:txBody>
          <a:bodyPr wrap="square" rtlCol="0">
            <a:spAutoFit/>
          </a:bodyPr>
          <a:lstStyle/>
          <a:p>
            <a:r>
              <a:rPr lang="en-US" sz="1400" dirty="0">
                <a:solidFill>
                  <a:schemeClr val="bg1"/>
                </a:solidFill>
              </a:rPr>
              <a:t>SPOTLIGHT VIDEO- </a:t>
            </a:r>
            <a:r>
              <a:rPr lang="en-US" sz="1400" b="1" dirty="0">
                <a:solidFill>
                  <a:srgbClr val="00B0F0"/>
                </a:solidFill>
              </a:rPr>
              <a:t>MEET THE CURATORS – KATHARINE ATAFU – MAYO &amp; GILES PETERSON</a:t>
            </a:r>
            <a:r>
              <a:rPr lang="en-US" sz="1400" dirty="0">
                <a:solidFill>
                  <a:schemeClr val="bg1"/>
                </a:solidFill>
              </a:rPr>
              <a:t>. Video: </a:t>
            </a:r>
            <a:r>
              <a:rPr lang="en-US" sz="1400" dirty="0">
                <a:solidFill>
                  <a:srgbClr val="00B0F0"/>
                </a:solidFill>
              </a:rPr>
              <a:t>Niko</a:t>
            </a:r>
          </a:p>
          <a:p>
            <a:r>
              <a:rPr lang="en-US" sz="1400" dirty="0">
                <a:solidFill>
                  <a:srgbClr val="00B0F0"/>
                </a:solidFill>
              </a:rPr>
              <a:t>Meredith, No Six</a:t>
            </a:r>
            <a:r>
              <a:rPr lang="en-US" sz="1400" dirty="0">
                <a:solidFill>
                  <a:schemeClr val="bg1"/>
                </a:solidFill>
              </a:rPr>
              <a:t>. 2020. </a:t>
            </a:r>
            <a:r>
              <a:rPr lang="en-US" sz="1400" dirty="0" err="1">
                <a:solidFill>
                  <a:schemeClr val="bg1"/>
                </a:solidFill>
              </a:rPr>
              <a:t>Tautai</a:t>
            </a:r>
            <a:r>
              <a:rPr lang="en-US" sz="1400" dirty="0">
                <a:solidFill>
                  <a:schemeClr val="bg1"/>
                </a:solidFill>
              </a:rPr>
              <a:t> – </a:t>
            </a:r>
            <a:r>
              <a:rPr lang="en-US" sz="1400" dirty="0">
                <a:solidFill>
                  <a:srgbClr val="00B0F0"/>
                </a:solidFill>
              </a:rPr>
              <a:t>Championing Pacific Creativity </a:t>
            </a:r>
          </a:p>
        </p:txBody>
      </p:sp>
    </p:spTree>
    <p:extLst>
      <p:ext uri="{BB962C8B-B14F-4D97-AF65-F5344CB8AC3E}">
        <p14:creationId xmlns:p14="http://schemas.microsoft.com/office/powerpoint/2010/main" val="266560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31402" y="480228"/>
            <a:ext cx="3988849" cy="5532107"/>
          </a:xfrm>
          <a:custGeom>
            <a:avLst/>
            <a:gdLst/>
            <a:ahLst/>
            <a:cxnLst/>
            <a:rect l="l" t="t" r="r" b="b"/>
            <a:pathLst>
              <a:path w="4932045" h="6840220">
                <a:moveTo>
                  <a:pt x="0" y="6840004"/>
                </a:moveTo>
                <a:lnTo>
                  <a:pt x="4932006" y="6840004"/>
                </a:lnTo>
                <a:lnTo>
                  <a:pt x="4932006" y="0"/>
                </a:lnTo>
                <a:lnTo>
                  <a:pt x="0" y="0"/>
                </a:lnTo>
                <a:lnTo>
                  <a:pt x="0" y="6840004"/>
                </a:lnTo>
                <a:close/>
              </a:path>
            </a:pathLst>
          </a:custGeom>
          <a:solidFill>
            <a:srgbClr val="EBE6DA"/>
          </a:solidFill>
        </p:spPr>
        <p:txBody>
          <a:bodyPr wrap="square" lIns="0" tIns="0" rIns="0" bIns="0" rtlCol="0"/>
          <a:lstStyle/>
          <a:p>
            <a:endParaRPr sz="1456" dirty="0"/>
          </a:p>
        </p:txBody>
      </p:sp>
      <p:sp>
        <p:nvSpPr>
          <p:cNvPr id="3" name="object 3"/>
          <p:cNvSpPr txBox="1"/>
          <p:nvPr/>
        </p:nvSpPr>
        <p:spPr>
          <a:xfrm>
            <a:off x="2235265" y="5820413"/>
            <a:ext cx="1792851" cy="191922"/>
          </a:xfrm>
          <a:prstGeom prst="rect">
            <a:avLst/>
          </a:prstGeom>
        </p:spPr>
        <p:txBody>
          <a:bodyPr vert="horz" wrap="square" lIns="0" tIns="42111" rIns="0" bIns="0" rtlCol="0">
            <a:spAutoFit/>
          </a:bodyPr>
          <a:lstStyle/>
          <a:p>
            <a:pPr>
              <a:spcBef>
                <a:spcPts val="331"/>
              </a:spcBef>
            </a:pPr>
            <a:r>
              <a:rPr sz="849" spc="-84" baseline="71428" dirty="0">
                <a:solidFill>
                  <a:srgbClr val="1A171C"/>
                </a:solidFill>
                <a:latin typeface="Verdana"/>
                <a:cs typeface="Verdana"/>
              </a:rPr>
              <a:t>2</a:t>
            </a:r>
            <a:r>
              <a:rPr sz="971" spc="-57" dirty="0">
                <a:solidFill>
                  <a:srgbClr val="FFFFFF"/>
                </a:solidFill>
                <a:latin typeface="Arial"/>
                <a:cs typeface="Arial"/>
              </a:rPr>
              <a:t>Telly </a:t>
            </a:r>
            <a:r>
              <a:rPr sz="971" spc="-28" dirty="0" err="1">
                <a:solidFill>
                  <a:srgbClr val="FFFFFF"/>
                </a:solidFill>
                <a:latin typeface="Arial"/>
                <a:cs typeface="Arial"/>
              </a:rPr>
              <a:t>Tuita</a:t>
            </a:r>
            <a:r>
              <a:rPr sz="971" spc="-28" dirty="0">
                <a:solidFill>
                  <a:srgbClr val="FFFFFF"/>
                </a:solidFill>
                <a:latin typeface="Arial"/>
                <a:cs typeface="Arial"/>
              </a:rPr>
              <a:t>, </a:t>
            </a:r>
            <a:r>
              <a:rPr sz="971" spc="-4" dirty="0">
                <a:solidFill>
                  <a:srgbClr val="FFFFFF"/>
                </a:solidFill>
                <a:latin typeface="Arial"/>
                <a:cs typeface="Arial"/>
              </a:rPr>
              <a:t>Future</a:t>
            </a:r>
            <a:r>
              <a:rPr sz="971" spc="4" dirty="0">
                <a:solidFill>
                  <a:srgbClr val="FFFFFF"/>
                </a:solidFill>
                <a:latin typeface="Arial"/>
                <a:cs typeface="Arial"/>
              </a:rPr>
              <a:t> </a:t>
            </a:r>
            <a:r>
              <a:rPr sz="971" spc="-8" dirty="0">
                <a:solidFill>
                  <a:srgbClr val="FFFFFF"/>
                </a:solidFill>
                <a:latin typeface="Arial"/>
                <a:cs typeface="Arial"/>
              </a:rPr>
              <a:t>Nostagia,2020</a:t>
            </a:r>
            <a:endParaRPr sz="971" dirty="0">
              <a:latin typeface="Arial"/>
              <a:cs typeface="Arial"/>
            </a:endParaRPr>
          </a:p>
        </p:txBody>
      </p:sp>
      <p:sp>
        <p:nvSpPr>
          <p:cNvPr id="4" name="object 4"/>
          <p:cNvSpPr txBox="1"/>
          <p:nvPr/>
        </p:nvSpPr>
        <p:spPr>
          <a:xfrm>
            <a:off x="4718314" y="2295596"/>
            <a:ext cx="2863117" cy="2821397"/>
          </a:xfrm>
          <a:prstGeom prst="rect">
            <a:avLst/>
          </a:prstGeom>
        </p:spPr>
        <p:txBody>
          <a:bodyPr vert="horz" wrap="square" lIns="0" tIns="10271" rIns="0" bIns="0" rtlCol="0">
            <a:spAutoFit/>
          </a:bodyPr>
          <a:lstStyle/>
          <a:p>
            <a:pPr marL="10272" marR="18489">
              <a:spcBef>
                <a:spcPts val="81"/>
              </a:spcBef>
            </a:pPr>
            <a:r>
              <a:rPr sz="809" i="1" spc="8">
                <a:solidFill>
                  <a:srgbClr val="1A171C"/>
                </a:solidFill>
                <a:latin typeface="Noto Sans"/>
                <a:cs typeface="Noto Sans"/>
              </a:rPr>
              <a:t>We </a:t>
            </a:r>
            <a:r>
              <a:rPr sz="809" i="1" spc="-8">
                <a:solidFill>
                  <a:srgbClr val="1A171C"/>
                </a:solidFill>
                <a:latin typeface="Noto Sans"/>
                <a:cs typeface="Noto Sans"/>
              </a:rPr>
              <a:t>sweat </a:t>
            </a:r>
            <a:r>
              <a:rPr sz="809" i="1" spc="-24">
                <a:solidFill>
                  <a:srgbClr val="1A171C"/>
                </a:solidFill>
                <a:latin typeface="Noto Sans"/>
                <a:cs typeface="Noto Sans"/>
              </a:rPr>
              <a:t>and </a:t>
            </a:r>
            <a:r>
              <a:rPr sz="809" i="1" spc="8">
                <a:solidFill>
                  <a:srgbClr val="1A171C"/>
                </a:solidFill>
                <a:latin typeface="Noto Sans"/>
                <a:cs typeface="Noto Sans"/>
              </a:rPr>
              <a:t>cry </a:t>
            </a:r>
            <a:r>
              <a:rPr sz="809" i="1" spc="-16">
                <a:solidFill>
                  <a:srgbClr val="1A171C"/>
                </a:solidFill>
                <a:latin typeface="Noto Sans"/>
                <a:cs typeface="Noto Sans"/>
              </a:rPr>
              <a:t>salt </a:t>
            </a:r>
            <a:r>
              <a:rPr sz="809" i="1" spc="-28">
                <a:solidFill>
                  <a:srgbClr val="1A171C"/>
                </a:solidFill>
                <a:latin typeface="Noto Sans"/>
                <a:cs typeface="Noto Sans"/>
              </a:rPr>
              <a:t>water, </a:t>
            </a:r>
            <a:r>
              <a:rPr sz="809" i="1" spc="-8">
                <a:solidFill>
                  <a:srgbClr val="1A171C"/>
                </a:solidFill>
                <a:latin typeface="Noto Sans"/>
                <a:cs typeface="Noto Sans"/>
              </a:rPr>
              <a:t>so </a:t>
            </a:r>
            <a:r>
              <a:rPr sz="809" i="1" spc="8">
                <a:solidFill>
                  <a:srgbClr val="1A171C"/>
                </a:solidFill>
                <a:latin typeface="Noto Sans"/>
                <a:cs typeface="Noto Sans"/>
              </a:rPr>
              <a:t>we </a:t>
            </a:r>
            <a:r>
              <a:rPr sz="809" i="1" spc="-16">
                <a:solidFill>
                  <a:srgbClr val="1A171C"/>
                </a:solidFill>
                <a:latin typeface="Noto Sans"/>
                <a:cs typeface="Noto Sans"/>
              </a:rPr>
              <a:t>know </a:t>
            </a:r>
            <a:r>
              <a:rPr sz="809" i="1" spc="-32">
                <a:solidFill>
                  <a:srgbClr val="1A171C"/>
                </a:solidFill>
                <a:latin typeface="Noto Sans"/>
                <a:cs typeface="Noto Sans"/>
              </a:rPr>
              <a:t>that </a:t>
            </a:r>
            <a:r>
              <a:rPr sz="809" i="1" spc="-16">
                <a:solidFill>
                  <a:srgbClr val="1A171C"/>
                </a:solidFill>
                <a:latin typeface="Noto Sans"/>
                <a:cs typeface="Noto Sans"/>
              </a:rPr>
              <a:t>the </a:t>
            </a:r>
            <a:r>
              <a:rPr sz="809" i="1" spc="-8">
                <a:solidFill>
                  <a:srgbClr val="1A171C"/>
                </a:solidFill>
                <a:latin typeface="Noto Sans"/>
                <a:cs typeface="Noto Sans"/>
              </a:rPr>
              <a:t>ocean </a:t>
            </a:r>
            <a:r>
              <a:rPr sz="809" i="1">
                <a:solidFill>
                  <a:srgbClr val="1A171C"/>
                </a:solidFill>
                <a:latin typeface="Noto Sans"/>
                <a:cs typeface="Noto Sans"/>
              </a:rPr>
              <a:t>is </a:t>
            </a:r>
            <a:r>
              <a:rPr sz="809" i="1" spc="-16">
                <a:solidFill>
                  <a:srgbClr val="1A171C"/>
                </a:solidFill>
                <a:latin typeface="Noto Sans"/>
                <a:cs typeface="Noto Sans"/>
              </a:rPr>
              <a:t>really  </a:t>
            </a:r>
            <a:r>
              <a:rPr sz="809" i="1" spc="-24">
                <a:solidFill>
                  <a:srgbClr val="1A171C"/>
                </a:solidFill>
                <a:latin typeface="Noto Sans"/>
                <a:cs typeface="Noto Sans"/>
              </a:rPr>
              <a:t>in </a:t>
            </a:r>
            <a:r>
              <a:rPr sz="809" i="1" spc="-32">
                <a:solidFill>
                  <a:srgbClr val="1A171C"/>
                </a:solidFill>
                <a:latin typeface="Noto Sans"/>
                <a:cs typeface="Noto Sans"/>
              </a:rPr>
              <a:t>our </a:t>
            </a:r>
            <a:r>
              <a:rPr sz="809" i="1" spc="-24">
                <a:solidFill>
                  <a:srgbClr val="1A171C"/>
                </a:solidFill>
                <a:latin typeface="Noto Sans"/>
                <a:cs typeface="Noto Sans"/>
              </a:rPr>
              <a:t>blood. </a:t>
            </a:r>
            <a:r>
              <a:rPr sz="809" i="1" spc="40">
                <a:solidFill>
                  <a:srgbClr val="1A171C"/>
                </a:solidFill>
                <a:latin typeface="Noto Sans"/>
                <a:cs typeface="Noto Sans"/>
              </a:rPr>
              <a:t>- </a:t>
            </a:r>
            <a:r>
              <a:rPr sz="809" i="1" spc="-16">
                <a:solidFill>
                  <a:srgbClr val="1A171C"/>
                </a:solidFill>
                <a:latin typeface="Noto Sans"/>
                <a:cs typeface="Noto Sans"/>
              </a:rPr>
              <a:t>Teresia</a:t>
            </a:r>
            <a:r>
              <a:rPr sz="809" i="1" spc="36">
                <a:solidFill>
                  <a:srgbClr val="1A171C"/>
                </a:solidFill>
                <a:latin typeface="Noto Sans"/>
                <a:cs typeface="Noto Sans"/>
              </a:rPr>
              <a:t> </a:t>
            </a:r>
            <a:r>
              <a:rPr sz="809" i="1" spc="-20">
                <a:solidFill>
                  <a:srgbClr val="1A171C"/>
                </a:solidFill>
                <a:latin typeface="Noto Sans"/>
                <a:cs typeface="Noto Sans"/>
              </a:rPr>
              <a:t>Teaiwa</a:t>
            </a:r>
            <a:endParaRPr sz="809">
              <a:latin typeface="Noto Sans"/>
              <a:cs typeface="Noto Sans"/>
            </a:endParaRPr>
          </a:p>
          <a:p>
            <a:pPr marL="10272" marR="166403">
              <a:spcBef>
                <a:spcPts val="457"/>
              </a:spcBef>
            </a:pPr>
            <a:r>
              <a:rPr sz="809" spc="-57">
                <a:solidFill>
                  <a:srgbClr val="1A171C"/>
                </a:solidFill>
                <a:latin typeface="VL PGothic"/>
                <a:cs typeface="VL PGothic"/>
              </a:rPr>
              <a:t>Saltwater </a:t>
            </a:r>
            <a:r>
              <a:rPr sz="809" spc="-49">
                <a:solidFill>
                  <a:srgbClr val="1A171C"/>
                </a:solidFill>
                <a:latin typeface="VL PGothic"/>
                <a:cs typeface="VL PGothic"/>
              </a:rPr>
              <a:t>is </a:t>
            </a:r>
            <a:r>
              <a:rPr sz="809" spc="-57">
                <a:solidFill>
                  <a:srgbClr val="1A171C"/>
                </a:solidFill>
                <a:latin typeface="VL PGothic"/>
                <a:cs typeface="VL PGothic"/>
              </a:rPr>
              <a:t>the </a:t>
            </a:r>
            <a:r>
              <a:rPr sz="809" spc="-36">
                <a:solidFill>
                  <a:srgbClr val="1A171C"/>
                </a:solidFill>
                <a:latin typeface="VL PGothic"/>
                <a:cs typeface="VL PGothic"/>
              </a:rPr>
              <a:t>key </a:t>
            </a:r>
            <a:r>
              <a:rPr sz="809" spc="-40">
                <a:solidFill>
                  <a:srgbClr val="1A171C"/>
                </a:solidFill>
                <a:latin typeface="VL PGothic"/>
                <a:cs typeface="VL PGothic"/>
              </a:rPr>
              <a:t>ingredient </a:t>
            </a:r>
            <a:r>
              <a:rPr sz="809" spc="-97">
                <a:solidFill>
                  <a:srgbClr val="1A171C"/>
                </a:solidFill>
                <a:latin typeface="VL PGothic"/>
                <a:cs typeface="VL PGothic"/>
              </a:rPr>
              <a:t>for </a:t>
            </a:r>
            <a:r>
              <a:rPr sz="809" spc="-57">
                <a:solidFill>
                  <a:srgbClr val="1A171C"/>
                </a:solidFill>
                <a:latin typeface="VL PGothic"/>
                <a:cs typeface="VL PGothic"/>
              </a:rPr>
              <a:t>the </a:t>
            </a:r>
            <a:r>
              <a:rPr sz="809" spc="-28">
                <a:solidFill>
                  <a:srgbClr val="1A171C"/>
                </a:solidFill>
                <a:latin typeface="VL PGothic"/>
                <a:cs typeface="VL PGothic"/>
              </a:rPr>
              <a:t>building </a:t>
            </a:r>
            <a:r>
              <a:rPr sz="809" spc="-24">
                <a:solidFill>
                  <a:srgbClr val="1A171C"/>
                </a:solidFill>
                <a:latin typeface="VL PGothic"/>
                <a:cs typeface="VL PGothic"/>
              </a:rPr>
              <a:t>blocks </a:t>
            </a:r>
            <a:r>
              <a:rPr sz="809" spc="-97">
                <a:solidFill>
                  <a:srgbClr val="1A171C"/>
                </a:solidFill>
                <a:latin typeface="VL PGothic"/>
                <a:cs typeface="VL PGothic"/>
              </a:rPr>
              <a:t>of </a:t>
            </a:r>
            <a:r>
              <a:rPr sz="809" spc="-77">
                <a:solidFill>
                  <a:srgbClr val="1A171C"/>
                </a:solidFill>
                <a:latin typeface="VL PGothic"/>
                <a:cs typeface="VL PGothic"/>
              </a:rPr>
              <a:t>life.  </a:t>
            </a:r>
            <a:r>
              <a:rPr sz="809" spc="-97">
                <a:solidFill>
                  <a:srgbClr val="1A171C"/>
                </a:solidFill>
                <a:latin typeface="VL PGothic"/>
                <a:cs typeface="VL PGothic"/>
              </a:rPr>
              <a:t>It </a:t>
            </a:r>
            <a:r>
              <a:rPr sz="809" spc="-44">
                <a:solidFill>
                  <a:srgbClr val="1A171C"/>
                </a:solidFill>
                <a:latin typeface="VL PGothic"/>
                <a:cs typeface="VL PGothic"/>
              </a:rPr>
              <a:t>is </a:t>
            </a:r>
            <a:r>
              <a:rPr sz="809" spc="-28">
                <a:solidFill>
                  <a:srgbClr val="1A171C"/>
                </a:solidFill>
                <a:latin typeface="VL PGothic"/>
                <a:cs typeface="VL PGothic"/>
              </a:rPr>
              <a:t>also </a:t>
            </a:r>
            <a:r>
              <a:rPr sz="809" spc="-57">
                <a:solidFill>
                  <a:srgbClr val="1A171C"/>
                </a:solidFill>
                <a:latin typeface="VL PGothic"/>
                <a:cs typeface="VL PGothic"/>
              </a:rPr>
              <a:t>the </a:t>
            </a:r>
            <a:r>
              <a:rPr sz="809" spc="-8">
                <a:solidFill>
                  <a:srgbClr val="1A171C"/>
                </a:solidFill>
                <a:latin typeface="VL PGothic"/>
                <a:cs typeface="VL PGothic"/>
              </a:rPr>
              <a:t>essence </a:t>
            </a:r>
            <a:r>
              <a:rPr sz="809" spc="-97">
                <a:solidFill>
                  <a:srgbClr val="1A171C"/>
                </a:solidFill>
                <a:latin typeface="VL PGothic"/>
                <a:cs typeface="VL PGothic"/>
              </a:rPr>
              <a:t>of </a:t>
            </a:r>
            <a:r>
              <a:rPr sz="809" spc="-16">
                <a:solidFill>
                  <a:srgbClr val="1A171C"/>
                </a:solidFill>
                <a:latin typeface="VL PGothic"/>
                <a:cs typeface="VL PGothic"/>
              </a:rPr>
              <a:t>who </a:t>
            </a:r>
            <a:r>
              <a:rPr sz="809" spc="-20">
                <a:solidFill>
                  <a:srgbClr val="1A171C"/>
                </a:solidFill>
                <a:latin typeface="VL PGothic"/>
                <a:cs typeface="VL PGothic"/>
              </a:rPr>
              <a:t>we </a:t>
            </a:r>
            <a:r>
              <a:rPr sz="809" spc="-36">
                <a:solidFill>
                  <a:srgbClr val="1A171C"/>
                </a:solidFill>
                <a:latin typeface="VL PGothic"/>
                <a:cs typeface="VL PGothic"/>
              </a:rPr>
              <a:t>are </a:t>
            </a:r>
            <a:r>
              <a:rPr sz="809" spc="-20">
                <a:solidFill>
                  <a:srgbClr val="1A171C"/>
                </a:solidFill>
                <a:latin typeface="VL PGothic"/>
                <a:cs typeface="VL PGothic"/>
              </a:rPr>
              <a:t>as </a:t>
            </a:r>
            <a:r>
              <a:rPr sz="809" spc="-28">
                <a:solidFill>
                  <a:srgbClr val="1A171C"/>
                </a:solidFill>
                <a:latin typeface="VL PGothic"/>
                <a:cs typeface="VL PGothic"/>
              </a:rPr>
              <a:t>Solwara </a:t>
            </a:r>
            <a:r>
              <a:rPr sz="809" spc="-8">
                <a:solidFill>
                  <a:srgbClr val="1A171C"/>
                </a:solidFill>
                <a:latin typeface="VL PGothic"/>
                <a:cs typeface="VL PGothic"/>
              </a:rPr>
              <a:t>and </a:t>
            </a:r>
            <a:r>
              <a:rPr sz="809" spc="-4">
                <a:solidFill>
                  <a:srgbClr val="1A171C"/>
                </a:solidFill>
                <a:latin typeface="VL PGothic"/>
                <a:cs typeface="VL PGothic"/>
              </a:rPr>
              <a:t>Moana  </a:t>
            </a:r>
            <a:r>
              <a:rPr sz="809" spc="-16">
                <a:solidFill>
                  <a:srgbClr val="1A171C"/>
                </a:solidFill>
                <a:latin typeface="VL PGothic"/>
                <a:cs typeface="VL PGothic"/>
              </a:rPr>
              <a:t>peoples </a:t>
            </a:r>
            <a:r>
              <a:rPr sz="809" spc="-97">
                <a:solidFill>
                  <a:srgbClr val="1A171C"/>
                </a:solidFill>
                <a:latin typeface="VL PGothic"/>
                <a:cs typeface="VL PGothic"/>
              </a:rPr>
              <a:t>of</a:t>
            </a:r>
            <a:r>
              <a:rPr sz="809" spc="-12">
                <a:solidFill>
                  <a:srgbClr val="1A171C"/>
                </a:solidFill>
                <a:latin typeface="VL PGothic"/>
                <a:cs typeface="VL PGothic"/>
              </a:rPr>
              <a:t> </a:t>
            </a:r>
            <a:r>
              <a:rPr sz="809" spc="-16">
                <a:solidFill>
                  <a:srgbClr val="1A171C"/>
                </a:solidFill>
                <a:latin typeface="VL PGothic"/>
                <a:cs typeface="VL PGothic"/>
              </a:rPr>
              <a:t>Oceania.</a:t>
            </a:r>
            <a:endParaRPr sz="809">
              <a:latin typeface="VL PGothic"/>
              <a:cs typeface="VL PGothic"/>
            </a:endParaRPr>
          </a:p>
          <a:p>
            <a:pPr marL="10272" marR="78065">
              <a:spcBef>
                <a:spcPts val="457"/>
              </a:spcBef>
            </a:pPr>
            <a:r>
              <a:rPr sz="809" spc="-44">
                <a:solidFill>
                  <a:srgbClr val="1A171C"/>
                </a:solidFill>
                <a:latin typeface="VL PGothic"/>
                <a:cs typeface="VL PGothic"/>
              </a:rPr>
              <a:t>This </a:t>
            </a:r>
            <a:r>
              <a:rPr sz="809" spc="-40">
                <a:solidFill>
                  <a:srgbClr val="1A171C"/>
                </a:solidFill>
                <a:latin typeface="VL PGothic"/>
                <a:cs typeface="VL PGothic"/>
              </a:rPr>
              <a:t>living </a:t>
            </a:r>
            <a:r>
              <a:rPr sz="809" spc="-8">
                <a:solidFill>
                  <a:srgbClr val="1A171C"/>
                </a:solidFill>
                <a:latin typeface="VL PGothic"/>
                <a:cs typeface="VL PGothic"/>
              </a:rPr>
              <a:t>and </a:t>
            </a:r>
            <a:r>
              <a:rPr sz="809" spc="-40">
                <a:solidFill>
                  <a:srgbClr val="1A171C"/>
                </a:solidFill>
                <a:latin typeface="VL PGothic"/>
                <a:cs typeface="VL PGothic"/>
              </a:rPr>
              <a:t>breathing </a:t>
            </a:r>
            <a:r>
              <a:rPr sz="809" spc="-49">
                <a:solidFill>
                  <a:srgbClr val="1A171C"/>
                </a:solidFill>
                <a:latin typeface="VL PGothic"/>
                <a:cs typeface="VL PGothic"/>
              </a:rPr>
              <a:t>heartbeat </a:t>
            </a:r>
            <a:r>
              <a:rPr sz="809" spc="-24">
                <a:solidFill>
                  <a:srgbClr val="1A171C"/>
                </a:solidFill>
                <a:latin typeface="VL PGothic"/>
                <a:cs typeface="VL PGothic"/>
              </a:rPr>
              <a:t>knows </a:t>
            </a:r>
            <a:r>
              <a:rPr sz="809" spc="-8">
                <a:solidFill>
                  <a:srgbClr val="1A171C"/>
                </a:solidFill>
                <a:latin typeface="VL PGothic"/>
                <a:cs typeface="VL PGothic"/>
              </a:rPr>
              <a:t>no </a:t>
            </a:r>
            <a:r>
              <a:rPr sz="809" spc="-24">
                <a:solidFill>
                  <a:srgbClr val="1A171C"/>
                </a:solidFill>
                <a:latin typeface="VL PGothic"/>
                <a:cs typeface="VL PGothic"/>
              </a:rPr>
              <a:t>bounds; </a:t>
            </a:r>
            <a:r>
              <a:rPr sz="809" spc="-8">
                <a:solidFill>
                  <a:srgbClr val="1A171C"/>
                </a:solidFill>
                <a:latin typeface="VL PGothic"/>
                <a:cs typeface="VL PGothic"/>
              </a:rPr>
              <a:t>an  </a:t>
            </a:r>
            <a:r>
              <a:rPr sz="809" spc="-73">
                <a:solidFill>
                  <a:srgbClr val="1A171C"/>
                </a:solidFill>
                <a:latin typeface="VL PGothic"/>
                <a:cs typeface="VL PGothic"/>
              </a:rPr>
              <a:t>entity </a:t>
            </a:r>
            <a:r>
              <a:rPr sz="809" spc="-85">
                <a:solidFill>
                  <a:srgbClr val="1A171C"/>
                </a:solidFill>
                <a:latin typeface="VL PGothic"/>
                <a:cs typeface="VL PGothic"/>
              </a:rPr>
              <a:t>that </a:t>
            </a:r>
            <a:r>
              <a:rPr sz="809" spc="-40">
                <a:solidFill>
                  <a:srgbClr val="1A171C"/>
                </a:solidFill>
                <a:latin typeface="VL PGothic"/>
                <a:cs typeface="VL PGothic"/>
              </a:rPr>
              <a:t>acts </a:t>
            </a:r>
            <a:r>
              <a:rPr sz="809" spc="-20">
                <a:solidFill>
                  <a:srgbClr val="1A171C"/>
                </a:solidFill>
                <a:latin typeface="VL PGothic"/>
                <a:cs typeface="VL PGothic"/>
              </a:rPr>
              <a:t>as </a:t>
            </a:r>
            <a:r>
              <a:rPr sz="809" spc="-8">
                <a:solidFill>
                  <a:srgbClr val="1A171C"/>
                </a:solidFill>
                <a:latin typeface="VL PGothic"/>
                <a:cs typeface="VL PGothic"/>
              </a:rPr>
              <a:t>a </a:t>
            </a:r>
            <a:r>
              <a:rPr sz="809" spc="-28">
                <a:solidFill>
                  <a:srgbClr val="1A171C"/>
                </a:solidFill>
                <a:latin typeface="VL PGothic"/>
                <a:cs typeface="VL PGothic"/>
              </a:rPr>
              <a:t>highway </a:t>
            </a:r>
            <a:r>
              <a:rPr sz="809" spc="-20">
                <a:solidFill>
                  <a:srgbClr val="1A171C"/>
                </a:solidFill>
                <a:latin typeface="VL PGothic"/>
                <a:cs typeface="VL PGothic"/>
              </a:rPr>
              <a:t>we </a:t>
            </a:r>
            <a:r>
              <a:rPr sz="809" spc="-32">
                <a:solidFill>
                  <a:srgbClr val="1A171C"/>
                </a:solidFill>
                <a:latin typeface="VL PGothic"/>
                <a:cs typeface="VL PGothic"/>
              </a:rPr>
              <a:t>continue </a:t>
            </a:r>
            <a:r>
              <a:rPr sz="809" spc="-85">
                <a:solidFill>
                  <a:srgbClr val="1A171C"/>
                </a:solidFill>
                <a:latin typeface="VL PGothic"/>
                <a:cs typeface="VL PGothic"/>
              </a:rPr>
              <a:t>to </a:t>
            </a:r>
            <a:r>
              <a:rPr sz="809" spc="-44">
                <a:solidFill>
                  <a:srgbClr val="1A171C"/>
                </a:solidFill>
                <a:latin typeface="VL PGothic"/>
                <a:cs typeface="VL PGothic"/>
              </a:rPr>
              <a:t>navigate </a:t>
            </a:r>
            <a:r>
              <a:rPr sz="809" spc="-20">
                <a:solidFill>
                  <a:srgbClr val="1A171C"/>
                </a:solidFill>
                <a:latin typeface="VL PGothic"/>
                <a:cs typeface="VL PGothic"/>
              </a:rPr>
              <a:t>which  </a:t>
            </a:r>
            <a:r>
              <a:rPr sz="809" spc="-28">
                <a:solidFill>
                  <a:srgbClr val="1A171C"/>
                </a:solidFill>
                <a:latin typeface="VL PGothic"/>
                <a:cs typeface="VL PGothic"/>
              </a:rPr>
              <a:t>connects, </a:t>
            </a:r>
            <a:r>
              <a:rPr sz="809" spc="-40">
                <a:solidFill>
                  <a:srgbClr val="1A171C"/>
                </a:solidFill>
                <a:latin typeface="VL PGothic"/>
                <a:cs typeface="VL PGothic"/>
              </a:rPr>
              <a:t>separates, </a:t>
            </a:r>
            <a:r>
              <a:rPr sz="809" spc="-44">
                <a:solidFill>
                  <a:srgbClr val="1A171C"/>
                </a:solidFill>
                <a:latin typeface="VL PGothic"/>
                <a:cs typeface="VL PGothic"/>
              </a:rPr>
              <a:t>sustains, </a:t>
            </a:r>
            <a:r>
              <a:rPr sz="809" spc="-57">
                <a:solidFill>
                  <a:srgbClr val="1A171C"/>
                </a:solidFill>
                <a:latin typeface="VL PGothic"/>
                <a:cs typeface="VL PGothic"/>
              </a:rPr>
              <a:t>threatens, </a:t>
            </a:r>
            <a:r>
              <a:rPr sz="809" spc="-24">
                <a:solidFill>
                  <a:srgbClr val="1A171C"/>
                </a:solidFill>
                <a:latin typeface="VL PGothic"/>
                <a:cs typeface="VL PGothic"/>
              </a:rPr>
              <a:t>heals </a:t>
            </a:r>
            <a:r>
              <a:rPr sz="809" spc="-8">
                <a:solidFill>
                  <a:srgbClr val="1A171C"/>
                </a:solidFill>
                <a:latin typeface="VL PGothic"/>
                <a:cs typeface="VL PGothic"/>
              </a:rPr>
              <a:t>and </a:t>
            </a:r>
            <a:r>
              <a:rPr sz="809" spc="-57">
                <a:solidFill>
                  <a:srgbClr val="1A171C"/>
                </a:solidFill>
                <a:latin typeface="VL PGothic"/>
                <a:cs typeface="VL PGothic"/>
              </a:rPr>
              <a:t>purifies.  </a:t>
            </a:r>
            <a:r>
              <a:rPr sz="809" spc="-28">
                <a:solidFill>
                  <a:srgbClr val="1A171C"/>
                </a:solidFill>
                <a:latin typeface="VL PGothic"/>
                <a:cs typeface="VL PGothic"/>
              </a:rPr>
              <a:t>The </a:t>
            </a:r>
            <a:r>
              <a:rPr sz="809" spc="-49">
                <a:solidFill>
                  <a:srgbClr val="1A171C"/>
                </a:solidFill>
                <a:latin typeface="VL PGothic"/>
                <a:cs typeface="VL PGothic"/>
              </a:rPr>
              <a:t>exhibition </a:t>
            </a:r>
            <a:r>
              <a:rPr sz="809" spc="-20">
                <a:solidFill>
                  <a:srgbClr val="1A171C"/>
                </a:solidFill>
                <a:latin typeface="VL PGothic"/>
                <a:cs typeface="VL PGothic"/>
              </a:rPr>
              <a:t>has </a:t>
            </a:r>
            <a:r>
              <a:rPr sz="809" spc="-4">
                <a:solidFill>
                  <a:srgbClr val="1A171C"/>
                </a:solidFill>
                <a:latin typeface="VL PGothic"/>
                <a:cs typeface="VL PGothic"/>
              </a:rPr>
              <a:t>been </a:t>
            </a:r>
            <a:r>
              <a:rPr sz="809" spc="-12">
                <a:solidFill>
                  <a:srgbClr val="1A171C"/>
                </a:solidFill>
                <a:latin typeface="VL PGothic"/>
                <a:cs typeface="VL PGothic"/>
              </a:rPr>
              <a:t>shaped </a:t>
            </a:r>
            <a:r>
              <a:rPr sz="809" spc="-85">
                <a:solidFill>
                  <a:srgbClr val="1A171C"/>
                </a:solidFill>
                <a:latin typeface="VL PGothic"/>
                <a:cs typeface="VL PGothic"/>
              </a:rPr>
              <a:t>to </a:t>
            </a:r>
            <a:r>
              <a:rPr sz="809" spc="-44">
                <a:solidFill>
                  <a:srgbClr val="1A171C"/>
                </a:solidFill>
                <a:latin typeface="VL PGothic"/>
                <a:cs typeface="VL PGothic"/>
              </a:rPr>
              <a:t>reference </a:t>
            </a:r>
            <a:r>
              <a:rPr sz="809" spc="-40">
                <a:solidFill>
                  <a:srgbClr val="1A171C"/>
                </a:solidFill>
                <a:latin typeface="VL PGothic"/>
                <a:cs typeface="VL PGothic"/>
              </a:rPr>
              <a:t>these </a:t>
            </a:r>
            <a:r>
              <a:rPr sz="809" spc="-85">
                <a:solidFill>
                  <a:srgbClr val="1A171C"/>
                </a:solidFill>
                <a:latin typeface="VL PGothic"/>
                <a:cs typeface="VL PGothic"/>
              </a:rPr>
              <a:t>traits  </a:t>
            </a:r>
            <a:r>
              <a:rPr sz="809" spc="-20">
                <a:solidFill>
                  <a:srgbClr val="1A171C"/>
                </a:solidFill>
                <a:latin typeface="VL PGothic"/>
                <a:cs typeface="VL PGothic"/>
              </a:rPr>
              <a:t>which </a:t>
            </a:r>
            <a:r>
              <a:rPr sz="809" spc="-69">
                <a:solidFill>
                  <a:srgbClr val="1A171C"/>
                </a:solidFill>
                <a:latin typeface="VL PGothic"/>
                <a:cs typeface="VL PGothic"/>
              </a:rPr>
              <a:t>reflect </a:t>
            </a:r>
            <a:r>
              <a:rPr sz="809" spc="-57">
                <a:solidFill>
                  <a:srgbClr val="1A171C"/>
                </a:solidFill>
                <a:latin typeface="VL PGothic"/>
                <a:cs typeface="VL PGothic"/>
              </a:rPr>
              <a:t>the critical </a:t>
            </a:r>
            <a:r>
              <a:rPr sz="809" spc="-44">
                <a:solidFill>
                  <a:srgbClr val="1A171C"/>
                </a:solidFill>
                <a:latin typeface="VL PGothic"/>
                <a:cs typeface="VL PGothic"/>
              </a:rPr>
              <a:t>relationships, </a:t>
            </a:r>
            <a:r>
              <a:rPr sz="809" spc="-40">
                <a:solidFill>
                  <a:srgbClr val="1A171C"/>
                </a:solidFill>
                <a:latin typeface="VL PGothic"/>
                <a:cs typeface="VL PGothic"/>
              </a:rPr>
              <a:t>worldviews </a:t>
            </a:r>
            <a:r>
              <a:rPr sz="809" spc="-8">
                <a:solidFill>
                  <a:srgbClr val="1A171C"/>
                </a:solidFill>
                <a:latin typeface="VL PGothic"/>
                <a:cs typeface="VL PGothic"/>
              </a:rPr>
              <a:t>and </a:t>
            </a:r>
            <a:r>
              <a:rPr sz="809" spc="-28">
                <a:solidFill>
                  <a:srgbClr val="1A171C"/>
                </a:solidFill>
                <a:latin typeface="VL PGothic"/>
                <a:cs typeface="VL PGothic"/>
              </a:rPr>
              <a:t>shared  </a:t>
            </a:r>
            <a:r>
              <a:rPr sz="809" spc="-53">
                <a:solidFill>
                  <a:srgbClr val="1A171C"/>
                </a:solidFill>
                <a:latin typeface="VL PGothic"/>
                <a:cs typeface="VL PGothic"/>
              </a:rPr>
              <a:t>histories </a:t>
            </a:r>
            <a:r>
              <a:rPr sz="809" spc="-97">
                <a:solidFill>
                  <a:srgbClr val="1A171C"/>
                </a:solidFill>
                <a:latin typeface="VL PGothic"/>
                <a:cs typeface="VL PGothic"/>
              </a:rPr>
              <a:t>of </a:t>
            </a:r>
            <a:r>
              <a:rPr sz="809" spc="-20">
                <a:solidFill>
                  <a:srgbClr val="1A171C"/>
                </a:solidFill>
                <a:latin typeface="VL PGothic"/>
                <a:cs typeface="VL PGothic"/>
              </a:rPr>
              <a:t>Indigenous </a:t>
            </a:r>
            <a:r>
              <a:rPr sz="809" spc="-28">
                <a:solidFill>
                  <a:srgbClr val="1A171C"/>
                </a:solidFill>
                <a:latin typeface="VL PGothic"/>
                <a:cs typeface="VL PGothic"/>
              </a:rPr>
              <a:t>Solwara </a:t>
            </a:r>
            <a:r>
              <a:rPr sz="809" spc="-8">
                <a:solidFill>
                  <a:srgbClr val="1A171C"/>
                </a:solidFill>
                <a:latin typeface="VL PGothic"/>
                <a:cs typeface="VL PGothic"/>
              </a:rPr>
              <a:t>and </a:t>
            </a:r>
            <a:r>
              <a:rPr sz="809" spc="-4">
                <a:solidFill>
                  <a:srgbClr val="1A171C"/>
                </a:solidFill>
                <a:latin typeface="VL PGothic"/>
                <a:cs typeface="VL PGothic"/>
              </a:rPr>
              <a:t>Moana</a:t>
            </a:r>
            <a:r>
              <a:rPr sz="809" spc="20">
                <a:solidFill>
                  <a:srgbClr val="1A171C"/>
                </a:solidFill>
                <a:latin typeface="VL PGothic"/>
                <a:cs typeface="VL PGothic"/>
              </a:rPr>
              <a:t> </a:t>
            </a:r>
            <a:r>
              <a:rPr sz="809" spc="-20">
                <a:solidFill>
                  <a:srgbClr val="1A171C"/>
                </a:solidFill>
                <a:latin typeface="VL PGothic"/>
                <a:cs typeface="VL PGothic"/>
              </a:rPr>
              <a:t>peoples.</a:t>
            </a:r>
            <a:endParaRPr sz="809">
              <a:latin typeface="VL PGothic"/>
              <a:cs typeface="VL PGothic"/>
            </a:endParaRPr>
          </a:p>
          <a:p>
            <a:pPr marL="10272" marR="60090">
              <a:spcBef>
                <a:spcPts val="461"/>
              </a:spcBef>
            </a:pPr>
            <a:r>
              <a:rPr sz="809" spc="-8">
                <a:solidFill>
                  <a:srgbClr val="1A171C"/>
                </a:solidFill>
                <a:latin typeface="VL PGothic"/>
                <a:cs typeface="VL PGothic"/>
              </a:rPr>
              <a:t>As </a:t>
            </a:r>
            <a:r>
              <a:rPr sz="809" spc="-28">
                <a:solidFill>
                  <a:srgbClr val="1A171C"/>
                </a:solidFill>
                <a:latin typeface="VL PGothic"/>
                <a:cs typeface="VL PGothic"/>
              </a:rPr>
              <a:t>change-agents, </a:t>
            </a:r>
            <a:r>
              <a:rPr sz="809" spc="-57">
                <a:solidFill>
                  <a:srgbClr val="1A171C"/>
                </a:solidFill>
                <a:latin typeface="VL PGothic"/>
                <a:cs typeface="VL PGothic"/>
              </a:rPr>
              <a:t>the </a:t>
            </a:r>
            <a:r>
              <a:rPr sz="809" spc="-73">
                <a:solidFill>
                  <a:srgbClr val="1A171C"/>
                </a:solidFill>
                <a:latin typeface="VL PGothic"/>
                <a:cs typeface="VL PGothic"/>
              </a:rPr>
              <a:t>artists </a:t>
            </a:r>
            <a:r>
              <a:rPr sz="809" spc="-36">
                <a:solidFill>
                  <a:srgbClr val="1A171C"/>
                </a:solidFill>
                <a:latin typeface="VL PGothic"/>
                <a:cs typeface="VL PGothic"/>
              </a:rPr>
              <a:t>are </a:t>
            </a:r>
            <a:r>
              <a:rPr sz="809" spc="-8">
                <a:solidFill>
                  <a:srgbClr val="1A171C"/>
                </a:solidFill>
                <a:latin typeface="VL PGothic"/>
                <a:cs typeface="VL PGothic"/>
              </a:rPr>
              <a:t>a </a:t>
            </a:r>
            <a:r>
              <a:rPr sz="809" spc="-40">
                <a:solidFill>
                  <a:srgbClr val="1A171C"/>
                </a:solidFill>
                <a:latin typeface="VL PGothic"/>
                <a:cs typeface="VL PGothic"/>
              </a:rPr>
              <a:t>collective </a:t>
            </a:r>
            <a:r>
              <a:rPr sz="809" spc="-24">
                <a:solidFill>
                  <a:srgbClr val="1A171C"/>
                </a:solidFill>
                <a:latin typeface="VL PGothic"/>
                <a:cs typeface="VL PGothic"/>
              </a:rPr>
              <a:t>voice </a:t>
            </a:r>
            <a:r>
              <a:rPr sz="809" spc="-97">
                <a:solidFill>
                  <a:srgbClr val="1A171C"/>
                </a:solidFill>
                <a:latin typeface="VL PGothic"/>
                <a:cs typeface="VL PGothic"/>
              </a:rPr>
              <a:t>of </a:t>
            </a:r>
            <a:r>
              <a:rPr sz="809" spc="-57">
                <a:solidFill>
                  <a:srgbClr val="1A171C"/>
                </a:solidFill>
                <a:latin typeface="VL PGothic"/>
                <a:cs typeface="VL PGothic"/>
              </a:rPr>
              <a:t>the  </a:t>
            </a:r>
            <a:r>
              <a:rPr sz="809" spc="-24">
                <a:solidFill>
                  <a:srgbClr val="1A171C"/>
                </a:solidFill>
                <a:latin typeface="VL PGothic"/>
                <a:cs typeface="VL PGothic"/>
              </a:rPr>
              <a:t>urban </a:t>
            </a:r>
            <a:r>
              <a:rPr sz="809" spc="-4">
                <a:solidFill>
                  <a:srgbClr val="1A171C"/>
                </a:solidFill>
                <a:latin typeface="VL PGothic"/>
                <a:cs typeface="VL PGothic"/>
              </a:rPr>
              <a:t>Moana </a:t>
            </a:r>
            <a:r>
              <a:rPr sz="809" spc="-8">
                <a:solidFill>
                  <a:srgbClr val="1A171C"/>
                </a:solidFill>
                <a:latin typeface="VL PGothic"/>
                <a:cs typeface="VL PGothic"/>
              </a:rPr>
              <a:t>and </a:t>
            </a:r>
            <a:r>
              <a:rPr sz="809" spc="-36">
                <a:solidFill>
                  <a:srgbClr val="1A171C"/>
                </a:solidFill>
                <a:latin typeface="VL PGothic"/>
                <a:cs typeface="VL PGothic"/>
              </a:rPr>
              <a:t>Solwara, </a:t>
            </a:r>
            <a:r>
              <a:rPr sz="809" spc="-28">
                <a:solidFill>
                  <a:srgbClr val="1A171C"/>
                </a:solidFill>
                <a:latin typeface="VL PGothic"/>
                <a:cs typeface="VL PGothic"/>
              </a:rPr>
              <a:t>weaving </a:t>
            </a:r>
            <a:r>
              <a:rPr sz="809" spc="-57">
                <a:solidFill>
                  <a:srgbClr val="1A171C"/>
                </a:solidFill>
                <a:latin typeface="VL PGothic"/>
                <a:cs typeface="VL PGothic"/>
              </a:rPr>
              <a:t>the </a:t>
            </a:r>
            <a:r>
              <a:rPr sz="809" spc="-53">
                <a:solidFill>
                  <a:srgbClr val="1A171C"/>
                </a:solidFill>
                <a:latin typeface="VL PGothic"/>
                <a:cs typeface="VL PGothic"/>
              </a:rPr>
              <a:t>past </a:t>
            </a:r>
            <a:r>
              <a:rPr sz="809" spc="-65">
                <a:solidFill>
                  <a:srgbClr val="1A171C"/>
                </a:solidFill>
                <a:latin typeface="VL PGothic"/>
                <a:cs typeface="VL PGothic"/>
              </a:rPr>
              <a:t>with </a:t>
            </a:r>
            <a:r>
              <a:rPr sz="809" spc="-57">
                <a:solidFill>
                  <a:srgbClr val="1A171C"/>
                </a:solidFill>
                <a:latin typeface="VL PGothic"/>
                <a:cs typeface="VL PGothic"/>
              </a:rPr>
              <a:t>the </a:t>
            </a:r>
            <a:r>
              <a:rPr sz="809" spc="-44">
                <a:solidFill>
                  <a:srgbClr val="1A171C"/>
                </a:solidFill>
                <a:latin typeface="VL PGothic"/>
                <a:cs typeface="VL PGothic"/>
              </a:rPr>
              <a:t>present  </a:t>
            </a:r>
            <a:r>
              <a:rPr sz="809" spc="-85">
                <a:solidFill>
                  <a:srgbClr val="1A171C"/>
                </a:solidFill>
                <a:latin typeface="VL PGothic"/>
                <a:cs typeface="VL PGothic"/>
              </a:rPr>
              <a:t>to </a:t>
            </a:r>
            <a:r>
              <a:rPr sz="809" spc="-53">
                <a:solidFill>
                  <a:srgbClr val="1A171C"/>
                </a:solidFill>
                <a:latin typeface="VL PGothic"/>
                <a:cs typeface="VL PGothic"/>
              </a:rPr>
              <a:t>inform </a:t>
            </a:r>
            <a:r>
              <a:rPr sz="809" spc="-57">
                <a:solidFill>
                  <a:srgbClr val="1A171C"/>
                </a:solidFill>
                <a:latin typeface="VL PGothic"/>
                <a:cs typeface="VL PGothic"/>
              </a:rPr>
              <a:t>the </a:t>
            </a:r>
            <a:r>
              <a:rPr sz="809" spc="-77">
                <a:solidFill>
                  <a:srgbClr val="1A171C"/>
                </a:solidFill>
                <a:latin typeface="VL PGothic"/>
                <a:cs typeface="VL PGothic"/>
              </a:rPr>
              <a:t>future </a:t>
            </a:r>
            <a:r>
              <a:rPr sz="809" spc="-20">
                <a:solidFill>
                  <a:srgbClr val="1A171C"/>
                </a:solidFill>
                <a:latin typeface="VL PGothic"/>
                <a:cs typeface="VL PGothic"/>
              </a:rPr>
              <a:t>as </a:t>
            </a:r>
            <a:r>
              <a:rPr sz="809" spc="-57">
                <a:solidFill>
                  <a:srgbClr val="1A171C"/>
                </a:solidFill>
                <a:latin typeface="VL PGothic"/>
                <a:cs typeface="VL PGothic"/>
              </a:rPr>
              <a:t>they </a:t>
            </a:r>
            <a:r>
              <a:rPr sz="809" spc="-40">
                <a:solidFill>
                  <a:srgbClr val="1A171C"/>
                </a:solidFill>
                <a:latin typeface="VL PGothic"/>
                <a:cs typeface="VL PGothic"/>
              </a:rPr>
              <a:t>draw </a:t>
            </a:r>
            <a:r>
              <a:rPr sz="809" spc="-8">
                <a:solidFill>
                  <a:srgbClr val="1A171C"/>
                </a:solidFill>
                <a:latin typeface="VL PGothic"/>
                <a:cs typeface="VL PGothic"/>
              </a:rPr>
              <a:t>upon </a:t>
            </a:r>
            <a:r>
              <a:rPr sz="809" spc="-65">
                <a:solidFill>
                  <a:srgbClr val="1A171C"/>
                </a:solidFill>
                <a:latin typeface="VL PGothic"/>
                <a:cs typeface="VL PGothic"/>
              </a:rPr>
              <a:t>their </a:t>
            </a:r>
            <a:r>
              <a:rPr sz="809" spc="-20">
                <a:solidFill>
                  <a:srgbClr val="1A171C"/>
                </a:solidFill>
                <a:latin typeface="VL PGothic"/>
                <a:cs typeface="VL PGothic"/>
              </a:rPr>
              <a:t>own </a:t>
            </a:r>
            <a:r>
              <a:rPr sz="809" spc="-40">
                <a:solidFill>
                  <a:srgbClr val="1A171C"/>
                </a:solidFill>
                <a:latin typeface="VL PGothic"/>
                <a:cs typeface="VL PGothic"/>
              </a:rPr>
              <a:t>lived </a:t>
            </a:r>
            <a:r>
              <a:rPr sz="809" spc="-53">
                <a:solidFill>
                  <a:srgbClr val="1A171C"/>
                </a:solidFill>
                <a:latin typeface="VL PGothic"/>
                <a:cs typeface="VL PGothic"/>
              </a:rPr>
              <a:t>realities  </a:t>
            </a:r>
            <a:r>
              <a:rPr sz="809" spc="-85">
                <a:solidFill>
                  <a:srgbClr val="1A171C"/>
                </a:solidFill>
                <a:latin typeface="VL PGothic"/>
                <a:cs typeface="VL PGothic"/>
              </a:rPr>
              <a:t>to </a:t>
            </a:r>
            <a:r>
              <a:rPr sz="809" spc="-53">
                <a:solidFill>
                  <a:srgbClr val="1A171C"/>
                </a:solidFill>
                <a:latin typeface="VL PGothic"/>
                <a:cs typeface="VL PGothic"/>
              </a:rPr>
              <a:t>investigate </a:t>
            </a:r>
            <a:r>
              <a:rPr sz="809" spc="-28">
                <a:solidFill>
                  <a:srgbClr val="1A171C"/>
                </a:solidFill>
                <a:latin typeface="VL PGothic"/>
                <a:cs typeface="VL PGothic"/>
              </a:rPr>
              <a:t>old </a:t>
            </a:r>
            <a:r>
              <a:rPr sz="809" spc="-8">
                <a:solidFill>
                  <a:srgbClr val="1A171C"/>
                </a:solidFill>
                <a:latin typeface="VL PGothic"/>
                <a:cs typeface="VL PGothic"/>
              </a:rPr>
              <a:t>and </a:t>
            </a:r>
            <a:r>
              <a:rPr sz="809" spc="-32">
                <a:solidFill>
                  <a:srgbClr val="1A171C"/>
                </a:solidFill>
                <a:latin typeface="VL PGothic"/>
                <a:cs typeface="VL PGothic"/>
              </a:rPr>
              <a:t>adapted </a:t>
            </a:r>
            <a:r>
              <a:rPr sz="809" spc="-36">
                <a:solidFill>
                  <a:srgbClr val="1A171C"/>
                </a:solidFill>
                <a:latin typeface="VL PGothic"/>
                <a:cs typeface="VL PGothic"/>
              </a:rPr>
              <a:t>systems </a:t>
            </a:r>
            <a:r>
              <a:rPr sz="809" spc="-97">
                <a:solidFill>
                  <a:srgbClr val="1A171C"/>
                </a:solidFill>
                <a:latin typeface="VL PGothic"/>
                <a:cs typeface="VL PGothic"/>
              </a:rPr>
              <a:t>of </a:t>
            </a:r>
            <a:r>
              <a:rPr sz="809" spc="-69">
                <a:solidFill>
                  <a:srgbClr val="1A171C"/>
                </a:solidFill>
                <a:latin typeface="VL PGothic"/>
                <a:cs typeface="VL PGothic"/>
              </a:rPr>
              <a:t>spirituality, </a:t>
            </a:r>
            <a:r>
              <a:rPr sz="809" spc="-28">
                <a:solidFill>
                  <a:srgbClr val="1A171C"/>
                </a:solidFill>
                <a:latin typeface="VL PGothic"/>
                <a:cs typeface="VL PGothic"/>
              </a:rPr>
              <a:t>social  </a:t>
            </a:r>
            <a:r>
              <a:rPr sz="809" spc="-53">
                <a:solidFill>
                  <a:srgbClr val="1A171C"/>
                </a:solidFill>
                <a:latin typeface="VL PGothic"/>
                <a:cs typeface="VL PGothic"/>
              </a:rPr>
              <a:t>justice, </a:t>
            </a:r>
            <a:r>
              <a:rPr sz="809" spc="-57">
                <a:solidFill>
                  <a:srgbClr val="1A171C"/>
                </a:solidFill>
                <a:latin typeface="VL PGothic"/>
                <a:cs typeface="VL PGothic"/>
              </a:rPr>
              <a:t>equity, </a:t>
            </a:r>
            <a:r>
              <a:rPr sz="809" spc="-32">
                <a:solidFill>
                  <a:srgbClr val="1A171C"/>
                </a:solidFill>
                <a:latin typeface="VL PGothic"/>
                <a:cs typeface="VL PGothic"/>
              </a:rPr>
              <a:t>gender, </a:t>
            </a:r>
            <a:r>
              <a:rPr sz="809" spc="-57">
                <a:solidFill>
                  <a:srgbClr val="1A171C"/>
                </a:solidFill>
                <a:latin typeface="VL PGothic"/>
                <a:cs typeface="VL PGothic"/>
              </a:rPr>
              <a:t>sexuality, </a:t>
            </a:r>
            <a:r>
              <a:rPr sz="809" spc="-12">
                <a:solidFill>
                  <a:srgbClr val="1A171C"/>
                </a:solidFill>
                <a:latin typeface="VL PGothic"/>
                <a:cs typeface="VL PGothic"/>
              </a:rPr>
              <a:t>language </a:t>
            </a:r>
            <a:r>
              <a:rPr sz="809" spc="-36">
                <a:solidFill>
                  <a:srgbClr val="1A171C"/>
                </a:solidFill>
                <a:latin typeface="VL PGothic"/>
                <a:cs typeface="VL PGothic"/>
              </a:rPr>
              <a:t>diaspora, </a:t>
            </a:r>
            <a:r>
              <a:rPr sz="809" spc="-8">
                <a:solidFill>
                  <a:srgbClr val="1A171C"/>
                </a:solidFill>
                <a:latin typeface="VL PGothic"/>
                <a:cs typeface="VL PGothic"/>
              </a:rPr>
              <a:t>and  </a:t>
            </a:r>
            <a:r>
              <a:rPr sz="809" spc="-40">
                <a:solidFill>
                  <a:srgbClr val="1A171C"/>
                </a:solidFill>
                <a:latin typeface="VL PGothic"/>
                <a:cs typeface="VL PGothic"/>
              </a:rPr>
              <a:t>ancestral</a:t>
            </a:r>
            <a:r>
              <a:rPr sz="809" spc="-16">
                <a:solidFill>
                  <a:srgbClr val="1A171C"/>
                </a:solidFill>
                <a:latin typeface="VL PGothic"/>
                <a:cs typeface="VL PGothic"/>
              </a:rPr>
              <a:t> </a:t>
            </a:r>
            <a:r>
              <a:rPr sz="809" spc="-24">
                <a:solidFill>
                  <a:srgbClr val="1A171C"/>
                </a:solidFill>
                <a:latin typeface="VL PGothic"/>
                <a:cs typeface="VL PGothic"/>
              </a:rPr>
              <a:t>knowledge.</a:t>
            </a:r>
            <a:endParaRPr sz="809">
              <a:latin typeface="VL PGothic"/>
              <a:cs typeface="VL PGothic"/>
            </a:endParaRPr>
          </a:p>
          <a:p>
            <a:pPr marL="10272" marR="4109">
              <a:spcBef>
                <a:spcPts val="457"/>
              </a:spcBef>
            </a:pPr>
            <a:r>
              <a:rPr sz="809" spc="-44">
                <a:solidFill>
                  <a:srgbClr val="1A171C"/>
                </a:solidFill>
                <a:latin typeface="VL PGothic"/>
                <a:cs typeface="VL PGothic"/>
              </a:rPr>
              <a:t>SALTWATER/Interconnectivity is </a:t>
            </a:r>
            <a:r>
              <a:rPr sz="809" spc="-8">
                <a:solidFill>
                  <a:srgbClr val="1A171C"/>
                </a:solidFill>
                <a:latin typeface="VL PGothic"/>
                <a:cs typeface="VL PGothic"/>
              </a:rPr>
              <a:t>a </a:t>
            </a:r>
            <a:r>
              <a:rPr sz="809" spc="-49">
                <a:solidFill>
                  <a:srgbClr val="1A171C"/>
                </a:solidFill>
                <a:latin typeface="VL PGothic"/>
                <a:cs typeface="VL PGothic"/>
              </a:rPr>
              <a:t>point </a:t>
            </a:r>
            <a:r>
              <a:rPr sz="809" spc="-32">
                <a:solidFill>
                  <a:srgbClr val="1A171C"/>
                </a:solidFill>
                <a:latin typeface="VL PGothic"/>
                <a:cs typeface="VL PGothic"/>
              </a:rPr>
              <a:t>in </a:t>
            </a:r>
            <a:r>
              <a:rPr sz="809" spc="-44">
                <a:solidFill>
                  <a:srgbClr val="1A171C"/>
                </a:solidFill>
                <a:latin typeface="VL PGothic"/>
                <a:cs typeface="VL PGothic"/>
              </a:rPr>
              <a:t>time </a:t>
            </a:r>
            <a:r>
              <a:rPr sz="809" spc="-85">
                <a:solidFill>
                  <a:srgbClr val="1A171C"/>
                </a:solidFill>
                <a:latin typeface="VL PGothic"/>
                <a:cs typeface="VL PGothic"/>
              </a:rPr>
              <a:t>to </a:t>
            </a:r>
            <a:r>
              <a:rPr sz="809" spc="8">
                <a:solidFill>
                  <a:srgbClr val="1A171C"/>
                </a:solidFill>
                <a:latin typeface="VL PGothic"/>
                <a:cs typeface="VL PGothic"/>
              </a:rPr>
              <a:t>come  </a:t>
            </a:r>
            <a:r>
              <a:rPr sz="809" spc="-53">
                <a:solidFill>
                  <a:srgbClr val="1A171C"/>
                </a:solidFill>
                <a:latin typeface="VL PGothic"/>
                <a:cs typeface="VL PGothic"/>
              </a:rPr>
              <a:t>together </a:t>
            </a:r>
            <a:r>
              <a:rPr sz="809" spc="-8">
                <a:solidFill>
                  <a:srgbClr val="1A171C"/>
                </a:solidFill>
                <a:latin typeface="VL PGothic"/>
                <a:cs typeface="VL PGothic"/>
              </a:rPr>
              <a:t>amid an </a:t>
            </a:r>
            <a:r>
              <a:rPr sz="809" spc="-24">
                <a:solidFill>
                  <a:srgbClr val="1A171C"/>
                </a:solidFill>
                <a:latin typeface="VL PGothic"/>
                <a:cs typeface="VL PGothic"/>
              </a:rPr>
              <a:t>ever-changing </a:t>
            </a:r>
            <a:r>
              <a:rPr sz="809" spc="-20">
                <a:solidFill>
                  <a:srgbClr val="1A171C"/>
                </a:solidFill>
                <a:latin typeface="VL PGothic"/>
                <a:cs typeface="VL PGothic"/>
              </a:rPr>
              <a:t>landscape. </a:t>
            </a:r>
            <a:r>
              <a:rPr sz="809" spc="-8">
                <a:solidFill>
                  <a:srgbClr val="1A171C"/>
                </a:solidFill>
                <a:latin typeface="VL PGothic"/>
                <a:cs typeface="VL PGothic"/>
              </a:rPr>
              <a:t>A space </a:t>
            </a:r>
            <a:r>
              <a:rPr sz="809" spc="-85">
                <a:solidFill>
                  <a:srgbClr val="1A171C"/>
                </a:solidFill>
                <a:latin typeface="VL PGothic"/>
                <a:cs typeface="VL PGothic"/>
              </a:rPr>
              <a:t>to </a:t>
            </a:r>
            <a:r>
              <a:rPr sz="809" spc="-44">
                <a:solidFill>
                  <a:srgbClr val="1A171C"/>
                </a:solidFill>
                <a:latin typeface="VL PGothic"/>
                <a:cs typeface="VL PGothic"/>
              </a:rPr>
              <a:t>talanoa,  celebrate, </a:t>
            </a:r>
            <a:r>
              <a:rPr sz="809" spc="-8">
                <a:solidFill>
                  <a:srgbClr val="1A171C"/>
                </a:solidFill>
                <a:latin typeface="VL PGothic"/>
                <a:cs typeface="VL PGothic"/>
              </a:rPr>
              <a:t>and </a:t>
            </a:r>
            <a:r>
              <a:rPr sz="809" spc="-49">
                <a:solidFill>
                  <a:srgbClr val="1A171C"/>
                </a:solidFill>
                <a:latin typeface="VL PGothic"/>
                <a:cs typeface="VL PGothic"/>
              </a:rPr>
              <a:t>critique </a:t>
            </a:r>
            <a:r>
              <a:rPr sz="809" spc="-32">
                <a:solidFill>
                  <a:srgbClr val="1A171C"/>
                </a:solidFill>
                <a:latin typeface="VL PGothic"/>
                <a:cs typeface="VL PGothic"/>
              </a:rPr>
              <a:t>our </a:t>
            </a:r>
            <a:r>
              <a:rPr sz="809" spc="-36">
                <a:solidFill>
                  <a:srgbClr val="1A171C"/>
                </a:solidFill>
                <a:latin typeface="VL PGothic"/>
                <a:cs typeface="VL PGothic"/>
              </a:rPr>
              <a:t>ways </a:t>
            </a:r>
            <a:r>
              <a:rPr sz="809" spc="-97">
                <a:solidFill>
                  <a:srgbClr val="1A171C"/>
                </a:solidFill>
                <a:latin typeface="VL PGothic"/>
                <a:cs typeface="VL PGothic"/>
              </a:rPr>
              <a:t>of </a:t>
            </a:r>
            <a:r>
              <a:rPr sz="809" spc="-77">
                <a:solidFill>
                  <a:srgbClr val="1A171C"/>
                </a:solidFill>
                <a:latin typeface="VL PGothic"/>
                <a:cs typeface="VL PGothic"/>
              </a:rPr>
              <a:t>life. </a:t>
            </a:r>
            <a:r>
              <a:rPr sz="809" spc="-8">
                <a:solidFill>
                  <a:srgbClr val="1A171C"/>
                </a:solidFill>
                <a:latin typeface="VL PGothic"/>
                <a:cs typeface="VL PGothic"/>
              </a:rPr>
              <a:t>A </a:t>
            </a:r>
            <a:r>
              <a:rPr sz="809" spc="-16">
                <a:solidFill>
                  <a:srgbClr val="1A171C"/>
                </a:solidFill>
                <a:latin typeface="VL PGothic"/>
                <a:cs typeface="VL PGothic"/>
              </a:rPr>
              <a:t>place </a:t>
            </a:r>
            <a:r>
              <a:rPr sz="809" spc="-85">
                <a:solidFill>
                  <a:srgbClr val="1A171C"/>
                </a:solidFill>
                <a:latin typeface="VL PGothic"/>
                <a:cs typeface="VL PGothic"/>
              </a:rPr>
              <a:t>to </a:t>
            </a:r>
            <a:r>
              <a:rPr sz="809" spc="-32">
                <a:solidFill>
                  <a:srgbClr val="1A171C"/>
                </a:solidFill>
                <a:latin typeface="VL PGothic"/>
                <a:cs typeface="VL PGothic"/>
              </a:rPr>
              <a:t>share our  </a:t>
            </a:r>
            <a:r>
              <a:rPr sz="809" spc="-24">
                <a:solidFill>
                  <a:srgbClr val="1A171C"/>
                </a:solidFill>
                <a:latin typeface="VL PGothic"/>
                <a:cs typeface="VL PGothic"/>
              </a:rPr>
              <a:t>experiences </a:t>
            </a:r>
            <a:r>
              <a:rPr sz="809" spc="-53">
                <a:solidFill>
                  <a:srgbClr val="1A171C"/>
                </a:solidFill>
                <a:latin typeface="VL PGothic"/>
                <a:cs typeface="VL PGothic"/>
              </a:rPr>
              <a:t>within </a:t>
            </a:r>
            <a:r>
              <a:rPr sz="809" spc="-8">
                <a:solidFill>
                  <a:srgbClr val="1A171C"/>
                </a:solidFill>
                <a:latin typeface="VL PGothic"/>
                <a:cs typeface="VL PGothic"/>
              </a:rPr>
              <a:t>an </a:t>
            </a:r>
            <a:r>
              <a:rPr sz="809" spc="-24">
                <a:solidFill>
                  <a:srgbClr val="1A171C"/>
                </a:solidFill>
                <a:latin typeface="VL PGothic"/>
                <a:cs typeface="VL PGothic"/>
              </a:rPr>
              <a:t>ecosystem </a:t>
            </a:r>
            <a:r>
              <a:rPr sz="809" spc="-97">
                <a:solidFill>
                  <a:srgbClr val="1A171C"/>
                </a:solidFill>
                <a:latin typeface="VL PGothic"/>
                <a:cs typeface="VL PGothic"/>
              </a:rPr>
              <a:t>of </a:t>
            </a:r>
            <a:r>
              <a:rPr sz="809" spc="-36">
                <a:solidFill>
                  <a:srgbClr val="1A171C"/>
                </a:solidFill>
                <a:latin typeface="VL PGothic"/>
                <a:cs typeface="VL PGothic"/>
              </a:rPr>
              <a:t>complexities </a:t>
            </a:r>
            <a:r>
              <a:rPr sz="809" spc="-85">
                <a:solidFill>
                  <a:srgbClr val="1A171C"/>
                </a:solidFill>
                <a:latin typeface="VL PGothic"/>
                <a:cs typeface="VL PGothic"/>
              </a:rPr>
              <a:t>that </a:t>
            </a:r>
            <a:r>
              <a:rPr sz="809" spc="-53">
                <a:solidFill>
                  <a:srgbClr val="1A171C"/>
                </a:solidFill>
                <a:latin typeface="VL PGothic"/>
                <a:cs typeface="VL PGothic"/>
              </a:rPr>
              <a:t>inform  </a:t>
            </a:r>
            <a:r>
              <a:rPr sz="809" spc="-16">
                <a:solidFill>
                  <a:srgbClr val="1A171C"/>
                </a:solidFill>
                <a:latin typeface="VL PGothic"/>
                <a:cs typeface="VL PGothic"/>
              </a:rPr>
              <a:t>who </a:t>
            </a:r>
            <a:r>
              <a:rPr sz="809" spc="-20">
                <a:solidFill>
                  <a:srgbClr val="1A171C"/>
                </a:solidFill>
                <a:latin typeface="VL PGothic"/>
                <a:cs typeface="VL PGothic"/>
              </a:rPr>
              <a:t>we </a:t>
            </a:r>
            <a:r>
              <a:rPr sz="809" spc="-36">
                <a:solidFill>
                  <a:srgbClr val="1A171C"/>
                </a:solidFill>
                <a:latin typeface="VL PGothic"/>
                <a:cs typeface="VL PGothic"/>
              </a:rPr>
              <a:t>are </a:t>
            </a:r>
            <a:r>
              <a:rPr sz="809" spc="-20">
                <a:solidFill>
                  <a:srgbClr val="1A171C"/>
                </a:solidFill>
                <a:latin typeface="VL PGothic"/>
                <a:cs typeface="VL PGothic"/>
              </a:rPr>
              <a:t>as </a:t>
            </a:r>
            <a:r>
              <a:rPr sz="809" spc="-61">
                <a:solidFill>
                  <a:srgbClr val="1A171C"/>
                </a:solidFill>
                <a:latin typeface="VL PGothic"/>
                <a:cs typeface="VL PGothic"/>
              </a:rPr>
              <a:t>saltwater</a:t>
            </a:r>
            <a:r>
              <a:rPr sz="809" spc="28">
                <a:solidFill>
                  <a:srgbClr val="1A171C"/>
                </a:solidFill>
                <a:latin typeface="VL PGothic"/>
                <a:cs typeface="VL PGothic"/>
              </a:rPr>
              <a:t> </a:t>
            </a:r>
            <a:r>
              <a:rPr sz="809" spc="-24">
                <a:solidFill>
                  <a:srgbClr val="1A171C"/>
                </a:solidFill>
                <a:latin typeface="VL PGothic"/>
                <a:cs typeface="VL PGothic"/>
              </a:rPr>
              <a:t>people.</a:t>
            </a:r>
            <a:endParaRPr sz="809">
              <a:latin typeface="VL PGothic"/>
              <a:cs typeface="VL PGothic"/>
            </a:endParaRPr>
          </a:p>
          <a:p>
            <a:pPr marL="10272">
              <a:spcBef>
                <a:spcPts val="461"/>
              </a:spcBef>
            </a:pPr>
            <a:r>
              <a:rPr sz="809" i="1">
                <a:solidFill>
                  <a:srgbClr val="1A171C"/>
                </a:solidFill>
                <a:latin typeface="Noto Sans"/>
                <a:cs typeface="Noto Sans"/>
              </a:rPr>
              <a:t>“Ka </a:t>
            </a:r>
            <a:r>
              <a:rPr sz="809" i="1" spc="-40">
                <a:solidFill>
                  <a:srgbClr val="1A171C"/>
                </a:solidFill>
                <a:latin typeface="Noto Sans"/>
                <a:cs typeface="Noto Sans"/>
              </a:rPr>
              <a:t>mua, </a:t>
            </a:r>
            <a:r>
              <a:rPr sz="809" i="1" spc="-20">
                <a:solidFill>
                  <a:srgbClr val="1A171C"/>
                </a:solidFill>
                <a:latin typeface="Noto Sans"/>
                <a:cs typeface="Noto Sans"/>
              </a:rPr>
              <a:t>ka </a:t>
            </a:r>
            <a:r>
              <a:rPr sz="809" i="1" spc="-28">
                <a:solidFill>
                  <a:srgbClr val="1A171C"/>
                </a:solidFill>
                <a:latin typeface="Noto Sans"/>
                <a:cs typeface="Noto Sans"/>
              </a:rPr>
              <a:t>muri” </a:t>
            </a:r>
            <a:r>
              <a:rPr sz="809" i="1" spc="-12">
                <a:solidFill>
                  <a:srgbClr val="1A171C"/>
                </a:solidFill>
                <a:latin typeface="Noto Sans"/>
                <a:cs typeface="Noto Sans"/>
              </a:rPr>
              <a:t>(walking backwards </a:t>
            </a:r>
            <a:r>
              <a:rPr sz="809" i="1" spc="-28">
                <a:solidFill>
                  <a:srgbClr val="1A171C"/>
                </a:solidFill>
                <a:latin typeface="Noto Sans"/>
                <a:cs typeface="Noto Sans"/>
              </a:rPr>
              <a:t>into </a:t>
            </a:r>
            <a:r>
              <a:rPr sz="809" i="1" spc="-16">
                <a:solidFill>
                  <a:srgbClr val="1A171C"/>
                </a:solidFill>
                <a:latin typeface="Noto Sans"/>
                <a:cs typeface="Noto Sans"/>
              </a:rPr>
              <a:t>the</a:t>
            </a:r>
            <a:r>
              <a:rPr sz="809" i="1" spc="73">
                <a:solidFill>
                  <a:srgbClr val="1A171C"/>
                </a:solidFill>
                <a:latin typeface="Noto Sans"/>
                <a:cs typeface="Noto Sans"/>
              </a:rPr>
              <a:t> </a:t>
            </a:r>
            <a:r>
              <a:rPr sz="809" i="1" spc="-20">
                <a:solidFill>
                  <a:srgbClr val="1A171C"/>
                </a:solidFill>
                <a:latin typeface="Noto Sans"/>
                <a:cs typeface="Noto Sans"/>
              </a:rPr>
              <a:t>future)</a:t>
            </a:r>
            <a:endParaRPr sz="809">
              <a:latin typeface="Noto Sans"/>
              <a:cs typeface="Noto Sans"/>
            </a:endParaRPr>
          </a:p>
          <a:p>
            <a:pPr marL="10272"/>
            <a:r>
              <a:rPr sz="809" i="1" spc="40">
                <a:solidFill>
                  <a:srgbClr val="1A171C"/>
                </a:solidFill>
                <a:latin typeface="Noto Sans"/>
                <a:cs typeface="Noto Sans"/>
              </a:rPr>
              <a:t>-</a:t>
            </a:r>
            <a:r>
              <a:rPr sz="809" i="1" spc="-12">
                <a:solidFill>
                  <a:srgbClr val="1A171C"/>
                </a:solidFill>
                <a:latin typeface="Noto Sans"/>
                <a:cs typeface="Noto Sans"/>
              </a:rPr>
              <a:t> </a:t>
            </a:r>
            <a:r>
              <a:rPr sz="809" i="1" spc="-28">
                <a:solidFill>
                  <a:srgbClr val="1A171C"/>
                </a:solidFill>
                <a:latin typeface="Noto Sans"/>
                <a:cs typeface="Noto Sans"/>
              </a:rPr>
              <a:t>whakatauki.</a:t>
            </a:r>
            <a:endParaRPr sz="809">
              <a:latin typeface="Noto Sans"/>
              <a:cs typeface="Noto Sans"/>
            </a:endParaRPr>
          </a:p>
        </p:txBody>
      </p:sp>
      <p:sp>
        <p:nvSpPr>
          <p:cNvPr id="5" name="object 5"/>
          <p:cNvSpPr txBox="1"/>
          <p:nvPr/>
        </p:nvSpPr>
        <p:spPr>
          <a:xfrm>
            <a:off x="4910479" y="1869923"/>
            <a:ext cx="2489756" cy="159771"/>
          </a:xfrm>
          <a:prstGeom prst="rect">
            <a:avLst/>
          </a:prstGeom>
        </p:spPr>
        <p:txBody>
          <a:bodyPr vert="horz" wrap="square" lIns="0" tIns="10271" rIns="0" bIns="0" rtlCol="0">
            <a:spAutoFit/>
          </a:bodyPr>
          <a:lstStyle/>
          <a:p>
            <a:pPr marL="10272">
              <a:spcBef>
                <a:spcPts val="81"/>
              </a:spcBef>
            </a:pPr>
            <a:r>
              <a:rPr sz="971" b="1" spc="-20">
                <a:solidFill>
                  <a:srgbClr val="0070C0"/>
                </a:solidFill>
                <a:latin typeface="Arial"/>
                <a:cs typeface="Arial"/>
              </a:rPr>
              <a:t>Katharine </a:t>
            </a:r>
            <a:r>
              <a:rPr sz="971" b="1" spc="-36">
                <a:solidFill>
                  <a:srgbClr val="0070C0"/>
                </a:solidFill>
                <a:latin typeface="Arial"/>
                <a:cs typeface="Arial"/>
              </a:rPr>
              <a:t>Losi </a:t>
            </a:r>
            <a:r>
              <a:rPr sz="971" b="1" spc="-20">
                <a:solidFill>
                  <a:srgbClr val="0070C0"/>
                </a:solidFill>
                <a:latin typeface="Arial"/>
                <a:cs typeface="Arial"/>
              </a:rPr>
              <a:t>Atafu-Mayo </a:t>
            </a:r>
            <a:r>
              <a:rPr sz="971" b="1" spc="44">
                <a:solidFill>
                  <a:srgbClr val="0070C0"/>
                </a:solidFill>
                <a:latin typeface="Arial"/>
                <a:cs typeface="Arial"/>
              </a:rPr>
              <a:t>&amp; </a:t>
            </a:r>
            <a:r>
              <a:rPr sz="971" b="1" spc="-28">
                <a:solidFill>
                  <a:srgbClr val="0070C0"/>
                </a:solidFill>
                <a:latin typeface="Arial"/>
                <a:cs typeface="Arial"/>
              </a:rPr>
              <a:t>Giles</a:t>
            </a:r>
            <a:r>
              <a:rPr sz="971" b="1" spc="-150">
                <a:solidFill>
                  <a:srgbClr val="0070C0"/>
                </a:solidFill>
                <a:latin typeface="Arial"/>
                <a:cs typeface="Arial"/>
              </a:rPr>
              <a:t> </a:t>
            </a:r>
            <a:r>
              <a:rPr sz="971" b="1" spc="-28">
                <a:solidFill>
                  <a:srgbClr val="0070C0"/>
                </a:solidFill>
                <a:latin typeface="Arial"/>
                <a:cs typeface="Arial"/>
              </a:rPr>
              <a:t>Peterson</a:t>
            </a:r>
            <a:endParaRPr sz="971">
              <a:solidFill>
                <a:srgbClr val="0070C0"/>
              </a:solidFill>
              <a:latin typeface="Arial"/>
              <a:cs typeface="Arial"/>
            </a:endParaRPr>
          </a:p>
        </p:txBody>
      </p:sp>
      <p:sp>
        <p:nvSpPr>
          <p:cNvPr id="6" name="object 6"/>
          <p:cNvSpPr txBox="1">
            <a:spLocks noGrp="1"/>
          </p:cNvSpPr>
          <p:nvPr>
            <p:ph type="title"/>
          </p:nvPr>
        </p:nvSpPr>
        <p:spPr>
          <a:xfrm>
            <a:off x="5918308" y="1996123"/>
            <a:ext cx="474019" cy="161326"/>
          </a:xfrm>
          <a:prstGeom prst="rect">
            <a:avLst/>
          </a:prstGeom>
        </p:spPr>
        <p:txBody>
          <a:bodyPr vert="horz" wrap="square" lIns="0" tIns="11811" rIns="0" bIns="0" rtlCol="0" anchor="ctr">
            <a:spAutoFit/>
          </a:bodyPr>
          <a:lstStyle/>
          <a:p>
            <a:pPr marL="10272">
              <a:lnSpc>
                <a:spcPct val="100000"/>
              </a:lnSpc>
              <a:spcBef>
                <a:spcPts val="92"/>
              </a:spcBef>
            </a:pPr>
            <a:r>
              <a:rPr sz="971" i="1" spc="-24">
                <a:solidFill>
                  <a:srgbClr val="1A171C"/>
                </a:solidFill>
                <a:latin typeface="Arial"/>
                <a:cs typeface="Arial"/>
              </a:rPr>
              <a:t>Curators</a:t>
            </a:r>
            <a:endParaRPr sz="971">
              <a:latin typeface="Arial"/>
              <a:cs typeface="Arial"/>
            </a:endParaRPr>
          </a:p>
        </p:txBody>
      </p:sp>
      <p:sp>
        <p:nvSpPr>
          <p:cNvPr id="7" name="object 7"/>
          <p:cNvSpPr/>
          <p:nvPr/>
        </p:nvSpPr>
        <p:spPr>
          <a:xfrm>
            <a:off x="46905" y="678552"/>
            <a:ext cx="3988849" cy="5532107"/>
          </a:xfrm>
          <a:custGeom>
            <a:avLst/>
            <a:gdLst/>
            <a:ahLst/>
            <a:cxnLst/>
            <a:rect l="l" t="t" r="r" b="b"/>
            <a:pathLst>
              <a:path w="4932045" h="6840220">
                <a:moveTo>
                  <a:pt x="4931994" y="0"/>
                </a:moveTo>
                <a:lnTo>
                  <a:pt x="0" y="0"/>
                </a:lnTo>
                <a:lnTo>
                  <a:pt x="0" y="6840004"/>
                </a:lnTo>
                <a:lnTo>
                  <a:pt x="4931994" y="6840004"/>
                </a:lnTo>
                <a:lnTo>
                  <a:pt x="4931994" y="0"/>
                </a:lnTo>
                <a:close/>
              </a:path>
            </a:pathLst>
          </a:custGeom>
          <a:solidFill>
            <a:srgbClr val="D7E7DC"/>
          </a:solidFill>
        </p:spPr>
        <p:txBody>
          <a:bodyPr wrap="square" lIns="0" tIns="0" rIns="0" bIns="0" rtlCol="0"/>
          <a:lstStyle/>
          <a:p>
            <a:endParaRPr sz="1456"/>
          </a:p>
        </p:txBody>
      </p:sp>
      <p:sp>
        <p:nvSpPr>
          <p:cNvPr id="8" name="object 8"/>
          <p:cNvSpPr txBox="1"/>
          <p:nvPr/>
        </p:nvSpPr>
        <p:spPr>
          <a:xfrm>
            <a:off x="1155918" y="3040084"/>
            <a:ext cx="2195998" cy="616656"/>
          </a:xfrm>
          <a:prstGeom prst="rect">
            <a:avLst/>
          </a:prstGeom>
        </p:spPr>
        <p:txBody>
          <a:bodyPr vert="horz" wrap="square" lIns="0" tIns="12839" rIns="0" bIns="0" rtlCol="0">
            <a:spAutoFit/>
          </a:bodyPr>
          <a:lstStyle/>
          <a:p>
            <a:pPr marL="10272">
              <a:spcBef>
                <a:spcPts val="101"/>
              </a:spcBef>
            </a:pPr>
            <a:r>
              <a:rPr sz="3923" i="1" spc="-61">
                <a:solidFill>
                  <a:srgbClr val="FFFFFF"/>
                </a:solidFill>
                <a:latin typeface="Arial"/>
                <a:cs typeface="Arial"/>
              </a:rPr>
              <a:t>po, po,</a:t>
            </a:r>
            <a:r>
              <a:rPr sz="3923" i="1" spc="40">
                <a:solidFill>
                  <a:srgbClr val="FFFFFF"/>
                </a:solidFill>
                <a:latin typeface="Arial"/>
                <a:cs typeface="Arial"/>
              </a:rPr>
              <a:t> </a:t>
            </a:r>
            <a:r>
              <a:rPr sz="3923" i="1" spc="-12">
                <a:solidFill>
                  <a:srgbClr val="FFFFFF"/>
                </a:solidFill>
                <a:latin typeface="Arial"/>
                <a:cs typeface="Arial"/>
              </a:rPr>
              <a:t>po</a:t>
            </a:r>
            <a:endParaRPr sz="3923">
              <a:latin typeface="Arial"/>
              <a:cs typeface="Arial"/>
            </a:endParaRPr>
          </a:p>
        </p:txBody>
      </p:sp>
      <p:sp>
        <p:nvSpPr>
          <p:cNvPr id="34" name="object 7">
            <a:extLst>
              <a:ext uri="{FF2B5EF4-FFF2-40B4-BE49-F238E27FC236}">
                <a16:creationId xmlns:a16="http://schemas.microsoft.com/office/drawing/2014/main" id="{48BA1B25-EF13-19D8-E2B9-0F361F9BF4E7}"/>
              </a:ext>
            </a:extLst>
          </p:cNvPr>
          <p:cNvSpPr/>
          <p:nvPr/>
        </p:nvSpPr>
        <p:spPr>
          <a:xfrm>
            <a:off x="8259365" y="527838"/>
            <a:ext cx="3988849" cy="5532107"/>
          </a:xfrm>
          <a:custGeom>
            <a:avLst/>
            <a:gdLst/>
            <a:ahLst/>
            <a:cxnLst/>
            <a:rect l="l" t="t" r="r" b="b"/>
            <a:pathLst>
              <a:path w="4932045" h="6840220">
                <a:moveTo>
                  <a:pt x="4931994" y="0"/>
                </a:moveTo>
                <a:lnTo>
                  <a:pt x="0" y="0"/>
                </a:lnTo>
                <a:lnTo>
                  <a:pt x="0" y="6840004"/>
                </a:lnTo>
                <a:lnTo>
                  <a:pt x="4931994" y="6840004"/>
                </a:lnTo>
                <a:lnTo>
                  <a:pt x="4931994" y="0"/>
                </a:lnTo>
                <a:close/>
              </a:path>
            </a:pathLst>
          </a:custGeom>
          <a:solidFill>
            <a:srgbClr val="D7E7DC"/>
          </a:solidFill>
        </p:spPr>
        <p:txBody>
          <a:bodyPr wrap="square" lIns="0" tIns="0" rIns="0" bIns="0" rtlCol="0"/>
          <a:lstStyle/>
          <a:p>
            <a:pPr marL="10272">
              <a:spcBef>
                <a:spcPts val="101"/>
              </a:spcBef>
            </a:pPr>
            <a:endParaRPr lang="en-NZ" sz="1600">
              <a:latin typeface="Arial"/>
              <a:cs typeface="Arial"/>
            </a:endParaRPr>
          </a:p>
        </p:txBody>
      </p:sp>
      <p:sp>
        <p:nvSpPr>
          <p:cNvPr id="35" name="object 28">
            <a:extLst>
              <a:ext uri="{FF2B5EF4-FFF2-40B4-BE49-F238E27FC236}">
                <a16:creationId xmlns:a16="http://schemas.microsoft.com/office/drawing/2014/main" id="{4300717F-B43B-AAB5-93AA-60B1B4942A50}"/>
              </a:ext>
            </a:extLst>
          </p:cNvPr>
          <p:cNvSpPr/>
          <p:nvPr/>
        </p:nvSpPr>
        <p:spPr>
          <a:xfrm>
            <a:off x="9781573" y="1329510"/>
            <a:ext cx="732342" cy="3928762"/>
          </a:xfrm>
          <a:custGeom>
            <a:avLst/>
            <a:gdLst/>
            <a:ahLst/>
            <a:cxnLst/>
            <a:rect l="l" t="t" r="r" b="b"/>
            <a:pathLst>
              <a:path w="905510" h="4857750">
                <a:moveTo>
                  <a:pt x="905306" y="4545088"/>
                </a:moveTo>
                <a:lnTo>
                  <a:pt x="628484" y="4783569"/>
                </a:lnTo>
                <a:lnTo>
                  <a:pt x="496036" y="4643780"/>
                </a:lnTo>
                <a:lnTo>
                  <a:pt x="452653" y="4086009"/>
                </a:lnTo>
                <a:lnTo>
                  <a:pt x="405142" y="4646307"/>
                </a:lnTo>
                <a:lnTo>
                  <a:pt x="269481" y="4778984"/>
                </a:lnTo>
                <a:lnTo>
                  <a:pt x="0" y="4545088"/>
                </a:lnTo>
                <a:lnTo>
                  <a:pt x="264668" y="4857712"/>
                </a:lnTo>
                <a:lnTo>
                  <a:pt x="452653" y="4686249"/>
                </a:lnTo>
                <a:lnTo>
                  <a:pt x="640638" y="4857712"/>
                </a:lnTo>
                <a:lnTo>
                  <a:pt x="905306" y="4545088"/>
                </a:lnTo>
                <a:close/>
              </a:path>
              <a:path w="905510" h="4857750">
                <a:moveTo>
                  <a:pt x="905306" y="312623"/>
                </a:moveTo>
                <a:lnTo>
                  <a:pt x="640638" y="0"/>
                </a:lnTo>
                <a:lnTo>
                  <a:pt x="452653" y="171462"/>
                </a:lnTo>
                <a:lnTo>
                  <a:pt x="264668" y="0"/>
                </a:lnTo>
                <a:lnTo>
                  <a:pt x="0" y="312623"/>
                </a:lnTo>
                <a:lnTo>
                  <a:pt x="276821" y="74142"/>
                </a:lnTo>
                <a:lnTo>
                  <a:pt x="409270" y="213931"/>
                </a:lnTo>
                <a:lnTo>
                  <a:pt x="452653" y="771702"/>
                </a:lnTo>
                <a:lnTo>
                  <a:pt x="500164" y="211404"/>
                </a:lnTo>
                <a:lnTo>
                  <a:pt x="635825" y="78727"/>
                </a:lnTo>
                <a:lnTo>
                  <a:pt x="905306" y="312623"/>
                </a:lnTo>
                <a:close/>
              </a:path>
            </a:pathLst>
          </a:custGeom>
          <a:solidFill>
            <a:srgbClr val="FFFFFF"/>
          </a:solidFill>
        </p:spPr>
        <p:txBody>
          <a:bodyPr wrap="square" lIns="0" tIns="0" rIns="0" bIns="0" rtlCol="0"/>
          <a:lstStyle/>
          <a:p>
            <a:endParaRPr sz="1456"/>
          </a:p>
        </p:txBody>
      </p:sp>
      <p:sp>
        <p:nvSpPr>
          <p:cNvPr id="36" name="TextBox 35">
            <a:extLst>
              <a:ext uri="{FF2B5EF4-FFF2-40B4-BE49-F238E27FC236}">
                <a16:creationId xmlns:a16="http://schemas.microsoft.com/office/drawing/2014/main" id="{CD8C1FEE-3027-631D-B2AA-CD31AF9FA894}"/>
              </a:ext>
            </a:extLst>
          </p:cNvPr>
          <p:cNvSpPr txBox="1"/>
          <p:nvPr/>
        </p:nvSpPr>
        <p:spPr>
          <a:xfrm>
            <a:off x="9033913" y="2948854"/>
            <a:ext cx="2802170" cy="707886"/>
          </a:xfrm>
          <a:prstGeom prst="rect">
            <a:avLst/>
          </a:prstGeom>
          <a:noFill/>
        </p:spPr>
        <p:txBody>
          <a:bodyPr wrap="square" rtlCol="0">
            <a:spAutoFit/>
          </a:bodyPr>
          <a:lstStyle/>
          <a:p>
            <a:pPr marL="10272">
              <a:spcBef>
                <a:spcPts val="101"/>
              </a:spcBef>
            </a:pPr>
            <a:r>
              <a:rPr lang="en-NZ" sz="4000" i="1" spc="-61">
                <a:solidFill>
                  <a:srgbClr val="FFFFFF"/>
                </a:solidFill>
                <a:latin typeface="Arial"/>
                <a:cs typeface="Arial"/>
              </a:rPr>
              <a:t>po, po,</a:t>
            </a:r>
            <a:r>
              <a:rPr lang="en-NZ" sz="4000" i="1" spc="40">
                <a:solidFill>
                  <a:srgbClr val="FFFFFF"/>
                </a:solidFill>
                <a:latin typeface="Arial"/>
                <a:cs typeface="Arial"/>
              </a:rPr>
              <a:t> </a:t>
            </a:r>
            <a:r>
              <a:rPr lang="en-NZ" sz="4000" i="1" spc="-12">
                <a:solidFill>
                  <a:srgbClr val="FFFFFF"/>
                </a:solidFill>
                <a:latin typeface="Arial"/>
                <a:cs typeface="Arial"/>
              </a:rPr>
              <a:t>po</a:t>
            </a:r>
            <a:endParaRPr lang="en-NZ" sz="4000">
              <a:latin typeface="Arial"/>
              <a:cs typeface="Arial"/>
            </a:endParaRPr>
          </a:p>
        </p:txBody>
      </p:sp>
      <p:sp>
        <p:nvSpPr>
          <p:cNvPr id="37" name="object 28">
            <a:extLst>
              <a:ext uri="{FF2B5EF4-FFF2-40B4-BE49-F238E27FC236}">
                <a16:creationId xmlns:a16="http://schemas.microsoft.com/office/drawing/2014/main" id="{7CED3CB2-FBBB-DCED-5B82-97204E20C128}"/>
              </a:ext>
            </a:extLst>
          </p:cNvPr>
          <p:cNvSpPr/>
          <p:nvPr/>
        </p:nvSpPr>
        <p:spPr>
          <a:xfrm>
            <a:off x="1738733" y="1281900"/>
            <a:ext cx="732342" cy="3928762"/>
          </a:xfrm>
          <a:custGeom>
            <a:avLst/>
            <a:gdLst/>
            <a:ahLst/>
            <a:cxnLst/>
            <a:rect l="l" t="t" r="r" b="b"/>
            <a:pathLst>
              <a:path w="905510" h="4857750">
                <a:moveTo>
                  <a:pt x="905306" y="4545088"/>
                </a:moveTo>
                <a:lnTo>
                  <a:pt x="628484" y="4783569"/>
                </a:lnTo>
                <a:lnTo>
                  <a:pt x="496036" y="4643780"/>
                </a:lnTo>
                <a:lnTo>
                  <a:pt x="452653" y="4086009"/>
                </a:lnTo>
                <a:lnTo>
                  <a:pt x="405142" y="4646307"/>
                </a:lnTo>
                <a:lnTo>
                  <a:pt x="269481" y="4778984"/>
                </a:lnTo>
                <a:lnTo>
                  <a:pt x="0" y="4545088"/>
                </a:lnTo>
                <a:lnTo>
                  <a:pt x="264668" y="4857712"/>
                </a:lnTo>
                <a:lnTo>
                  <a:pt x="452653" y="4686249"/>
                </a:lnTo>
                <a:lnTo>
                  <a:pt x="640638" y="4857712"/>
                </a:lnTo>
                <a:lnTo>
                  <a:pt x="905306" y="4545088"/>
                </a:lnTo>
                <a:close/>
              </a:path>
              <a:path w="905510" h="4857750">
                <a:moveTo>
                  <a:pt x="905306" y="312623"/>
                </a:moveTo>
                <a:lnTo>
                  <a:pt x="640638" y="0"/>
                </a:lnTo>
                <a:lnTo>
                  <a:pt x="452653" y="171462"/>
                </a:lnTo>
                <a:lnTo>
                  <a:pt x="264668" y="0"/>
                </a:lnTo>
                <a:lnTo>
                  <a:pt x="0" y="312623"/>
                </a:lnTo>
                <a:lnTo>
                  <a:pt x="276821" y="74142"/>
                </a:lnTo>
                <a:lnTo>
                  <a:pt x="409270" y="213931"/>
                </a:lnTo>
                <a:lnTo>
                  <a:pt x="452653" y="771702"/>
                </a:lnTo>
                <a:lnTo>
                  <a:pt x="500164" y="211404"/>
                </a:lnTo>
                <a:lnTo>
                  <a:pt x="635825" y="78727"/>
                </a:lnTo>
                <a:lnTo>
                  <a:pt x="905306" y="312623"/>
                </a:lnTo>
                <a:close/>
              </a:path>
            </a:pathLst>
          </a:custGeom>
          <a:solidFill>
            <a:srgbClr val="FFFFFF"/>
          </a:solidFill>
        </p:spPr>
        <p:txBody>
          <a:bodyPr wrap="square" lIns="0" tIns="0" rIns="0" bIns="0" rtlCol="0"/>
          <a:lstStyle/>
          <a:p>
            <a:endParaRPr sz="1456"/>
          </a:p>
        </p:txBody>
      </p:sp>
      <p:sp>
        <p:nvSpPr>
          <p:cNvPr id="38" name="TextBox 37">
            <a:extLst>
              <a:ext uri="{FF2B5EF4-FFF2-40B4-BE49-F238E27FC236}">
                <a16:creationId xmlns:a16="http://schemas.microsoft.com/office/drawing/2014/main" id="{BB4648F2-5D9C-3C59-563E-D6477248E529}"/>
              </a:ext>
            </a:extLst>
          </p:cNvPr>
          <p:cNvSpPr txBox="1"/>
          <p:nvPr/>
        </p:nvSpPr>
        <p:spPr>
          <a:xfrm>
            <a:off x="4487916" y="283779"/>
            <a:ext cx="3668331" cy="802399"/>
          </a:xfrm>
          <a:prstGeom prst="rect">
            <a:avLst/>
          </a:prstGeom>
          <a:noFill/>
        </p:spPr>
        <p:txBody>
          <a:bodyPr wrap="square" rtlCol="0">
            <a:spAutoFit/>
          </a:bodyPr>
          <a:lstStyle/>
          <a:p>
            <a:pPr marL="12700">
              <a:lnSpc>
                <a:spcPts val="2565"/>
              </a:lnSpc>
              <a:spcBef>
                <a:spcPts val="120"/>
              </a:spcBef>
            </a:pPr>
            <a:r>
              <a:rPr lang="en-NZ" sz="1800" b="0" spc="-350">
                <a:solidFill>
                  <a:srgbClr val="3CABDD"/>
                </a:solidFill>
                <a:latin typeface="Arial"/>
                <a:cs typeface="Arial"/>
              </a:rPr>
              <a:t>SALTWATER</a:t>
            </a:r>
            <a:r>
              <a:rPr lang="en-NZ" sz="1800" b="0" spc="15">
                <a:solidFill>
                  <a:srgbClr val="3CABDD"/>
                </a:solidFill>
                <a:latin typeface="Arial"/>
                <a:cs typeface="Arial"/>
              </a:rPr>
              <a:t> </a:t>
            </a:r>
            <a:r>
              <a:rPr lang="en-NZ" sz="1800" b="0" spc="100">
                <a:solidFill>
                  <a:srgbClr val="3CABDD"/>
                </a:solidFill>
                <a:latin typeface="Arial"/>
                <a:cs typeface="Arial"/>
              </a:rPr>
              <a:t>/</a:t>
            </a:r>
            <a:endParaRPr lang="en-NZ" sz="1800">
              <a:latin typeface="Arial"/>
              <a:cs typeface="Arial"/>
            </a:endParaRPr>
          </a:p>
          <a:p>
            <a:pPr marL="306070">
              <a:lnSpc>
                <a:spcPts val="3345"/>
              </a:lnSpc>
            </a:pPr>
            <a:r>
              <a:rPr lang="en-NZ" sz="1800" spc="-80">
                <a:solidFill>
                  <a:srgbClr val="3CABDD"/>
                </a:solidFill>
                <a:latin typeface="Trebuchet MS"/>
                <a:cs typeface="Trebuchet MS"/>
              </a:rPr>
              <a:t>Interconnectivity</a:t>
            </a:r>
            <a:endParaRPr lang="en-US" sz="1800"/>
          </a:p>
        </p:txBody>
      </p:sp>
      <p:sp>
        <p:nvSpPr>
          <p:cNvPr id="9" name="TextBox 8">
            <a:extLst>
              <a:ext uri="{FF2B5EF4-FFF2-40B4-BE49-F238E27FC236}">
                <a16:creationId xmlns:a16="http://schemas.microsoft.com/office/drawing/2014/main" id="{33E9F84A-FF7F-4495-5299-53E8845ABB12}"/>
              </a:ext>
            </a:extLst>
          </p:cNvPr>
          <p:cNvSpPr txBox="1"/>
          <p:nvPr/>
        </p:nvSpPr>
        <p:spPr>
          <a:xfrm>
            <a:off x="418011" y="6339840"/>
            <a:ext cx="10095904" cy="646331"/>
          </a:xfrm>
          <a:prstGeom prst="rect">
            <a:avLst/>
          </a:prstGeom>
          <a:noFill/>
        </p:spPr>
        <p:txBody>
          <a:bodyPr wrap="square" rtlCol="0">
            <a:spAutoFit/>
          </a:bodyPr>
          <a:lstStyle/>
          <a:p>
            <a:r>
              <a:rPr lang="en-US" dirty="0"/>
              <a:t>Graphic design: Niko Meredith, No Six.</a:t>
            </a:r>
          </a:p>
          <a:p>
            <a:r>
              <a:rPr lang="en-US" dirty="0"/>
              <a:t> </a:t>
            </a:r>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4</a:t>
            </a:r>
            <a:endParaRPr lang="en-NZ" sz="1800" u="none" strike="noStrike" spc="0" baseline="30000" dirty="0">
              <a:effectLst/>
              <a:latin typeface="DejaVu Sans"/>
              <a:ea typeface="DejaVu Sans"/>
              <a:cs typeface="DejaVu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3"/>
          <a:stretch>
            <a:fillRect/>
          </a:stretch>
        </p:blipFill>
        <p:spPr>
          <a:xfrm>
            <a:off x="643467" y="879940"/>
            <a:ext cx="10905066" cy="5098118"/>
          </a:xfrm>
          <a:prstGeom prst="rect">
            <a:avLst/>
          </a:prstGeom>
        </p:spPr>
      </p:pic>
      <p:sp>
        <p:nvSpPr>
          <p:cNvPr id="2" name="TextBox 1">
            <a:extLst>
              <a:ext uri="{FF2B5EF4-FFF2-40B4-BE49-F238E27FC236}">
                <a16:creationId xmlns:a16="http://schemas.microsoft.com/office/drawing/2014/main" id="{4D8118FD-EE89-A569-0F4E-C4E59A0EF987}"/>
              </a:ext>
            </a:extLst>
          </p:cNvPr>
          <p:cNvSpPr txBox="1"/>
          <p:nvPr/>
        </p:nvSpPr>
        <p:spPr>
          <a:xfrm>
            <a:off x="1363579" y="6240379"/>
            <a:ext cx="9005350" cy="923330"/>
          </a:xfrm>
          <a:prstGeom prst="rect">
            <a:avLst/>
          </a:prstGeom>
          <a:noFill/>
        </p:spPr>
        <p:txBody>
          <a:bodyPr wrap="none" rtlCol="0">
            <a:spAutoFit/>
          </a:bodyPr>
          <a:lstStyle/>
          <a:p>
            <a:r>
              <a:rPr lang="en-US" dirty="0"/>
              <a:t>Graphic design: Niko Meredith. Graphic design: Niko Meredith, No Six.</a:t>
            </a:r>
          </a:p>
          <a:p>
            <a:r>
              <a:rPr lang="en-US" dirty="0"/>
              <a:t> </a:t>
            </a:r>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7</a:t>
            </a:r>
            <a:endParaRPr lang="en-NZ" sz="1800" u="none" strike="noStrike" spc="0" baseline="30000" dirty="0">
              <a:effectLst/>
              <a:latin typeface="DejaVu Sans"/>
              <a:ea typeface="DejaVu Sans"/>
              <a:cs typeface="DejaVu Sans"/>
            </a:endParaRPr>
          </a:p>
          <a:p>
            <a:endParaRPr lang="en-US" dirty="0"/>
          </a:p>
        </p:txBody>
      </p:sp>
    </p:spTree>
    <p:extLst>
      <p:ext uri="{BB962C8B-B14F-4D97-AF65-F5344CB8AC3E}">
        <p14:creationId xmlns:p14="http://schemas.microsoft.com/office/powerpoint/2010/main" val="4529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pouring water into a bowl&#10;&#10;Description automatically generated with low confidence">
            <a:extLst>
              <a:ext uri="{FF2B5EF4-FFF2-40B4-BE49-F238E27FC236}">
                <a16:creationId xmlns:a16="http://schemas.microsoft.com/office/drawing/2014/main" id="{DF3A791D-43CF-400D-8BB7-EF32566A2F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140" y="92927"/>
            <a:ext cx="10586714" cy="5970368"/>
          </a:xfrm>
          <a:prstGeom prst="rect">
            <a:avLst/>
          </a:prstGeom>
        </p:spPr>
      </p:pic>
      <p:sp>
        <p:nvSpPr>
          <p:cNvPr id="2" name="TextBox 1">
            <a:extLst>
              <a:ext uri="{FF2B5EF4-FFF2-40B4-BE49-F238E27FC236}">
                <a16:creationId xmlns:a16="http://schemas.microsoft.com/office/drawing/2014/main" id="{2AE4780C-D8E8-8033-FE15-FF96ACF04F87}"/>
              </a:ext>
            </a:extLst>
          </p:cNvPr>
          <p:cNvSpPr txBox="1"/>
          <p:nvPr/>
        </p:nvSpPr>
        <p:spPr>
          <a:xfrm>
            <a:off x="321275" y="6063295"/>
            <a:ext cx="11182865" cy="794705"/>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2. Co-curator and artist Katharine Losi Atafu-Mayo with artist </a:t>
            </a:r>
            <a:r>
              <a:rPr lang="en-US" sz="1200" err="1">
                <a:effectLst/>
                <a:latin typeface="DejaVu Sans"/>
                <a:ea typeface="DejaVu Sans"/>
                <a:cs typeface="DejaVu Sans"/>
              </a:rPr>
              <a:t>Telly</a:t>
            </a:r>
            <a:r>
              <a:rPr lang="en-US" sz="1200">
                <a:effectLst/>
                <a:latin typeface="DejaVu Sans"/>
                <a:ea typeface="DejaVu Sans"/>
                <a:cs typeface="DejaVu Sans"/>
              </a:rPr>
              <a:t> </a:t>
            </a:r>
            <a:r>
              <a:rPr lang="en-US" sz="1200" err="1">
                <a:effectLst/>
                <a:latin typeface="DejaVu Sans"/>
                <a:ea typeface="DejaVu Sans"/>
                <a:cs typeface="DejaVu Sans"/>
              </a:rPr>
              <a:t>Tuita</a:t>
            </a:r>
            <a:r>
              <a:rPr lang="en-US" sz="1200">
                <a:effectLst/>
                <a:latin typeface="DejaVu Sans"/>
                <a:ea typeface="DejaVu Sans"/>
                <a:cs typeface="DejaVu Sans"/>
              </a:rPr>
              <a:t> at the opening performance activation featuring Atafu-Mayo’s </a:t>
            </a:r>
            <a:r>
              <a:rPr lang="en-US" sz="1200" i="1" err="1">
                <a:effectLst/>
                <a:latin typeface="DejaVu Sans"/>
                <a:ea typeface="DejaVu Sans"/>
                <a:cs typeface="DejaVu Sans"/>
              </a:rPr>
              <a:t>Feso’ota’i</a:t>
            </a:r>
            <a:r>
              <a:rPr lang="en-US" sz="1200" i="1">
                <a:effectLst/>
                <a:latin typeface="DejaVu Sans"/>
                <a:ea typeface="DejaVu Sans"/>
                <a:cs typeface="DejaVu Sans"/>
              </a:rPr>
              <a:t> </a:t>
            </a:r>
            <a:r>
              <a:rPr lang="en-US" sz="1200" i="1" err="1">
                <a:effectLst/>
                <a:latin typeface="DejaVu Sans"/>
                <a:ea typeface="DejaVu Sans"/>
                <a:cs typeface="DejaVu Sans"/>
              </a:rPr>
              <a:t>atu</a:t>
            </a:r>
            <a:r>
              <a:rPr lang="en-US" sz="1200" i="1">
                <a:effectLst/>
                <a:latin typeface="DejaVu Sans"/>
                <a:ea typeface="DejaVu Sans"/>
                <a:cs typeface="DejaVu Sans"/>
              </a:rPr>
              <a:t> (Connection)</a:t>
            </a:r>
            <a:r>
              <a:rPr lang="en-US" sz="1200">
                <a:effectLst/>
                <a:latin typeface="DejaVu Sans"/>
                <a:ea typeface="DejaVu Sans"/>
                <a:cs typeface="DejaVu Sans"/>
              </a:rPr>
              <a:t>.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October 15, 2020. Photograph by </a:t>
            </a:r>
            <a:r>
              <a:rPr lang="en-US" sz="1200" err="1">
                <a:effectLst/>
                <a:latin typeface="DejaVu Sans"/>
                <a:ea typeface="DejaVu Sans"/>
                <a:cs typeface="DejaVu Sans"/>
              </a:rPr>
              <a:t>Isoa</a:t>
            </a:r>
            <a:r>
              <a:rPr lang="en-US" sz="1200">
                <a:effectLst/>
                <a:latin typeface="DejaVu Sans"/>
                <a:ea typeface="DejaVu Sans"/>
                <a:cs typeface="DejaVu Sans"/>
              </a:rPr>
              <a:t> </a:t>
            </a:r>
            <a:r>
              <a:rPr lang="en-US" sz="1200" err="1">
                <a:effectLst/>
                <a:latin typeface="DejaVu Sans"/>
                <a:ea typeface="DejaVu Sans"/>
                <a:cs typeface="DejaVu Sans"/>
              </a:rPr>
              <a:t>Kavakimotu</a:t>
            </a:r>
            <a:r>
              <a:rPr lang="en-US" sz="1200">
                <a:effectLst/>
                <a:latin typeface="DejaVu Sans"/>
                <a:ea typeface="DejaVu Sans"/>
                <a:cs typeface="DejaVu Sans"/>
              </a:rPr>
              <a:t>. Courtesy of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79431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notebook with writing on it&#10;&#10;Description automatically generated with low confidence">
            <a:extLst>
              <a:ext uri="{FF2B5EF4-FFF2-40B4-BE49-F238E27FC236}">
                <a16:creationId xmlns:a16="http://schemas.microsoft.com/office/drawing/2014/main" id="{295B063F-3CD7-969D-C53E-6D97F623A1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3318" y="568294"/>
            <a:ext cx="8544802" cy="4716804"/>
          </a:xfrm>
          <a:prstGeom prst="rect">
            <a:avLst/>
          </a:prstGeom>
        </p:spPr>
      </p:pic>
      <p:sp>
        <p:nvSpPr>
          <p:cNvPr id="4" name="Rectangle 1">
            <a:extLst>
              <a:ext uri="{FF2B5EF4-FFF2-40B4-BE49-F238E27FC236}">
                <a16:creationId xmlns:a16="http://schemas.microsoft.com/office/drawing/2014/main" id="{75C0887E-1583-4F8F-2C55-74BB0A739D8D}"/>
              </a:ext>
            </a:extLst>
          </p:cNvPr>
          <p:cNvSpPr>
            <a:spLocks noChangeArrowheads="1"/>
          </p:cNvSpPr>
          <p:nvPr/>
        </p:nvSpPr>
        <p:spPr bwMode="auto">
          <a:xfrm>
            <a:off x="533780" y="6092178"/>
            <a:ext cx="254137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C9C15532-105C-4B64-7828-CFF6F3D4AB9C}"/>
              </a:ext>
            </a:extLst>
          </p:cNvPr>
          <p:cNvGraphicFramePr>
            <a:graphicFrameLocks noGrp="1"/>
          </p:cNvGraphicFramePr>
          <p:nvPr>
            <p:extLst>
              <p:ext uri="{D42A27DB-BD31-4B8C-83A1-F6EECF244321}">
                <p14:modId xmlns:p14="http://schemas.microsoft.com/office/powerpoint/2010/main" val="2496477949"/>
              </p:ext>
            </p:extLst>
          </p:nvPr>
        </p:nvGraphicFramePr>
        <p:xfrm>
          <a:off x="1223318" y="5637320"/>
          <a:ext cx="8674443" cy="938996"/>
        </p:xfrm>
        <a:graphic>
          <a:graphicData uri="http://schemas.openxmlformats.org/drawingml/2006/table">
            <a:tbl>
              <a:tblPr>
                <a:tableStyleId>{5C22544A-7EE6-4342-B048-85BDC9FD1C3A}</a:tableStyleId>
              </a:tblPr>
              <a:tblGrid>
                <a:gridCol w="8674443">
                  <a:extLst>
                    <a:ext uri="{9D8B030D-6E8A-4147-A177-3AD203B41FA5}">
                      <a16:colId xmlns:a16="http://schemas.microsoft.com/office/drawing/2014/main" val="132172935"/>
                    </a:ext>
                  </a:extLst>
                </a:gridCol>
              </a:tblGrid>
              <a:tr h="938996">
                <a:tc>
                  <a:txBody>
                    <a:bodyPr/>
                    <a:lstStyle/>
                    <a:p>
                      <a:pPr algn="just">
                        <a:lnSpc>
                          <a:spcPct val="132000"/>
                        </a:lnSpc>
                      </a:pPr>
                      <a:r>
                        <a:rPr lang="en-US" sz="1200">
                          <a:effectLst/>
                        </a:rPr>
                        <a:t>Figure 3. Katharine Losi Atafu-Mayo’s notebook included in </a:t>
                      </a:r>
                      <a:r>
                        <a:rPr lang="en-US" sz="1200" err="1">
                          <a:effectLst/>
                        </a:rPr>
                        <a:t>Fesoʻotaʻi</a:t>
                      </a:r>
                      <a:r>
                        <a:rPr lang="en-US" sz="1200">
                          <a:effectLst/>
                        </a:rPr>
                        <a:t> </a:t>
                      </a:r>
                      <a:r>
                        <a:rPr lang="en-US" sz="1200" err="1">
                          <a:effectLst/>
                        </a:rPr>
                        <a:t>atu</a:t>
                      </a:r>
                      <a:r>
                        <a:rPr lang="en-US" sz="1200">
                          <a:effectLst/>
                        </a:rPr>
                        <a:t> (Connection) for audiences to draw and write in as they engaged with the piece, 2020. SALTWATER / Interconnectivity, </a:t>
                      </a:r>
                      <a:r>
                        <a:rPr lang="en-US" sz="1200" err="1">
                          <a:effectLst/>
                        </a:rPr>
                        <a:t>Tautai</a:t>
                      </a:r>
                      <a:r>
                        <a:rPr lang="en-US" sz="1200">
                          <a:effectLst/>
                        </a:rPr>
                        <a:t> Gallery, Auckland, Aotearoa New Zealand. Photograph by Giles Peterson. Courtesy of </a:t>
                      </a:r>
                      <a:r>
                        <a:rPr lang="en-US" sz="1200" err="1">
                          <a:effectLst/>
                        </a:rPr>
                        <a:t>Tautai</a:t>
                      </a:r>
                      <a:r>
                        <a:rPr lang="en-US" sz="1200">
                          <a:effectLst/>
                        </a:rPr>
                        <a:t> Gallery</a:t>
                      </a:r>
                      <a:endParaRPr lang="en-NZ" sz="1200">
                        <a:effectLst/>
                        <a:latin typeface="DejaVu Sans"/>
                        <a:ea typeface="DejaVu Sans"/>
                        <a:cs typeface="DejaVu Sans"/>
                      </a:endParaRPr>
                    </a:p>
                  </a:txBody>
                  <a:tcPr marL="0" marR="0" marT="0" marB="0"/>
                </a:tc>
                <a:extLst>
                  <a:ext uri="{0D108BD9-81ED-4DB2-BD59-A6C34878D82A}">
                    <a16:rowId xmlns:a16="http://schemas.microsoft.com/office/drawing/2014/main" val="243299697"/>
                  </a:ext>
                </a:extLst>
              </a:tr>
            </a:tbl>
          </a:graphicData>
        </a:graphic>
      </p:graphicFrame>
      <p:sp>
        <p:nvSpPr>
          <p:cNvPr id="8" name="Rectangle 2">
            <a:extLst>
              <a:ext uri="{FF2B5EF4-FFF2-40B4-BE49-F238E27FC236}">
                <a16:creationId xmlns:a16="http://schemas.microsoft.com/office/drawing/2014/main" id="{EE2D9C40-BDFB-5ADA-4A91-E7A26E47A7E3}"/>
              </a:ext>
            </a:extLst>
          </p:cNvPr>
          <p:cNvSpPr>
            <a:spLocks noChangeArrowheads="1"/>
          </p:cNvSpPr>
          <p:nvPr/>
        </p:nvSpPr>
        <p:spPr bwMode="auto">
          <a:xfrm>
            <a:off x="3871268" y="6576316"/>
            <a:ext cx="116364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69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microphone&#10;&#10;Description automatically generated with medium confidence">
            <a:extLst>
              <a:ext uri="{FF2B5EF4-FFF2-40B4-BE49-F238E27FC236}">
                <a16:creationId xmlns:a16="http://schemas.microsoft.com/office/drawing/2014/main" id="{F38D6E60-12B0-32E9-41DC-EEB8485D8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564" y="484632"/>
            <a:ext cx="3930731" cy="5888737"/>
          </a:xfrm>
          <a:prstGeom prst="rect">
            <a:avLst/>
          </a:prstGeom>
        </p:spPr>
      </p:pic>
      <p:pic>
        <p:nvPicPr>
          <p:cNvPr id="7" name="Picture 6" descr="A person standing in front of a microphone&#10;&#10;Description automatically generated with medium confidence">
            <a:extLst>
              <a:ext uri="{FF2B5EF4-FFF2-40B4-BE49-F238E27FC236}">
                <a16:creationId xmlns:a16="http://schemas.microsoft.com/office/drawing/2014/main" id="{ED536461-E60E-4907-8026-ED13A561F8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6029" y="1182416"/>
            <a:ext cx="6731338" cy="4493168"/>
          </a:xfrm>
          <a:prstGeom prst="rect">
            <a:avLst/>
          </a:prstGeom>
        </p:spPr>
      </p:pic>
      <p:sp>
        <p:nvSpPr>
          <p:cNvPr id="2" name="TextBox 1">
            <a:extLst>
              <a:ext uri="{FF2B5EF4-FFF2-40B4-BE49-F238E27FC236}">
                <a16:creationId xmlns:a16="http://schemas.microsoft.com/office/drawing/2014/main" id="{8BE02EB8-1582-E430-24C0-73787D126B13}"/>
              </a:ext>
            </a:extLst>
          </p:cNvPr>
          <p:cNvSpPr txBox="1"/>
          <p:nvPr/>
        </p:nvSpPr>
        <p:spPr>
          <a:xfrm>
            <a:off x="4976029" y="5968313"/>
            <a:ext cx="6492407" cy="830997"/>
          </a:xfrm>
          <a:prstGeom prst="rect">
            <a:avLst/>
          </a:prstGeom>
          <a:noFill/>
        </p:spPr>
        <p:txBody>
          <a:bodyPr wrap="square" rtlCol="0">
            <a:spAutoFit/>
          </a:bodyPr>
          <a:lstStyle/>
          <a:p>
            <a:r>
              <a:rPr lang="en-US" sz="1200">
                <a:solidFill>
                  <a:srgbClr val="000000"/>
                </a:solidFill>
                <a:effectLst/>
                <a:latin typeface="DejaVu Sans"/>
                <a:ea typeface="DejaVu Sans"/>
                <a:cs typeface="DejaVu Sans"/>
              </a:rPr>
              <a:t>Figure 4. Spoken word perfor­mance by </a:t>
            </a:r>
            <a:r>
              <a:rPr lang="en-US" sz="1200" err="1">
                <a:solidFill>
                  <a:srgbClr val="000000"/>
                </a:solidFill>
                <a:effectLst/>
                <a:latin typeface="DejaVu Sans"/>
                <a:ea typeface="DejaVu Sans"/>
                <a:cs typeface="DejaVu Sans"/>
              </a:rPr>
              <a:t>Aigagalefili</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Fepuleaʻi</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Tapuaʻi</a:t>
            </a:r>
            <a:r>
              <a:rPr lang="en-US" sz="1200">
                <a:solidFill>
                  <a:srgbClr val="000000"/>
                </a:solidFill>
                <a:effectLst/>
                <a:latin typeface="DejaVu Sans"/>
                <a:ea typeface="DejaVu Sans"/>
                <a:cs typeface="DejaVu Sans"/>
              </a:rPr>
              <a:t> of 4TK (4 </a:t>
            </a:r>
            <a:r>
              <a:rPr lang="en-US" sz="1200" err="1">
                <a:solidFill>
                  <a:srgbClr val="000000"/>
                </a:solidFill>
                <a:effectLst/>
                <a:latin typeface="DejaVu Sans"/>
                <a:ea typeface="DejaVu Sans"/>
                <a:cs typeface="DejaVu Sans"/>
              </a:rPr>
              <a:t>Tha</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Kulture</a:t>
            </a:r>
            <a:r>
              <a:rPr lang="en-US" sz="1200">
                <a:solidFill>
                  <a:srgbClr val="000000"/>
                </a:solidFill>
                <a:effectLst/>
                <a:latin typeface="DejaVu Sans"/>
                <a:ea typeface="DejaVu Sans"/>
                <a:cs typeface="DejaVu Sans"/>
              </a:rPr>
              <a:t>) at the opening of </a:t>
            </a:r>
            <a:r>
              <a:rPr lang="en-US" sz="1200" i="1">
                <a:solidFill>
                  <a:srgbClr val="000000"/>
                </a:solidFill>
                <a:effectLst/>
                <a:latin typeface="DejaVu Sans"/>
                <a:ea typeface="DejaVu Sans"/>
                <a:cs typeface="DejaVu Sans"/>
              </a:rPr>
              <a:t>SALTWATER / Interconnectivity</a:t>
            </a:r>
            <a:r>
              <a:rPr lang="en-US" sz="1200">
                <a:solidFill>
                  <a:srgbClr val="000000"/>
                </a:solidFill>
                <a:effectLst/>
                <a:latin typeface="DejaVu Sans"/>
                <a:ea typeface="DejaVu Sans"/>
                <a:cs typeface="DejaVu Sans"/>
              </a:rPr>
              <a:t>, </a:t>
            </a:r>
            <a:r>
              <a:rPr lang="en-US" sz="1200" err="1">
                <a:solidFill>
                  <a:srgbClr val="000000"/>
                </a:solidFill>
                <a:effectLst/>
                <a:latin typeface="DejaVu Sans"/>
                <a:ea typeface="DejaVu Sans"/>
                <a:cs typeface="DejaVu Sans"/>
              </a:rPr>
              <a:t>Tautai</a:t>
            </a:r>
            <a:r>
              <a:rPr lang="en-US" sz="1200">
                <a:solidFill>
                  <a:srgbClr val="000000"/>
                </a:solidFill>
                <a:effectLst/>
                <a:latin typeface="DejaVu Sans"/>
                <a:ea typeface="DejaVu Sans"/>
                <a:cs typeface="DejaVu Sans"/>
              </a:rPr>
              <a:t> Gal­lery, Auckland, Aotearoa New Zealand, October 15, 2020. Photograph by </a:t>
            </a:r>
            <a:r>
              <a:rPr lang="en-US" sz="1200" err="1">
                <a:solidFill>
                  <a:srgbClr val="000000"/>
                </a:solidFill>
                <a:effectLst/>
                <a:latin typeface="DejaVu Sans"/>
                <a:ea typeface="DejaVu Sans"/>
                <a:cs typeface="DejaVu Sans"/>
              </a:rPr>
              <a:t>Isoah</a:t>
            </a:r>
            <a:r>
              <a:rPr lang="en-US" sz="1200">
                <a:solidFill>
                  <a:srgbClr val="000000"/>
                </a:solidFill>
                <a:effectLst/>
                <a:latin typeface="DejaVu Sans"/>
                <a:ea typeface="DejaVu Sans"/>
                <a:cs typeface="DejaVu Sans"/>
              </a:rPr>
              <a:t> Kava- </a:t>
            </a:r>
            <a:r>
              <a:rPr lang="en-US" sz="1200" err="1">
                <a:solidFill>
                  <a:srgbClr val="000000"/>
                </a:solidFill>
                <a:effectLst/>
                <a:latin typeface="DejaVu Sans"/>
                <a:ea typeface="DejaVu Sans"/>
                <a:cs typeface="DejaVu Sans"/>
              </a:rPr>
              <a:t>kimotu</a:t>
            </a:r>
            <a:r>
              <a:rPr lang="en-US" sz="1200">
                <a:solidFill>
                  <a:srgbClr val="000000"/>
                </a:solidFill>
                <a:effectLst/>
                <a:latin typeface="DejaVu Sans"/>
                <a:ea typeface="DejaVu Sans"/>
                <a:cs typeface="DejaVu Sans"/>
              </a:rPr>
              <a:t>. Courtesy of 4TK and </a:t>
            </a:r>
            <a:r>
              <a:rPr lang="en-US" sz="1200" err="1">
                <a:solidFill>
                  <a:srgbClr val="000000"/>
                </a:solidFill>
                <a:effectLst/>
                <a:latin typeface="DejaVu Sans"/>
                <a:ea typeface="DejaVu Sans"/>
                <a:cs typeface="DejaVu Sans"/>
              </a:rPr>
              <a:t>Tautai</a:t>
            </a:r>
            <a:r>
              <a:rPr lang="en-US" sz="1200">
                <a:solidFill>
                  <a:srgbClr val="000000"/>
                </a:solidFill>
                <a:effectLst/>
                <a:latin typeface="DejaVu Sans"/>
                <a:ea typeface="DejaVu Sans"/>
                <a:cs typeface="DejaVu Sans"/>
              </a:rPr>
              <a:t> Gallery</a:t>
            </a:r>
            <a:r>
              <a:rPr lang="en-NZ" sz="1200">
                <a:effectLst/>
              </a:rPr>
              <a:t> </a:t>
            </a:r>
            <a:endParaRPr lang="en-US" sz="1200"/>
          </a:p>
        </p:txBody>
      </p:sp>
    </p:spTree>
    <p:extLst>
      <p:ext uri="{BB962C8B-B14F-4D97-AF65-F5344CB8AC3E}">
        <p14:creationId xmlns:p14="http://schemas.microsoft.com/office/powerpoint/2010/main" val="12888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E1D9-1CC0-B1C7-CA86-1756884ED6C4}"/>
            </a:ext>
          </a:extLst>
        </p:cNvPr>
        <p:cNvGrpSpPr/>
        <p:nvPr/>
      </p:nvGrpSpPr>
      <p:grpSpPr>
        <a:xfrm>
          <a:off x="0" y="0"/>
          <a:ext cx="0" cy="0"/>
          <a:chOff x="0" y="0"/>
          <a:chExt cx="0" cy="0"/>
        </a:xfrm>
      </p:grpSpPr>
      <p:grpSp>
        <p:nvGrpSpPr>
          <p:cNvPr id="4" name="object 2">
            <a:extLst>
              <a:ext uri="{FF2B5EF4-FFF2-40B4-BE49-F238E27FC236}">
                <a16:creationId xmlns:a16="http://schemas.microsoft.com/office/drawing/2014/main" id="{7E5B012D-77EF-2517-99AC-9F2E444D61D4}"/>
              </a:ext>
            </a:extLst>
          </p:cNvPr>
          <p:cNvGrpSpPr/>
          <p:nvPr/>
        </p:nvGrpSpPr>
        <p:grpSpPr>
          <a:xfrm>
            <a:off x="-25108" y="44382"/>
            <a:ext cx="6170529" cy="6996867"/>
            <a:chOff x="205082" y="263604"/>
            <a:chExt cx="5101613" cy="6843098"/>
          </a:xfrm>
        </p:grpSpPr>
        <p:sp>
          <p:nvSpPr>
            <p:cNvPr id="5" name="object 3">
              <a:extLst>
                <a:ext uri="{FF2B5EF4-FFF2-40B4-BE49-F238E27FC236}">
                  <a16:creationId xmlns:a16="http://schemas.microsoft.com/office/drawing/2014/main" id="{32A06F17-7FC7-CAB5-B688-22277A59BE90}"/>
                </a:ext>
              </a:extLst>
            </p:cNvPr>
            <p:cNvSpPr/>
            <p:nvPr/>
          </p:nvSpPr>
          <p:spPr>
            <a:xfrm>
              <a:off x="205082" y="263604"/>
              <a:ext cx="5101613" cy="684309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4">
              <a:extLst>
                <a:ext uri="{FF2B5EF4-FFF2-40B4-BE49-F238E27FC236}">
                  <a16:creationId xmlns:a16="http://schemas.microsoft.com/office/drawing/2014/main" id="{3AC28A6E-1ACE-3078-4D2A-D51BADAB581C}"/>
                </a:ext>
              </a:extLst>
            </p:cNvPr>
            <p:cNvSpPr/>
            <p:nvPr/>
          </p:nvSpPr>
          <p:spPr>
            <a:xfrm>
              <a:off x="866698" y="805484"/>
              <a:ext cx="3839997" cy="576243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grpSp>
        <p:nvGrpSpPr>
          <p:cNvPr id="7" name="object 2">
            <a:extLst>
              <a:ext uri="{FF2B5EF4-FFF2-40B4-BE49-F238E27FC236}">
                <a16:creationId xmlns:a16="http://schemas.microsoft.com/office/drawing/2014/main" id="{930FBBE0-1BA0-A50C-53CC-C998CF056DFC}"/>
              </a:ext>
            </a:extLst>
          </p:cNvPr>
          <p:cNvGrpSpPr/>
          <p:nvPr/>
        </p:nvGrpSpPr>
        <p:grpSpPr>
          <a:xfrm>
            <a:off x="5444814" y="3166"/>
            <a:ext cx="7106449" cy="6993701"/>
            <a:chOff x="266699" y="332951"/>
            <a:chExt cx="5258169" cy="6828996"/>
          </a:xfrm>
        </p:grpSpPr>
        <p:sp>
          <p:nvSpPr>
            <p:cNvPr id="8" name="object 3">
              <a:extLst>
                <a:ext uri="{FF2B5EF4-FFF2-40B4-BE49-F238E27FC236}">
                  <a16:creationId xmlns:a16="http://schemas.microsoft.com/office/drawing/2014/main" id="{02DE7E05-9CC8-4D3A-3B3C-1937EC452442}"/>
                </a:ext>
              </a:extLst>
            </p:cNvPr>
            <p:cNvSpPr/>
            <p:nvPr/>
          </p:nvSpPr>
          <p:spPr>
            <a:xfrm>
              <a:off x="266699" y="332951"/>
              <a:ext cx="5258169" cy="682899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4">
              <a:extLst>
                <a:ext uri="{FF2B5EF4-FFF2-40B4-BE49-F238E27FC236}">
                  <a16:creationId xmlns:a16="http://schemas.microsoft.com/office/drawing/2014/main" id="{68E3793D-41EB-FC94-6216-A03D85A925DE}"/>
                </a:ext>
              </a:extLst>
            </p:cNvPr>
            <p:cNvSpPr/>
            <p:nvPr/>
          </p:nvSpPr>
          <p:spPr>
            <a:xfrm>
              <a:off x="266699" y="345717"/>
              <a:ext cx="5116071" cy="488210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chor="t"/>
            <a:lstStyle/>
            <a:p>
              <a:r>
                <a:rPr lang="en-AU" b="1" i="1" dirty="0">
                  <a:solidFill>
                    <a:schemeClr val="accent1"/>
                  </a:solidFill>
                  <a:highlight>
                    <a:srgbClr val="00FFFF"/>
                  </a:highlight>
                </a:rPr>
                <a:t>ABSTRACT:</a:t>
              </a:r>
            </a:p>
            <a:p>
              <a:endParaRPr lang="en-AU" sz="1200" b="1" i="1" dirty="0">
                <a:solidFill>
                  <a:schemeClr val="accent1"/>
                </a:solidFill>
                <a:highlight>
                  <a:srgbClr val="00FFFF"/>
                </a:highlight>
              </a:endParaRPr>
            </a:p>
            <a:p>
              <a:pPr marL="171450" indent="-171450">
                <a:buFont typeface="Arial" panose="020B0604020202020204" pitchFamily="34" charset="0"/>
                <a:buChar char="•"/>
              </a:pPr>
              <a:r>
                <a:rPr lang="en-NZ" sz="1100" b="1" i="1" dirty="0">
                  <a:solidFill>
                    <a:srgbClr val="0070C0"/>
                  </a:solidFill>
                </a:rPr>
                <a:t>This presentation explores </a:t>
              </a:r>
              <a:r>
                <a:rPr lang="en-NZ" sz="1100" b="1" i="1" dirty="0">
                  <a:solidFill>
                    <a:srgbClr val="0070C0"/>
                  </a:solidFill>
                  <a:highlight>
                    <a:srgbClr val="00FFFF"/>
                  </a:highlight>
                </a:rPr>
                <a:t>SALTWATER / Interconnectivity </a:t>
              </a:r>
              <a:r>
                <a:rPr lang="en-NZ" sz="1100" b="1" i="1" dirty="0">
                  <a:solidFill>
                    <a:srgbClr val="0070C0"/>
                  </a:solidFill>
                </a:rPr>
                <a:t>(</a:t>
              </a:r>
              <a:r>
                <a:rPr lang="en-NZ" sz="1100" b="1" i="1" dirty="0" err="1">
                  <a:solidFill>
                    <a:srgbClr val="0070C0"/>
                  </a:solidFill>
                </a:rPr>
                <a:t>Tautai</a:t>
              </a:r>
              <a:r>
                <a:rPr lang="en-NZ" sz="1100" b="1" i="1" dirty="0">
                  <a:solidFill>
                    <a:srgbClr val="0070C0"/>
                  </a:solidFill>
                </a:rPr>
                <a:t> Gallery, Aotearoa, 2020–21) as a case study in Indigenous-led curating, where </a:t>
              </a:r>
              <a:r>
                <a:rPr lang="en-NZ" sz="1100" b="1" i="1" dirty="0" err="1">
                  <a:solidFill>
                    <a:srgbClr val="0070C0"/>
                  </a:solidFill>
                </a:rPr>
                <a:t>talanoa</a:t>
              </a:r>
              <a:r>
                <a:rPr lang="en-NZ" sz="1100" b="1" i="1" dirty="0">
                  <a:solidFill>
                    <a:srgbClr val="0070C0"/>
                  </a:solidFill>
                </a:rPr>
                <a:t>, performance, and activism amplified the voices of young Pasifika artists. </a:t>
              </a:r>
            </a:p>
            <a:p>
              <a:pPr marL="171450" indent="-171450">
                <a:buFont typeface="Arial" panose="020B0604020202020204" pitchFamily="34" charset="0"/>
                <a:buChar char="•"/>
              </a:pPr>
              <a:r>
                <a:rPr lang="en-NZ" sz="1100" b="1" i="1" dirty="0">
                  <a:solidFill>
                    <a:srgbClr val="0070C0"/>
                  </a:solidFill>
                </a:rPr>
                <a:t>Co-curated by </a:t>
              </a:r>
              <a:r>
                <a:rPr lang="en-NZ" sz="1100" b="1" i="1" dirty="0">
                  <a:solidFill>
                    <a:srgbClr val="0070C0"/>
                  </a:solidFill>
                  <a:highlight>
                    <a:srgbClr val="00FFFF"/>
                  </a:highlight>
                </a:rPr>
                <a:t>K</a:t>
              </a:r>
              <a:r>
                <a:rPr lang="en-NZ" sz="1100" b="1" i="1" dirty="0">
                  <a:solidFill>
                    <a:srgbClr val="0070C0"/>
                  </a:solidFill>
                </a:rPr>
                <a:t>atharine Losi Atafu-Mayo and Giles Peterson, the exhibition embodied the relational, fluid nature of the Moana -</a:t>
              </a:r>
              <a:r>
                <a:rPr lang="en-NZ" sz="1100" b="1" i="1" dirty="0" err="1">
                  <a:solidFill>
                    <a:srgbClr val="0070C0"/>
                  </a:solidFill>
                </a:rPr>
                <a:t>Solwara</a:t>
              </a:r>
              <a:r>
                <a:rPr lang="en-NZ" sz="1100" b="1" i="1" dirty="0">
                  <a:solidFill>
                    <a:srgbClr val="0070C0"/>
                  </a:solidFill>
                </a:rPr>
                <a:t> ( or – the </a:t>
              </a:r>
              <a:r>
                <a:rPr lang="en-NZ" sz="1100" b="1" i="1" dirty="0" err="1">
                  <a:solidFill>
                    <a:srgbClr val="0070C0"/>
                  </a:solidFill>
                </a:rPr>
                <a:t>Moananuiākea</a:t>
              </a:r>
              <a:r>
                <a:rPr lang="en-NZ" sz="1100" b="1" i="1" dirty="0">
                  <a:solidFill>
                    <a:srgbClr val="0070C0"/>
                  </a:solidFill>
                </a:rPr>
                <a:t> in the native Hawaiian languages to describe (the great expansive ocean), also known as the Pacific Ocean today, which represents thousands of islands and is ancestral homelands to generations of indigenous Pasifik peoples who have made these islands their home, over thousands of </a:t>
              </a:r>
              <a:r>
                <a:rPr lang="en-NZ" sz="1100" b="1" i="1" dirty="0" err="1">
                  <a:solidFill>
                    <a:srgbClr val="0070C0"/>
                  </a:solidFill>
                </a:rPr>
                <a:t>millenia</a:t>
              </a:r>
              <a:r>
                <a:rPr lang="en-NZ" sz="1100" b="1" i="1" dirty="0">
                  <a:solidFill>
                    <a:srgbClr val="0070C0"/>
                  </a:solidFill>
                </a:rPr>
                <a:t>, and which  covers one-third of the earth's surface. </a:t>
              </a:r>
            </a:p>
            <a:p>
              <a:pPr marL="171450" indent="-171450">
                <a:buFont typeface="Arial" panose="020B0604020202020204" pitchFamily="34" charset="0"/>
                <a:buChar char="•"/>
              </a:pPr>
              <a:endParaRPr lang="en-NZ" sz="1100" dirty="0">
                <a:solidFill>
                  <a:srgbClr val="00B0F0"/>
                </a:solidFill>
              </a:endParaRPr>
            </a:p>
            <a:p>
              <a:pPr marL="171450" indent="-171450">
                <a:buFont typeface="Arial" panose="020B0604020202020204" pitchFamily="34" charset="0"/>
                <a:buChar char="•"/>
              </a:pPr>
              <a:r>
                <a:rPr lang="en-NZ" sz="1100" b="1" dirty="0">
                  <a:solidFill>
                    <a:schemeClr val="accent1"/>
                  </a:solidFill>
                </a:rPr>
                <a:t>SALTWATER /INTERCONNECTIVITY is a wonderful exhibition and curatorial community collaborative project to explore within the themes of this conference: OCEANIC JOURNEYS – MULTICULTURAL  APPROACHES IN THE HUMANITIES, Being held here in the beautiful University of Hawaii, Hilo and environs. </a:t>
              </a:r>
            </a:p>
            <a:p>
              <a:pPr marL="171450" indent="-171450">
                <a:buFont typeface="Arial" panose="020B0604020202020204" pitchFamily="34" charset="0"/>
                <a:buChar char="•"/>
              </a:pPr>
              <a:endParaRPr lang="en-NZ" sz="1100" b="1" dirty="0">
                <a:solidFill>
                  <a:srgbClr val="00B0F0"/>
                </a:solidFill>
              </a:endParaRPr>
            </a:p>
            <a:p>
              <a:pPr marL="171450" indent="-171450">
                <a:buFont typeface="Arial" panose="020B0604020202020204" pitchFamily="34" charset="0"/>
                <a:buChar char="•"/>
              </a:pPr>
              <a:r>
                <a:rPr lang="en-NZ" sz="1100" b="1" dirty="0">
                  <a:solidFill>
                    <a:schemeClr val="accent3">
                      <a:lumMod val="75000"/>
                    </a:schemeClr>
                  </a:solidFill>
                </a:rPr>
                <a:t>SALTWATER INTERCONNECTIVITY is an exhibition and curatorial project – dear to my heart that was developed over a year of covid19 lockdowns with the intent to bring healing and our diverse dynamic indigenous Moana and </a:t>
              </a:r>
              <a:r>
                <a:rPr lang="en-NZ" sz="1100" b="1" dirty="0" err="1">
                  <a:solidFill>
                    <a:schemeClr val="accent3">
                      <a:lumMod val="75000"/>
                    </a:schemeClr>
                  </a:solidFill>
                </a:rPr>
                <a:t>Solwara</a:t>
              </a:r>
              <a:r>
                <a:rPr lang="en-NZ" sz="1100" b="1" dirty="0">
                  <a:solidFill>
                    <a:schemeClr val="accent3">
                      <a:lumMod val="75000"/>
                    </a:schemeClr>
                  </a:solidFill>
                </a:rPr>
                <a:t> Communities together. </a:t>
              </a:r>
              <a:r>
                <a:rPr lang="en-NZ" sz="1100" b="1" dirty="0">
                  <a:solidFill>
                    <a:schemeClr val="accent1"/>
                  </a:solidFill>
                </a:rPr>
                <a:t>Its focus on justice, Black and Brown lives matter, Indigenous </a:t>
              </a:r>
              <a:r>
                <a:rPr lang="en-NZ" sz="1100" b="1" dirty="0" err="1">
                  <a:solidFill>
                    <a:schemeClr val="accent1"/>
                  </a:solidFill>
                </a:rPr>
                <a:t>Soverignty</a:t>
              </a:r>
              <a:r>
                <a:rPr lang="en-NZ" sz="1100" b="1" dirty="0">
                  <a:solidFill>
                    <a:schemeClr val="accent1"/>
                  </a:solidFill>
                </a:rPr>
                <a:t>, Ecology, Climate Change, Youth and intergenerational transmission of knowledge,  identity, resistance, visibility  and resilience through new works by contemporary new-generation indigenous Pacific islander artists. More than a static exhibition, SALTWATER extended into the Auckland Writers Festival (2021), where performance became a platform for storytelling, knowledge exchange, and resistance—addressing climate change, diaspora displacement, and colonial impacts</a:t>
              </a:r>
              <a:r>
                <a:rPr lang="en-NZ" sz="1100" b="1" dirty="0">
                  <a:solidFill>
                    <a:schemeClr val="accent3">
                      <a:lumMod val="75000"/>
                    </a:schemeClr>
                  </a:solidFill>
                </a:rPr>
                <a:t>. </a:t>
              </a:r>
              <a:endParaRPr lang="en-NZ" sz="1100" b="1" dirty="0">
                <a:solidFill>
                  <a:schemeClr val="accent3">
                    <a:lumMod val="75000"/>
                  </a:schemeClr>
                </a:solidFill>
                <a:ea typeface="Calibri"/>
                <a:cs typeface="Calibri"/>
              </a:endParaRPr>
            </a:p>
            <a:p>
              <a:endParaRPr lang="en-NZ" sz="1100" dirty="0">
                <a:solidFill>
                  <a:srgbClr val="00B0F0"/>
                </a:solidFill>
              </a:endParaRPr>
            </a:p>
            <a:p>
              <a:pPr marL="171450" indent="-171450">
                <a:buFont typeface="Arial" panose="020B0604020202020204" pitchFamily="34" charset="0"/>
                <a:buChar char="•"/>
              </a:pPr>
              <a:r>
                <a:rPr lang="en-NZ" sz="1100" b="1" dirty="0">
                  <a:solidFill>
                    <a:srgbClr val="0070C0"/>
                  </a:solidFill>
                </a:rPr>
                <a:t>This project exemplifies </a:t>
              </a:r>
              <a:r>
                <a:rPr lang="en-NZ" sz="1100" b="1" dirty="0" err="1">
                  <a:solidFill>
                    <a:srgbClr val="0070C0"/>
                  </a:solidFill>
                </a:rPr>
                <a:t>niu</a:t>
              </a:r>
              <a:r>
                <a:rPr lang="en-NZ" sz="1100" b="1" dirty="0">
                  <a:solidFill>
                    <a:srgbClr val="0070C0"/>
                  </a:solidFill>
                </a:rPr>
                <a:t> ecologies, emergent frameworks in </a:t>
              </a:r>
              <a:r>
                <a:rPr lang="en-NZ" sz="1100" b="1" dirty="0">
                  <a:solidFill>
                    <a:schemeClr val="accent1"/>
                  </a:solidFill>
                </a:rPr>
                <a:t>Moana </a:t>
              </a:r>
              <a:r>
                <a:rPr lang="en-NZ" sz="1100" b="1" dirty="0" err="1">
                  <a:solidFill>
                    <a:schemeClr val="accent1"/>
                  </a:solidFill>
                </a:rPr>
                <a:t>Solwara</a:t>
              </a:r>
              <a:r>
                <a:rPr lang="en-NZ" sz="1100" b="1" dirty="0">
                  <a:solidFill>
                    <a:schemeClr val="accent1"/>
                  </a:solidFill>
                </a:rPr>
                <a:t> </a:t>
              </a:r>
              <a:r>
                <a:rPr lang="en-NZ" sz="1100" b="1" dirty="0">
                  <a:solidFill>
                    <a:srgbClr val="0070C0"/>
                  </a:solidFill>
                </a:rPr>
                <a:t>curatorial practice that foreground Indigenous futurisms and activism, empowering young Pasifika communities to shape Oceania’s contemporary narrative. Drawing from my work as a curator, co –curator  and educator, I examine how exhibitions like SALTWATER function as models for community-</a:t>
              </a:r>
              <a:r>
                <a:rPr lang="en-NZ" sz="1100" b="1" dirty="0" err="1">
                  <a:solidFill>
                    <a:srgbClr val="0070C0"/>
                  </a:solidFill>
                </a:rPr>
                <a:t>centered</a:t>
              </a:r>
              <a:r>
                <a:rPr lang="en-NZ" sz="1100" b="1" dirty="0">
                  <a:solidFill>
                    <a:srgbClr val="0070C0"/>
                  </a:solidFill>
                </a:rPr>
                <a:t> curating—transforming spaces of art into spaces of gathering and healing. </a:t>
              </a:r>
            </a:p>
            <a:p>
              <a:endParaRPr lang="en-NZ" sz="1100" dirty="0">
                <a:solidFill>
                  <a:srgbClr val="00B0F0"/>
                </a:solidFill>
              </a:endParaRPr>
            </a:p>
            <a:p>
              <a:pPr marL="171450" indent="-171450">
                <a:buFont typeface="Arial" panose="020B0604020202020204" pitchFamily="34" charset="0"/>
                <a:buChar char="•"/>
              </a:pPr>
              <a:r>
                <a:rPr lang="en-NZ" sz="1100" b="1" dirty="0">
                  <a:solidFill>
                    <a:schemeClr val="accent1"/>
                  </a:solidFill>
                </a:rPr>
                <a:t>By examinin</a:t>
              </a:r>
              <a:r>
                <a:rPr lang="en-NZ" sz="1100" b="1" dirty="0">
                  <a:solidFill>
                    <a:schemeClr val="accent4"/>
                  </a:solidFill>
                </a:rPr>
                <a:t>g curatorial methodologies rooted in </a:t>
              </a:r>
              <a:r>
                <a:rPr lang="en-NZ" sz="1100" b="1" dirty="0" err="1">
                  <a:solidFill>
                    <a:schemeClr val="accent4"/>
                  </a:solidFill>
                </a:rPr>
                <a:t>niu</a:t>
              </a:r>
              <a:r>
                <a:rPr lang="en-NZ" sz="1100" b="1" dirty="0">
                  <a:solidFill>
                    <a:schemeClr val="accent4"/>
                  </a:solidFill>
                </a:rPr>
                <a:t> ecologies, I</a:t>
              </a:r>
              <a:r>
                <a:rPr lang="en-NZ" sz="1100" b="1" dirty="0">
                  <a:solidFill>
                    <a:schemeClr val="accent1"/>
                  </a:solidFill>
                </a:rPr>
                <a:t> discuss how they challenge institutional</a:t>
              </a:r>
              <a:r>
                <a:rPr lang="en-NZ" sz="1100" b="1" dirty="0">
                  <a:solidFill>
                    <a:schemeClr val="accent4"/>
                  </a:solidFill>
                </a:rPr>
                <a:t> frameworks and reimagine </a:t>
              </a:r>
              <a:r>
                <a:rPr lang="en-NZ" sz="1100" b="1" dirty="0">
                  <a:solidFill>
                    <a:schemeClr val="accent1"/>
                  </a:solidFill>
                </a:rPr>
                <a:t>Pacific arts</a:t>
              </a:r>
              <a:r>
                <a:rPr lang="en-NZ" sz="1100" b="1" dirty="0">
                  <a:solidFill>
                    <a:schemeClr val="accent4"/>
                  </a:solidFill>
                </a:rPr>
                <a:t>, fostering deeper connections to ancestral knowledge, ecosystems, and people-place relationships. </a:t>
              </a:r>
              <a:r>
                <a:rPr lang="en-NZ" sz="1100" b="1" dirty="0">
                  <a:solidFill>
                    <a:schemeClr val="accent3">
                      <a:lumMod val="75000"/>
                    </a:schemeClr>
                  </a:solidFill>
                </a:rPr>
                <a:t>This paper invites scholars, artists, and educators to reflect on </a:t>
              </a:r>
              <a:r>
                <a:rPr lang="en-NZ" sz="1100" b="1" dirty="0">
                  <a:solidFill>
                    <a:schemeClr val="accent1"/>
                  </a:solidFill>
                </a:rPr>
                <a:t>how curatorial practice affirms Indigenous Pacific sovereignty,</a:t>
              </a:r>
              <a:r>
                <a:rPr lang="en-NZ" sz="1100" b="1" dirty="0">
                  <a:solidFill>
                    <a:schemeClr val="accent3">
                      <a:lumMod val="75000"/>
                    </a:schemeClr>
                  </a:solidFill>
                </a:rPr>
                <a:t> resilience, and social justice. </a:t>
              </a:r>
              <a:r>
                <a:rPr lang="en-NZ" sz="1100" b="1" dirty="0">
                  <a:solidFill>
                    <a:schemeClr val="accent1"/>
                  </a:solidFill>
                </a:rPr>
                <a:t>How do youth-led indigenous Pasifika artists,</a:t>
              </a:r>
              <a:r>
                <a:rPr lang="en-NZ" sz="1100" b="1" dirty="0">
                  <a:solidFill>
                    <a:schemeClr val="accent3">
                      <a:lumMod val="75000"/>
                    </a:schemeClr>
                  </a:solidFill>
                </a:rPr>
                <a:t> and creative movements sustain cultural and ecological resilience in the Oceania Pacific? </a:t>
              </a:r>
              <a:endParaRPr lang="en-NZ" sz="1100" b="1" dirty="0">
                <a:solidFill>
                  <a:schemeClr val="accent3">
                    <a:lumMod val="75000"/>
                  </a:schemeClr>
                </a:solidFill>
                <a:ea typeface="Calibri"/>
                <a:cs typeface="Calibri"/>
              </a:endParaRPr>
            </a:p>
            <a:p>
              <a:endParaRPr lang="en-NZ" sz="1100" dirty="0">
                <a:solidFill>
                  <a:srgbClr val="00B0F0"/>
                </a:solidFill>
              </a:endParaRPr>
            </a:p>
            <a:p>
              <a:pPr marL="171450" indent="-171450">
                <a:buFont typeface="Arial" panose="020B0604020202020204" pitchFamily="34" charset="0"/>
                <a:buChar char="•"/>
              </a:pPr>
              <a:r>
                <a:rPr lang="en-NZ" sz="1100" b="1" dirty="0">
                  <a:solidFill>
                    <a:schemeClr val="accent1"/>
                  </a:solidFill>
                </a:rPr>
                <a:t>This </a:t>
              </a:r>
              <a:r>
                <a:rPr lang="en-NZ" sz="1100" b="1" dirty="0">
                  <a:solidFill>
                    <a:srgbClr val="0070C0"/>
                  </a:solidFill>
                </a:rPr>
                <a:t>study explores contemporary Pasifika art as a powerful tool for </a:t>
              </a:r>
              <a:r>
                <a:rPr lang="en-NZ" sz="1100" b="1" dirty="0" err="1">
                  <a:solidFill>
                    <a:srgbClr val="0070C0"/>
                  </a:solidFill>
                </a:rPr>
                <a:t>niu</a:t>
              </a:r>
              <a:r>
                <a:rPr lang="en-NZ" sz="1100" b="1" dirty="0">
                  <a:solidFill>
                    <a:srgbClr val="0070C0"/>
                  </a:solidFill>
                </a:rPr>
                <a:t> ecologies, cultural survival, decolonial Indigenous resistance, social and design activism, community building, resilience, hope, intergenerational knowledge, protest, and renewal. </a:t>
              </a:r>
              <a:r>
                <a:rPr lang="en-NZ" sz="1100" b="1" dirty="0">
                  <a:solidFill>
                    <a:srgbClr val="0070C0"/>
                  </a:solidFill>
                  <a:hlinkClick r:id="rId5"/>
                </a:rPr>
                <a:t>https://www.tautai.org/saltwater-interconnectivity</a:t>
              </a:r>
              <a:r>
                <a:rPr lang="en-NZ" sz="1100" b="1" dirty="0">
                  <a:solidFill>
                    <a:srgbClr val="0070C0"/>
                  </a:solidFill>
                </a:rPr>
                <a:t>.... Giles Peterson,  2025</a:t>
              </a:r>
              <a:endParaRPr sz="1100" b="1" i="1" dirty="0">
                <a:solidFill>
                  <a:srgbClr val="0070C0"/>
                </a:solidFill>
                <a:highlight>
                  <a:srgbClr val="00FFFF"/>
                </a:highlight>
              </a:endParaRPr>
            </a:p>
          </p:txBody>
        </p:sp>
      </p:grpSp>
      <p:sp>
        <p:nvSpPr>
          <p:cNvPr id="11" name="TextBox 10">
            <a:extLst>
              <a:ext uri="{FF2B5EF4-FFF2-40B4-BE49-F238E27FC236}">
                <a16:creationId xmlns:a16="http://schemas.microsoft.com/office/drawing/2014/main" id="{4699988F-45A1-CE9A-8034-9940DF699E50}"/>
              </a:ext>
            </a:extLst>
          </p:cNvPr>
          <p:cNvSpPr txBox="1"/>
          <p:nvPr/>
        </p:nvSpPr>
        <p:spPr>
          <a:xfrm>
            <a:off x="1347075" y="2040207"/>
            <a:ext cx="5307699" cy="848950"/>
          </a:xfrm>
          <a:prstGeom prst="rect">
            <a:avLst/>
          </a:prstGeom>
          <a:noFill/>
        </p:spPr>
        <p:txBody>
          <a:bodyPr wrap="square">
            <a:spAutoFit/>
          </a:bodyPr>
          <a:lstStyle/>
          <a:p>
            <a:pPr marL="12700">
              <a:lnSpc>
                <a:spcPts val="2565"/>
              </a:lnSpc>
              <a:spcBef>
                <a:spcPts val="120"/>
              </a:spcBef>
            </a:pPr>
            <a:r>
              <a:rPr lang="en-NZ" sz="2800" b="0" spc="-350" dirty="0">
                <a:solidFill>
                  <a:srgbClr val="3CABDD"/>
                </a:solidFill>
                <a:latin typeface="Arial"/>
                <a:cs typeface="Arial"/>
              </a:rPr>
              <a:t>SALTWATER</a:t>
            </a:r>
            <a:r>
              <a:rPr lang="en-NZ" sz="2800" b="0" spc="15" dirty="0">
                <a:solidFill>
                  <a:srgbClr val="3CABDD"/>
                </a:solidFill>
                <a:latin typeface="Arial"/>
                <a:cs typeface="Arial"/>
              </a:rPr>
              <a:t> </a:t>
            </a:r>
            <a:r>
              <a:rPr lang="en-NZ" sz="2800" b="0" spc="100" dirty="0">
                <a:solidFill>
                  <a:srgbClr val="3CABDD"/>
                </a:solidFill>
                <a:latin typeface="Arial"/>
                <a:cs typeface="Arial"/>
              </a:rPr>
              <a:t>/</a:t>
            </a:r>
            <a:endParaRPr lang="en-NZ" sz="2800" dirty="0">
              <a:latin typeface="Arial"/>
              <a:cs typeface="Arial"/>
            </a:endParaRPr>
          </a:p>
          <a:p>
            <a:pPr marL="306070">
              <a:lnSpc>
                <a:spcPts val="3345"/>
              </a:lnSpc>
            </a:pPr>
            <a:r>
              <a:rPr lang="en-NZ" sz="2800" spc="-80" dirty="0">
                <a:solidFill>
                  <a:srgbClr val="3CABDD"/>
                </a:solidFill>
                <a:latin typeface="Trebuchet MS"/>
                <a:cs typeface="Trebuchet MS"/>
              </a:rPr>
              <a:t>Interconnectivity</a:t>
            </a:r>
            <a:endParaRPr lang="en-US" sz="2800" dirty="0"/>
          </a:p>
        </p:txBody>
      </p:sp>
      <p:sp>
        <p:nvSpPr>
          <p:cNvPr id="12" name="TextBox 11">
            <a:extLst>
              <a:ext uri="{FF2B5EF4-FFF2-40B4-BE49-F238E27FC236}">
                <a16:creationId xmlns:a16="http://schemas.microsoft.com/office/drawing/2014/main" id="{C012CBE4-452A-EE85-85D2-032F8E4400C5}"/>
              </a:ext>
            </a:extLst>
          </p:cNvPr>
          <p:cNvSpPr txBox="1"/>
          <p:nvPr/>
        </p:nvSpPr>
        <p:spPr>
          <a:xfrm>
            <a:off x="55916" y="6536619"/>
            <a:ext cx="11573484" cy="276999"/>
          </a:xfrm>
          <a:prstGeom prst="rect">
            <a:avLst/>
          </a:prstGeom>
          <a:noFill/>
        </p:spPr>
        <p:txBody>
          <a:bodyPr wrap="square" rtlCol="0">
            <a:spAutoFit/>
          </a:bodyPr>
          <a:lstStyle/>
          <a:p>
            <a:r>
              <a:rPr lang="en-US" sz="600" b="1" i="1" dirty="0">
                <a:solidFill>
                  <a:srgbClr val="0070C0"/>
                </a:solidFill>
              </a:rPr>
              <a:t>Peterson, Giles &amp; Atafu – Mayo, Katharine. </a:t>
            </a:r>
            <a:r>
              <a:rPr lang="en-US" sz="600" dirty="0">
                <a:solidFill>
                  <a:srgbClr val="0070C0"/>
                </a:solidFill>
              </a:rPr>
              <a:t>[Curators]. </a:t>
            </a:r>
            <a:r>
              <a:rPr lang="en-US" sz="600" b="1" dirty="0">
                <a:solidFill>
                  <a:srgbClr val="0070C0"/>
                </a:solidFill>
              </a:rPr>
              <a:t>‘SALTWATER/ Interconnectivity’ </a:t>
            </a:r>
            <a:r>
              <a:rPr lang="en-US" sz="600" b="1" dirty="0" err="1">
                <a:solidFill>
                  <a:srgbClr val="0070C0"/>
                </a:solidFill>
              </a:rPr>
              <a:t>Tautai</a:t>
            </a:r>
            <a:r>
              <a:rPr lang="en-US" sz="600" b="1">
                <a:solidFill>
                  <a:srgbClr val="0070C0"/>
                </a:solidFill>
              </a:rPr>
              <a:t> Gallery, Auckland, October 16– 2020 to January 30, 2021. Exhibition catalogue:  SALTWATER/Interconnectivity, 2020.Publishers: </a:t>
            </a:r>
            <a:r>
              <a:rPr lang="en-US" sz="600" b="1" err="1">
                <a:solidFill>
                  <a:srgbClr val="0070C0"/>
                </a:solidFill>
              </a:rPr>
              <a:t>Tautai</a:t>
            </a:r>
            <a:r>
              <a:rPr lang="en-US" sz="600" b="1">
                <a:solidFill>
                  <a:srgbClr val="0070C0"/>
                </a:solidFill>
              </a:rPr>
              <a:t> Contemporary Pacific Arts Trust. Image: Katharine Atafu – Mayo. </a:t>
            </a:r>
            <a:r>
              <a:rPr lang="en-US" sz="600" b="1" err="1">
                <a:solidFill>
                  <a:srgbClr val="0070C0"/>
                </a:solidFill>
              </a:rPr>
              <a:t>Feso’oata’iatu</a:t>
            </a:r>
            <a:r>
              <a:rPr lang="en-US" sz="600" b="1">
                <a:solidFill>
                  <a:srgbClr val="0070C0"/>
                </a:solidFill>
              </a:rPr>
              <a:t>, 2020. Digital video projection (filmed by Beni </a:t>
            </a:r>
            <a:r>
              <a:rPr lang="en-US" sz="600" b="1" err="1">
                <a:solidFill>
                  <a:srgbClr val="0070C0"/>
                </a:solidFill>
              </a:rPr>
              <a:t>Timu</a:t>
            </a:r>
            <a:r>
              <a:rPr lang="en-US" sz="600" b="1">
                <a:solidFill>
                  <a:srgbClr val="0070C0"/>
                </a:solidFill>
              </a:rPr>
              <a:t>), sound, saltwater, 20 x 100cm including projection. SALTWATER /Interconnectivity, </a:t>
            </a:r>
            <a:r>
              <a:rPr lang="en-US" sz="600" b="1" err="1">
                <a:solidFill>
                  <a:srgbClr val="0070C0"/>
                </a:solidFill>
              </a:rPr>
              <a:t>Tautai</a:t>
            </a:r>
            <a:r>
              <a:rPr lang="en-US" sz="600" b="1">
                <a:solidFill>
                  <a:srgbClr val="0070C0"/>
                </a:solidFill>
              </a:rPr>
              <a:t> Gallery – Level 3, 300 </a:t>
            </a:r>
            <a:r>
              <a:rPr lang="en-US" sz="600" b="1" err="1">
                <a:solidFill>
                  <a:srgbClr val="0070C0"/>
                </a:solidFill>
              </a:rPr>
              <a:t>Te</a:t>
            </a:r>
            <a:r>
              <a:rPr lang="en-US" sz="600" b="1">
                <a:solidFill>
                  <a:srgbClr val="0070C0"/>
                </a:solidFill>
              </a:rPr>
              <a:t> </a:t>
            </a:r>
            <a:r>
              <a:rPr lang="en-US" sz="600" b="1" err="1">
                <a:solidFill>
                  <a:srgbClr val="0070C0"/>
                </a:solidFill>
              </a:rPr>
              <a:t>Karangahape</a:t>
            </a:r>
            <a:r>
              <a:rPr lang="en-US" sz="600" b="1">
                <a:solidFill>
                  <a:srgbClr val="0070C0"/>
                </a:solidFill>
              </a:rPr>
              <a:t> Road, Newton, Auckland.   Catalogue Design: Niko Meredith, NO SIX.  </a:t>
            </a:r>
          </a:p>
        </p:txBody>
      </p:sp>
      <p:sp>
        <p:nvSpPr>
          <p:cNvPr id="14" name="object 5">
            <a:extLst>
              <a:ext uri="{FF2B5EF4-FFF2-40B4-BE49-F238E27FC236}">
                <a16:creationId xmlns:a16="http://schemas.microsoft.com/office/drawing/2014/main" id="{C0B80AFD-BF0D-96A4-9144-3D280C1DA194}"/>
              </a:ext>
            </a:extLst>
          </p:cNvPr>
          <p:cNvSpPr txBox="1"/>
          <p:nvPr/>
        </p:nvSpPr>
        <p:spPr>
          <a:xfrm>
            <a:off x="356924" y="5111002"/>
            <a:ext cx="4644573" cy="718145"/>
          </a:xfrm>
          <a:prstGeom prst="rect">
            <a:avLst/>
          </a:prstGeom>
        </p:spPr>
        <p:txBody>
          <a:bodyPr vert="horz" wrap="square" lIns="0" tIns="12700" rIns="0" bIns="0" rtlCol="0">
            <a:spAutoFit/>
          </a:bodyPr>
          <a:lstStyle/>
          <a:p>
            <a:pPr marL="12700">
              <a:lnSpc>
                <a:spcPct val="100000"/>
              </a:lnSpc>
              <a:spcBef>
                <a:spcPts val="100"/>
              </a:spcBef>
            </a:pPr>
            <a:r>
              <a:rPr lang="en-US" sz="1500" b="1" i="1" spc="-60" dirty="0">
                <a:solidFill>
                  <a:srgbClr val="3AAADC"/>
                </a:solidFill>
                <a:latin typeface="Trebuchet MS"/>
                <a:cs typeface="Trebuchet MS"/>
              </a:rPr>
              <a:t>TAUTAI GALLERY</a:t>
            </a:r>
          </a:p>
          <a:p>
            <a:pPr marL="12700">
              <a:lnSpc>
                <a:spcPct val="100000"/>
              </a:lnSpc>
              <a:spcBef>
                <a:spcPts val="100"/>
              </a:spcBef>
            </a:pPr>
            <a:r>
              <a:rPr lang="en-US" sz="1500" spc="-60" dirty="0">
                <a:solidFill>
                  <a:srgbClr val="3AAADC"/>
                </a:solidFill>
                <a:latin typeface="Trebuchet MS"/>
                <a:cs typeface="Trebuchet MS"/>
              </a:rPr>
              <a:t>300 TE KARANGAHAPE ROAD, NEWTON, AUCKLAND, AOTEAROA New Zealand  </a:t>
            </a:r>
            <a:r>
              <a:rPr sz="1500" spc="-60" dirty="0">
                <a:solidFill>
                  <a:srgbClr val="3AAADC"/>
                </a:solidFill>
                <a:latin typeface="Trebuchet MS"/>
                <a:cs typeface="Trebuchet MS"/>
              </a:rPr>
              <a:t>16</a:t>
            </a:r>
            <a:r>
              <a:rPr sz="1500" spc="-110" dirty="0">
                <a:solidFill>
                  <a:srgbClr val="3AAADC"/>
                </a:solidFill>
                <a:latin typeface="Trebuchet MS"/>
                <a:cs typeface="Trebuchet MS"/>
              </a:rPr>
              <a:t> </a:t>
            </a:r>
            <a:r>
              <a:rPr sz="1500" spc="105" dirty="0">
                <a:solidFill>
                  <a:srgbClr val="3AAADC"/>
                </a:solidFill>
                <a:latin typeface="Trebuchet MS"/>
                <a:cs typeface="Trebuchet MS"/>
              </a:rPr>
              <a:t>OCT</a:t>
            </a:r>
            <a:r>
              <a:rPr sz="1500" spc="-105" dirty="0">
                <a:solidFill>
                  <a:srgbClr val="3AAADC"/>
                </a:solidFill>
                <a:latin typeface="Trebuchet MS"/>
                <a:cs typeface="Trebuchet MS"/>
              </a:rPr>
              <a:t> </a:t>
            </a:r>
            <a:r>
              <a:rPr sz="1500" spc="25" dirty="0">
                <a:solidFill>
                  <a:srgbClr val="3AAADC"/>
                </a:solidFill>
                <a:latin typeface="Trebuchet MS"/>
                <a:cs typeface="Trebuchet MS"/>
              </a:rPr>
              <a:t>-</a:t>
            </a:r>
            <a:r>
              <a:rPr sz="1500" spc="-110" dirty="0">
                <a:solidFill>
                  <a:srgbClr val="3AAADC"/>
                </a:solidFill>
                <a:latin typeface="Trebuchet MS"/>
                <a:cs typeface="Trebuchet MS"/>
              </a:rPr>
              <a:t> </a:t>
            </a:r>
            <a:r>
              <a:rPr sz="1500" spc="75" dirty="0">
                <a:solidFill>
                  <a:srgbClr val="3AAADC"/>
                </a:solidFill>
                <a:latin typeface="Trebuchet MS"/>
                <a:cs typeface="Trebuchet MS"/>
              </a:rPr>
              <a:t>30</a:t>
            </a:r>
            <a:r>
              <a:rPr sz="1500" spc="-105" dirty="0">
                <a:solidFill>
                  <a:srgbClr val="3AAADC"/>
                </a:solidFill>
                <a:latin typeface="Trebuchet MS"/>
                <a:cs typeface="Trebuchet MS"/>
              </a:rPr>
              <a:t> </a:t>
            </a:r>
            <a:r>
              <a:rPr sz="1500" spc="55" dirty="0">
                <a:solidFill>
                  <a:srgbClr val="3AAADC"/>
                </a:solidFill>
                <a:latin typeface="Trebuchet MS"/>
                <a:cs typeface="Trebuchet MS"/>
              </a:rPr>
              <a:t>JAN</a:t>
            </a:r>
            <a:r>
              <a:rPr lang="en-AU" sz="1500" spc="55" dirty="0">
                <a:solidFill>
                  <a:srgbClr val="3AAADC"/>
                </a:solidFill>
                <a:latin typeface="Trebuchet MS"/>
                <a:cs typeface="Trebuchet MS"/>
              </a:rPr>
              <a:t> 2020 - 21</a:t>
            </a:r>
            <a:endParaRPr sz="1500" dirty="0">
              <a:latin typeface="Trebuchet MS"/>
              <a:cs typeface="Trebuchet MS"/>
            </a:endParaRPr>
          </a:p>
        </p:txBody>
      </p:sp>
      <p:sp>
        <p:nvSpPr>
          <p:cNvPr id="25" name="TextBox 24">
            <a:extLst>
              <a:ext uri="{FF2B5EF4-FFF2-40B4-BE49-F238E27FC236}">
                <a16:creationId xmlns:a16="http://schemas.microsoft.com/office/drawing/2014/main" id="{963BB896-BD5E-1F4D-6637-ED9FCED332FA}"/>
              </a:ext>
            </a:extLst>
          </p:cNvPr>
          <p:cNvSpPr txBox="1"/>
          <p:nvPr/>
        </p:nvSpPr>
        <p:spPr>
          <a:xfrm>
            <a:off x="156052" y="5646928"/>
            <a:ext cx="6240162" cy="369332"/>
          </a:xfrm>
          <a:prstGeom prst="rect">
            <a:avLst/>
          </a:prstGeom>
          <a:noFill/>
        </p:spPr>
        <p:txBody>
          <a:bodyPr wrap="square">
            <a:spAutoFit/>
          </a:bodyPr>
          <a:lstStyle/>
          <a:p>
            <a:r>
              <a:rPr lang="en-US">
                <a:solidFill>
                  <a:srgbClr val="00B0F0"/>
                </a:solidFill>
              </a:rPr>
              <a:t>https://</a:t>
            </a:r>
            <a:r>
              <a:rPr lang="en-US" err="1">
                <a:solidFill>
                  <a:srgbClr val="00B0F0"/>
                </a:solidFill>
              </a:rPr>
              <a:t>www.tautai.org</a:t>
            </a:r>
            <a:r>
              <a:rPr lang="en-US">
                <a:solidFill>
                  <a:srgbClr val="00B0F0"/>
                </a:solidFill>
              </a:rPr>
              <a:t>/saltwater-interconnectivity</a:t>
            </a:r>
          </a:p>
        </p:txBody>
      </p:sp>
      <p:pic>
        <p:nvPicPr>
          <p:cNvPr id="26" name="Picture 25">
            <a:extLst>
              <a:ext uri="{FF2B5EF4-FFF2-40B4-BE49-F238E27FC236}">
                <a16:creationId xmlns:a16="http://schemas.microsoft.com/office/drawing/2014/main" id="{F181664B-A27F-B0D9-FFCF-F772532DB9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346" y="1417398"/>
            <a:ext cx="1816100" cy="406400"/>
          </a:xfrm>
          <a:prstGeom prst="rect">
            <a:avLst/>
          </a:prstGeom>
        </p:spPr>
      </p:pic>
      <p:sp>
        <p:nvSpPr>
          <p:cNvPr id="3" name="TextBox 2">
            <a:extLst>
              <a:ext uri="{FF2B5EF4-FFF2-40B4-BE49-F238E27FC236}">
                <a16:creationId xmlns:a16="http://schemas.microsoft.com/office/drawing/2014/main" id="{BCD6CA17-2253-CC3F-65CE-59FF73EF889F}"/>
              </a:ext>
            </a:extLst>
          </p:cNvPr>
          <p:cNvSpPr txBox="1"/>
          <p:nvPr/>
        </p:nvSpPr>
        <p:spPr>
          <a:xfrm>
            <a:off x="759372" y="3205280"/>
            <a:ext cx="424467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accent1"/>
                </a:solidFill>
                <a:ea typeface="Calibri"/>
                <a:cs typeface="Calibri"/>
              </a:rPr>
              <a:t>~ </a:t>
            </a:r>
            <a:r>
              <a:rPr lang="en-US" sz="1100" b="1" dirty="0" err="1">
                <a:solidFill>
                  <a:schemeClr val="accent1"/>
                </a:solidFill>
                <a:ea typeface="Calibri"/>
                <a:cs typeface="Calibri"/>
              </a:rPr>
              <a:t>Te</a:t>
            </a:r>
            <a:r>
              <a:rPr lang="en-US" sz="1100" b="1" dirty="0">
                <a:solidFill>
                  <a:schemeClr val="accent1"/>
                </a:solidFill>
                <a:ea typeface="Calibri"/>
                <a:cs typeface="Calibri"/>
              </a:rPr>
              <a:t> moana – </a:t>
            </a:r>
            <a:r>
              <a:rPr lang="en-US" sz="1100" b="1" dirty="0" err="1">
                <a:solidFill>
                  <a:schemeClr val="accent1"/>
                </a:solidFill>
                <a:ea typeface="Calibri"/>
                <a:cs typeface="Calibri"/>
              </a:rPr>
              <a:t>nui</a:t>
            </a:r>
            <a:r>
              <a:rPr lang="en-US" sz="1100" b="1" dirty="0">
                <a:solidFill>
                  <a:schemeClr val="accent1"/>
                </a:solidFill>
                <a:ea typeface="Calibri"/>
                <a:cs typeface="Calibri"/>
              </a:rPr>
              <a:t>- a –</a:t>
            </a:r>
            <a:r>
              <a:rPr lang="en-US" sz="1100" b="1" dirty="0" err="1">
                <a:solidFill>
                  <a:schemeClr val="accent1"/>
                </a:solidFill>
                <a:ea typeface="Calibri"/>
                <a:cs typeface="Calibri"/>
              </a:rPr>
              <a:t>kiwa</a:t>
            </a:r>
            <a:r>
              <a:rPr lang="en-US" sz="1100" b="1" dirty="0">
                <a:solidFill>
                  <a:schemeClr val="accent1"/>
                </a:solidFill>
                <a:ea typeface="Calibri"/>
                <a:cs typeface="Calibri"/>
              </a:rPr>
              <a:t> (the great ocean of </a:t>
            </a:r>
            <a:r>
              <a:rPr lang="en-US" sz="1100" b="1" dirty="0" err="1">
                <a:solidFill>
                  <a:schemeClr val="accent1"/>
                </a:solidFill>
                <a:ea typeface="Calibri"/>
                <a:cs typeface="Calibri"/>
              </a:rPr>
              <a:t>kiwa</a:t>
            </a:r>
            <a:r>
              <a:rPr lang="en-US" sz="1100" b="1" dirty="0">
                <a:solidFill>
                  <a:schemeClr val="accent1"/>
                </a:solidFill>
                <a:ea typeface="Calibri"/>
                <a:cs typeface="Calibri"/>
              </a:rPr>
              <a:t>)- The Pacific Ocean. </a:t>
            </a:r>
            <a:endParaRPr lang="en-US" sz="1100" dirty="0">
              <a:solidFill>
                <a:schemeClr val="accent1"/>
              </a:solidFill>
              <a:ea typeface="Calibri"/>
              <a:cs typeface="Calibri"/>
            </a:endParaRPr>
          </a:p>
          <a:p>
            <a:r>
              <a:rPr lang="en-US" sz="1100" b="1" dirty="0">
                <a:solidFill>
                  <a:srgbClr val="0070C0"/>
                </a:solidFill>
                <a:ea typeface="Calibri"/>
                <a:cs typeface="Calibri"/>
              </a:rPr>
              <a:t>~ Wan </a:t>
            </a:r>
            <a:r>
              <a:rPr lang="en-US" sz="1100" b="1" dirty="0" err="1">
                <a:solidFill>
                  <a:srgbClr val="0070C0"/>
                </a:solidFill>
                <a:ea typeface="Calibri"/>
                <a:cs typeface="Calibri"/>
              </a:rPr>
              <a:t>Solwara</a:t>
            </a:r>
            <a:r>
              <a:rPr lang="en-US" sz="1100" b="1" dirty="0">
                <a:solidFill>
                  <a:srgbClr val="0070C0"/>
                </a:solidFill>
                <a:ea typeface="Calibri"/>
                <a:cs typeface="Calibri"/>
              </a:rPr>
              <a:t> – </a:t>
            </a:r>
            <a:r>
              <a:rPr lang="en-US" sz="1100" b="1" dirty="0" err="1">
                <a:solidFill>
                  <a:srgbClr val="0070C0"/>
                </a:solidFill>
                <a:ea typeface="Calibri"/>
                <a:cs typeface="Calibri"/>
              </a:rPr>
              <a:t>Oltogeta</a:t>
            </a:r>
            <a:r>
              <a:rPr lang="en-US" sz="1100" b="1" dirty="0">
                <a:solidFill>
                  <a:srgbClr val="0070C0"/>
                </a:solidFill>
                <a:ea typeface="Calibri"/>
                <a:cs typeface="Calibri"/>
              </a:rPr>
              <a:t> One </a:t>
            </a:r>
            <a:r>
              <a:rPr lang="en-US" sz="1100" b="1" dirty="0" err="1">
                <a:solidFill>
                  <a:srgbClr val="0070C0"/>
                </a:solidFill>
                <a:ea typeface="Calibri"/>
                <a:cs typeface="Calibri"/>
              </a:rPr>
              <a:t>Solwara</a:t>
            </a:r>
            <a:r>
              <a:rPr lang="en-US" sz="1100" b="1" dirty="0">
                <a:solidFill>
                  <a:srgbClr val="0070C0"/>
                </a:solidFill>
                <a:ea typeface="Calibri"/>
                <a:cs typeface="Calibri"/>
              </a:rPr>
              <a:t> Peoples –[ Saltwater Peoples, </a:t>
            </a:r>
            <a:r>
              <a:rPr lang="en-US" sz="1100" b="1" dirty="0" err="1">
                <a:solidFill>
                  <a:srgbClr val="0070C0"/>
                </a:solidFill>
                <a:ea typeface="Calibri"/>
                <a:cs typeface="Calibri"/>
              </a:rPr>
              <a:t>Solwara</a:t>
            </a:r>
            <a:r>
              <a:rPr lang="en-US" sz="1100" b="1" dirty="0">
                <a:solidFill>
                  <a:srgbClr val="0070C0"/>
                </a:solidFill>
                <a:ea typeface="Calibri"/>
                <a:cs typeface="Calibri"/>
              </a:rPr>
              <a:t> – Tok Pisin word – from island Melanesia (Australia, PNG, Solomons </a:t>
            </a:r>
            <a:r>
              <a:rPr lang="en-US" sz="1100" b="1" dirty="0" err="1">
                <a:solidFill>
                  <a:srgbClr val="0070C0"/>
                </a:solidFill>
                <a:ea typeface="Calibri"/>
                <a:cs typeface="Calibri"/>
              </a:rPr>
              <a:t>etc</a:t>
            </a:r>
            <a:r>
              <a:rPr lang="en-US" sz="1100" b="1" dirty="0">
                <a:solidFill>
                  <a:srgbClr val="0070C0"/>
                </a:solidFill>
                <a:ea typeface="Calibri"/>
                <a:cs typeface="Calibri"/>
              </a:rPr>
              <a:t>)  to describe the Pacific Ocean, indigenous Pacific islander peoples . </a:t>
            </a:r>
            <a:r>
              <a:rPr lang="en-US" sz="1100" b="1" dirty="0">
                <a:solidFill>
                  <a:srgbClr val="0070C0"/>
                </a:solidFill>
                <a:ea typeface="+mn-lt"/>
                <a:cs typeface="+mn-lt"/>
              </a:rPr>
              <a:t>Wan </a:t>
            </a:r>
            <a:r>
              <a:rPr lang="en-US" sz="1100" b="1" dirty="0" err="1">
                <a:solidFill>
                  <a:srgbClr val="0070C0"/>
                </a:solidFill>
                <a:ea typeface="+mn-lt"/>
                <a:cs typeface="+mn-lt"/>
              </a:rPr>
              <a:t>solwara</a:t>
            </a:r>
            <a:r>
              <a:rPr lang="en-US" sz="1100" b="1" dirty="0">
                <a:solidFill>
                  <a:srgbClr val="0070C0"/>
                </a:solidFill>
                <a:ea typeface="+mn-lt"/>
                <a:cs typeface="+mn-lt"/>
              </a:rPr>
              <a:t> - </a:t>
            </a:r>
            <a:r>
              <a:rPr lang="en-US" sz="1100" dirty="0">
                <a:solidFill>
                  <a:srgbClr val="1F1F1F"/>
                </a:solidFill>
                <a:ea typeface="+mn-lt"/>
                <a:cs typeface="+mn-lt"/>
              </a:rPr>
              <a:t>reflects not a single ocean, but rather a connected waterscape that holds distinct and diverse cultures and communities.</a:t>
            </a:r>
            <a:r>
              <a:rPr lang="en-US" sz="1100" b="1" dirty="0">
                <a:solidFill>
                  <a:srgbClr val="0070C0"/>
                </a:solidFill>
                <a:ea typeface="Calibri"/>
                <a:cs typeface="Calibri"/>
              </a:rPr>
              <a:t> </a:t>
            </a:r>
          </a:p>
        </p:txBody>
      </p:sp>
    </p:spTree>
    <p:extLst>
      <p:ext uri="{BB962C8B-B14F-4D97-AF65-F5344CB8AC3E}">
        <p14:creationId xmlns:p14="http://schemas.microsoft.com/office/powerpoint/2010/main" val="36000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in a black robe on a stage&#10;&#10;Description automatically generated with low confidence">
            <a:extLst>
              <a:ext uri="{FF2B5EF4-FFF2-40B4-BE49-F238E27FC236}">
                <a16:creationId xmlns:a16="http://schemas.microsoft.com/office/drawing/2014/main" id="{1371E92B-A21C-D5AE-B588-6D670C2213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39" y="78597"/>
            <a:ext cx="10870124" cy="6000402"/>
          </a:xfrm>
          <a:prstGeom prst="rect">
            <a:avLst/>
          </a:prstGeom>
        </p:spPr>
      </p:pic>
      <p:sp>
        <p:nvSpPr>
          <p:cNvPr id="2" name="TextBox 1">
            <a:extLst>
              <a:ext uri="{FF2B5EF4-FFF2-40B4-BE49-F238E27FC236}">
                <a16:creationId xmlns:a16="http://schemas.microsoft.com/office/drawing/2014/main" id="{C87840B0-26A8-BD88-F7C9-231867D6ABFA}"/>
              </a:ext>
            </a:extLst>
          </p:cNvPr>
          <p:cNvSpPr txBox="1"/>
          <p:nvPr/>
        </p:nvSpPr>
        <p:spPr>
          <a:xfrm>
            <a:off x="660938" y="6063295"/>
            <a:ext cx="10095470" cy="794705"/>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5. </a:t>
            </a:r>
            <a:r>
              <a:rPr lang="en-US" sz="1200" err="1">
                <a:effectLst/>
                <a:latin typeface="DejaVu Sans"/>
                <a:ea typeface="DejaVu Sans"/>
                <a:cs typeface="DejaVu Sans"/>
              </a:rPr>
              <a:t>Sistar</a:t>
            </a:r>
            <a:r>
              <a:rPr lang="en-US" sz="1200">
                <a:effectLst/>
                <a:latin typeface="DejaVu Sans"/>
                <a:ea typeface="DejaVu Sans"/>
                <a:cs typeface="DejaVu Sans"/>
              </a:rPr>
              <a:t> </a:t>
            </a:r>
            <a:r>
              <a:rPr lang="en-US" sz="1200" err="1">
                <a:effectLst/>
                <a:latin typeface="DejaVu Sans"/>
                <a:ea typeface="DejaVu Sans"/>
                <a:cs typeface="DejaVu Sans"/>
              </a:rPr>
              <a:t>S’pacific</a:t>
            </a:r>
            <a:r>
              <a:rPr lang="en-US" sz="1200">
                <a:effectLst/>
                <a:latin typeface="DejaVu Sans"/>
                <a:ea typeface="DejaVu Sans"/>
                <a:cs typeface="DejaVu Sans"/>
              </a:rPr>
              <a:t> (aka Rosanna Raymond), </a:t>
            </a:r>
            <a:r>
              <a:rPr lang="en-US" sz="1200" i="1" err="1">
                <a:effectLst/>
                <a:latin typeface="DejaVu Sans"/>
                <a:ea typeface="DejaVu Sans"/>
                <a:cs typeface="DejaVu Sans"/>
              </a:rPr>
              <a:t>Acti.VĀ.tion</a:t>
            </a:r>
            <a:r>
              <a:rPr lang="en-US" sz="1200">
                <a:effectLst/>
                <a:latin typeface="DejaVu Sans"/>
                <a:ea typeface="DejaVu Sans"/>
                <a:cs typeface="DejaVu Sans"/>
              </a:rPr>
              <a:t>, 2020. Performance at the opening of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October 15, 2020. Photograph by </a:t>
            </a:r>
            <a:r>
              <a:rPr lang="en-US" sz="1200" err="1">
                <a:effectLst/>
                <a:latin typeface="DejaVu Sans"/>
                <a:ea typeface="DejaVu Sans"/>
                <a:cs typeface="DejaVu Sans"/>
              </a:rPr>
              <a:t>Issoh</a:t>
            </a:r>
            <a:r>
              <a:rPr lang="en-US" sz="1200">
                <a:effectLst/>
                <a:latin typeface="DejaVu Sans"/>
                <a:ea typeface="DejaVu Sans"/>
                <a:cs typeface="DejaVu Sans"/>
              </a:rPr>
              <a:t> </a:t>
            </a:r>
            <a:r>
              <a:rPr lang="en-US" sz="1200" err="1">
                <a:effectLst/>
                <a:latin typeface="DejaVu Sans"/>
                <a:ea typeface="DejaVu Sans"/>
                <a:cs typeface="DejaVu Sans"/>
              </a:rPr>
              <a:t>Kavakimotu</a:t>
            </a:r>
            <a:r>
              <a:rPr lang="en-US" sz="1200">
                <a:effectLst/>
                <a:latin typeface="DejaVu Sans"/>
                <a:ea typeface="DejaVu Sans"/>
                <a:cs typeface="DejaVu Sans"/>
              </a:rPr>
              <a:t>.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389118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en with arms raised&#10;&#10;Description automatically generated with low confidence">
            <a:extLst>
              <a:ext uri="{FF2B5EF4-FFF2-40B4-BE49-F238E27FC236}">
                <a16:creationId xmlns:a16="http://schemas.microsoft.com/office/drawing/2014/main" id="{B26F9AE5-479B-A56F-A90A-567C47B6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3865" y="119695"/>
            <a:ext cx="8904269" cy="5943600"/>
          </a:xfrm>
          <a:prstGeom prst="rect">
            <a:avLst/>
          </a:prstGeom>
        </p:spPr>
      </p:pic>
      <p:sp>
        <p:nvSpPr>
          <p:cNvPr id="2" name="TextBox 1">
            <a:extLst>
              <a:ext uri="{FF2B5EF4-FFF2-40B4-BE49-F238E27FC236}">
                <a16:creationId xmlns:a16="http://schemas.microsoft.com/office/drawing/2014/main" id="{FAE9326D-3084-1003-D812-07B6908DEF35}"/>
              </a:ext>
            </a:extLst>
          </p:cNvPr>
          <p:cNvSpPr txBox="1"/>
          <p:nvPr/>
        </p:nvSpPr>
        <p:spPr>
          <a:xfrm>
            <a:off x="226539" y="6063295"/>
            <a:ext cx="11417643" cy="794705"/>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6. Performance by LALO (</a:t>
            </a:r>
            <a:r>
              <a:rPr lang="en-US" sz="1200" err="1">
                <a:effectLst/>
                <a:latin typeface="DejaVu Sans"/>
                <a:ea typeface="DejaVu Sans"/>
                <a:cs typeface="DejaVu Sans"/>
              </a:rPr>
              <a:t>Ankaramy</a:t>
            </a:r>
            <a:r>
              <a:rPr lang="en-US" sz="1200">
                <a:effectLst/>
                <a:latin typeface="DejaVu Sans"/>
                <a:ea typeface="DejaVu Sans"/>
                <a:cs typeface="DejaVu Sans"/>
              </a:rPr>
              <a:t> (</a:t>
            </a:r>
            <a:r>
              <a:rPr lang="en-US" sz="1200" err="1">
                <a:effectLst/>
                <a:latin typeface="DejaVu Sans"/>
                <a:ea typeface="DejaVu Sans"/>
                <a:cs typeface="DejaVu Sans"/>
              </a:rPr>
              <a:t>Anks</a:t>
            </a:r>
            <a:r>
              <a:rPr lang="en-US" sz="1200">
                <a:effectLst/>
                <a:latin typeface="DejaVu Sans"/>
                <a:ea typeface="DejaVu Sans"/>
                <a:cs typeface="DejaVu Sans"/>
              </a:rPr>
              <a:t>) </a:t>
            </a:r>
            <a:r>
              <a:rPr lang="en-US" sz="1200" err="1">
                <a:effectLst/>
                <a:latin typeface="DejaVu Sans"/>
                <a:ea typeface="DejaVu Sans"/>
                <a:cs typeface="DejaVu Sans"/>
              </a:rPr>
              <a:t>Fepuleai</a:t>
            </a:r>
            <a:r>
              <a:rPr lang="en-US" sz="1200">
                <a:effectLst/>
                <a:latin typeface="DejaVu Sans"/>
                <a:ea typeface="DejaVu Sans"/>
                <a:cs typeface="DejaVu Sans"/>
              </a:rPr>
              <a:t>, Jireh </a:t>
            </a:r>
            <a:r>
              <a:rPr lang="en-US" sz="1200" err="1">
                <a:effectLst/>
                <a:latin typeface="DejaVu Sans"/>
                <a:ea typeface="DejaVu Sans"/>
                <a:cs typeface="DejaVu Sans"/>
              </a:rPr>
              <a:t>Lalotoa</a:t>
            </a:r>
            <a:r>
              <a:rPr lang="en-US" sz="1200">
                <a:effectLst/>
                <a:latin typeface="DejaVu Sans"/>
                <a:ea typeface="DejaVu Sans"/>
                <a:cs typeface="DejaVu Sans"/>
              </a:rPr>
              <a:t>, Jay </a:t>
            </a:r>
            <a:r>
              <a:rPr lang="en-US" sz="1200" err="1">
                <a:effectLst/>
                <a:latin typeface="DejaVu Sans"/>
                <a:ea typeface="DejaVu Sans"/>
                <a:cs typeface="DejaVu Sans"/>
              </a:rPr>
              <a:t>Lisimoni</a:t>
            </a:r>
            <a:r>
              <a:rPr lang="en-US" sz="1200">
                <a:effectLst/>
                <a:latin typeface="DejaVu Sans"/>
                <a:ea typeface="DejaVu Sans"/>
                <a:cs typeface="DejaVu Sans"/>
              </a:rPr>
              <a:t>, Christian </a:t>
            </a:r>
            <a:r>
              <a:rPr lang="en-US" sz="1200" err="1">
                <a:effectLst/>
                <a:latin typeface="DejaVu Sans"/>
                <a:ea typeface="DejaVu Sans"/>
                <a:cs typeface="DejaVu Sans"/>
              </a:rPr>
              <a:t>Segi</a:t>
            </a:r>
            <a:r>
              <a:rPr lang="en-US" sz="1200">
                <a:effectLst/>
                <a:latin typeface="DejaVu Sans"/>
                <a:ea typeface="DejaVu Sans"/>
                <a:cs typeface="DejaVu Sans"/>
              </a:rPr>
              <a:t>, and </a:t>
            </a:r>
            <a:r>
              <a:rPr lang="en-US" sz="1200" err="1">
                <a:effectLst/>
                <a:latin typeface="DejaVu Sans"/>
                <a:ea typeface="DejaVu Sans"/>
                <a:cs typeface="DejaVu Sans"/>
              </a:rPr>
              <a:t>Kardia</a:t>
            </a:r>
            <a:r>
              <a:rPr lang="en-US" sz="1200">
                <a:effectLst/>
                <a:latin typeface="DejaVu Sans"/>
                <a:ea typeface="DejaVu Sans"/>
                <a:cs typeface="DejaVu Sans"/>
              </a:rPr>
              <a:t> Ah </a:t>
            </a:r>
            <a:r>
              <a:rPr lang="en-US" sz="1200" err="1">
                <a:effectLst/>
                <a:latin typeface="DejaVu Sans"/>
                <a:ea typeface="DejaVu Sans"/>
                <a:cs typeface="DejaVu Sans"/>
              </a:rPr>
              <a:t>Kiau</a:t>
            </a:r>
            <a:r>
              <a:rPr lang="en-US" sz="1200">
                <a:effectLst/>
                <a:latin typeface="DejaVu Sans"/>
                <a:ea typeface="DejaVu Sans"/>
                <a:cs typeface="DejaVu Sans"/>
              </a:rPr>
              <a:t>) at the opening of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October 15, 2020. Photograph by </a:t>
            </a:r>
            <a:r>
              <a:rPr lang="en-US" sz="1200" err="1">
                <a:effectLst/>
                <a:latin typeface="DejaVu Sans"/>
                <a:ea typeface="DejaVu Sans"/>
                <a:cs typeface="DejaVu Sans"/>
              </a:rPr>
              <a:t>Isoa</a:t>
            </a:r>
            <a:r>
              <a:rPr lang="en-US" sz="1200">
                <a:effectLst/>
                <a:latin typeface="DejaVu Sans"/>
                <a:ea typeface="DejaVu Sans"/>
                <a:cs typeface="DejaVu Sans"/>
              </a:rPr>
              <a:t> </a:t>
            </a:r>
            <a:r>
              <a:rPr lang="en-US" sz="1200" err="1">
                <a:effectLst/>
                <a:latin typeface="DejaVu Sans"/>
                <a:ea typeface="DejaVu Sans"/>
                <a:cs typeface="DejaVu Sans"/>
              </a:rPr>
              <a:t>Kavakimotu</a:t>
            </a:r>
            <a:r>
              <a:rPr lang="en-US" sz="1200">
                <a:effectLst/>
                <a:latin typeface="DejaVu Sans"/>
                <a:ea typeface="DejaVu Sans"/>
                <a:cs typeface="DejaVu Sans"/>
              </a:rPr>
              <a:t>. Courtesy of LALO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15019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2"/>
          <a:stretch>
            <a:fillRect/>
          </a:stretch>
        </p:blipFill>
        <p:spPr>
          <a:xfrm>
            <a:off x="643467" y="801563"/>
            <a:ext cx="10905066" cy="5098118"/>
          </a:xfrm>
          <a:prstGeom prst="rect">
            <a:avLst/>
          </a:prstGeom>
        </p:spPr>
      </p:pic>
      <p:sp>
        <p:nvSpPr>
          <p:cNvPr id="2" name="TextBox 1">
            <a:extLst>
              <a:ext uri="{FF2B5EF4-FFF2-40B4-BE49-F238E27FC236}">
                <a16:creationId xmlns:a16="http://schemas.microsoft.com/office/drawing/2014/main" id="{9322E2FB-7A6B-78FF-EBB5-07CDFA772176}"/>
              </a:ext>
            </a:extLst>
          </p:cNvPr>
          <p:cNvSpPr txBox="1"/>
          <p:nvPr/>
        </p:nvSpPr>
        <p:spPr>
          <a:xfrm>
            <a:off x="1053737" y="6156960"/>
            <a:ext cx="8038012" cy="461665"/>
          </a:xfrm>
          <a:prstGeom prst="rect">
            <a:avLst/>
          </a:prstGeom>
          <a:noFill/>
        </p:spPr>
        <p:txBody>
          <a:bodyPr wrap="square" rtlCol="0">
            <a:spAutoFit/>
          </a:bodyPr>
          <a:lstStyle/>
          <a:p>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7. Graphic design: Niko Meredith, No six. </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40559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34402" y="5820413"/>
            <a:ext cx="3940060" cy="263818"/>
          </a:xfrm>
          <a:prstGeom prst="rect">
            <a:avLst/>
          </a:prstGeom>
        </p:spPr>
        <p:txBody>
          <a:bodyPr vert="horz" wrap="square" lIns="0" tIns="2568" rIns="0" bIns="0" rtlCol="0">
            <a:spAutoFit/>
          </a:bodyPr>
          <a:lstStyle/>
          <a:p>
            <a:pPr>
              <a:spcBef>
                <a:spcPts val="20"/>
              </a:spcBef>
              <a:tabLst>
                <a:tab pos="3901728" algn="l"/>
              </a:tabLst>
            </a:pPr>
            <a:r>
              <a:rPr sz="566" spc="-57">
                <a:solidFill>
                  <a:srgbClr val="1A171C"/>
                </a:solidFill>
                <a:latin typeface="Verdana"/>
                <a:cs typeface="Verdana"/>
              </a:rPr>
              <a:t>8	</a:t>
            </a:r>
            <a:r>
              <a:rPr sz="566" spc="-61">
                <a:solidFill>
                  <a:srgbClr val="1A171C"/>
                </a:solidFill>
                <a:latin typeface="Verdana"/>
                <a:cs typeface="Verdana"/>
              </a:rPr>
              <a:t>9</a:t>
            </a:r>
            <a:endParaRPr sz="566">
              <a:latin typeface="Verdana"/>
              <a:cs typeface="Verdana"/>
            </a:endParaRPr>
          </a:p>
        </p:txBody>
      </p:sp>
      <p:sp>
        <p:nvSpPr>
          <p:cNvPr id="3" name="object 3"/>
          <p:cNvSpPr/>
          <p:nvPr/>
        </p:nvSpPr>
        <p:spPr>
          <a:xfrm>
            <a:off x="1660420" y="420390"/>
            <a:ext cx="7977625" cy="55319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4" name="object 4"/>
          <p:cNvSpPr txBox="1">
            <a:spLocks noGrp="1"/>
          </p:cNvSpPr>
          <p:nvPr>
            <p:ph type="title"/>
          </p:nvPr>
        </p:nvSpPr>
        <p:spPr>
          <a:xfrm>
            <a:off x="2046869" y="2850267"/>
            <a:ext cx="4315475" cy="1173051"/>
          </a:xfrm>
          <a:prstGeom prst="rect">
            <a:avLst/>
          </a:prstGeom>
        </p:spPr>
        <p:txBody>
          <a:bodyPr vert="horz" wrap="square" lIns="0" tIns="9244" rIns="0" bIns="0" rtlCol="0" anchor="ctr">
            <a:spAutoFit/>
          </a:bodyPr>
          <a:lstStyle/>
          <a:p>
            <a:pPr marL="10272">
              <a:lnSpc>
                <a:spcPct val="100000"/>
              </a:lnSpc>
              <a:spcBef>
                <a:spcPts val="73"/>
              </a:spcBef>
            </a:pPr>
            <a:r>
              <a:rPr sz="7562" i="1" spc="-53">
                <a:solidFill>
                  <a:srgbClr val="FFFFFF"/>
                </a:solidFill>
                <a:latin typeface="Trebuchet MS"/>
                <a:cs typeface="Trebuchet MS"/>
              </a:rPr>
              <a:t>Resilience</a:t>
            </a:r>
            <a:endParaRPr sz="7562">
              <a:latin typeface="Trebuchet MS"/>
              <a:cs typeface="Trebuchet MS"/>
            </a:endParaRPr>
          </a:p>
        </p:txBody>
      </p:sp>
      <p:sp>
        <p:nvSpPr>
          <p:cNvPr id="5" name="TextBox 4">
            <a:extLst>
              <a:ext uri="{FF2B5EF4-FFF2-40B4-BE49-F238E27FC236}">
                <a16:creationId xmlns:a16="http://schemas.microsoft.com/office/drawing/2014/main" id="{DDBC7B87-E6DE-A49D-DE3C-4C6C3C6149AE}"/>
              </a:ext>
            </a:extLst>
          </p:cNvPr>
          <p:cNvSpPr txBox="1"/>
          <p:nvPr/>
        </p:nvSpPr>
        <p:spPr>
          <a:xfrm>
            <a:off x="1007444" y="6210551"/>
            <a:ext cx="9159239" cy="923330"/>
          </a:xfrm>
          <a:prstGeom prst="rect">
            <a:avLst/>
          </a:prstGeom>
          <a:noFill/>
        </p:spPr>
        <p:txBody>
          <a:bodyPr wrap="none" rtlCol="0">
            <a:spAutoFit/>
          </a:bodyPr>
          <a:lstStyle/>
          <a:p>
            <a:r>
              <a:rPr lang="en-US" dirty="0"/>
              <a:t>Graphic design: Niko Meredith, No Six.</a:t>
            </a:r>
          </a:p>
          <a:p>
            <a:r>
              <a:rPr lang="en-US" dirty="0"/>
              <a:t> </a:t>
            </a:r>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9</a:t>
            </a:r>
            <a:endParaRPr lang="en-NZ" sz="1800" u="none" strike="noStrike" spc="0" baseline="30000" dirty="0">
              <a:effectLst/>
              <a:latin typeface="DejaVu Sans"/>
              <a:ea typeface="DejaVu Sans"/>
              <a:cs typeface="DejaVu Sans"/>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A11E92DB-094D-D435-0268-44657B19F932}"/>
              </a:ext>
            </a:extLst>
          </p:cNvPr>
          <p:cNvPicPr>
            <a:picLocks noRot="1" noChangeAspect="1"/>
          </p:cNvPicPr>
          <p:nvPr>
            <a:videoFile r:link="rId1"/>
          </p:nvPr>
        </p:nvPicPr>
        <p:blipFill>
          <a:blip r:embed="rId3"/>
          <a:stretch>
            <a:fillRect/>
          </a:stretch>
        </p:blipFill>
        <p:spPr>
          <a:xfrm>
            <a:off x="1777999" y="1127125"/>
            <a:ext cx="8148228" cy="4603749"/>
          </a:xfrm>
          <a:prstGeom prst="rect">
            <a:avLst/>
          </a:prstGeom>
        </p:spPr>
      </p:pic>
      <p:sp>
        <p:nvSpPr>
          <p:cNvPr id="2" name="TextBox 1">
            <a:extLst>
              <a:ext uri="{FF2B5EF4-FFF2-40B4-BE49-F238E27FC236}">
                <a16:creationId xmlns:a16="http://schemas.microsoft.com/office/drawing/2014/main" id="{6BFABEFD-96A4-6CF3-0A45-6B3CE387D8AA}"/>
              </a:ext>
            </a:extLst>
          </p:cNvPr>
          <p:cNvSpPr txBox="1"/>
          <p:nvPr/>
        </p:nvSpPr>
        <p:spPr>
          <a:xfrm>
            <a:off x="2063931" y="452846"/>
            <a:ext cx="8103629" cy="369332"/>
          </a:xfrm>
          <a:prstGeom prst="rect">
            <a:avLst/>
          </a:prstGeom>
          <a:noFill/>
        </p:spPr>
        <p:txBody>
          <a:bodyPr wrap="none" rtlCol="0">
            <a:spAutoFit/>
          </a:bodyPr>
          <a:lstStyle/>
          <a:p>
            <a:r>
              <a:rPr lang="en-US" dirty="0"/>
              <a:t>ARTIST SPOTLIGHT – KATHARINE ATAFU – MAYO . Video- Niko Meredith, No Six. 2020</a:t>
            </a:r>
          </a:p>
        </p:txBody>
      </p:sp>
    </p:spTree>
    <p:extLst>
      <p:ext uri="{BB962C8B-B14F-4D97-AF65-F5344CB8AC3E}">
        <p14:creationId xmlns:p14="http://schemas.microsoft.com/office/powerpoint/2010/main" val="28632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lying in water&#10;&#10;Description automatically generated with medium confidence">
            <a:extLst>
              <a:ext uri="{FF2B5EF4-FFF2-40B4-BE49-F238E27FC236}">
                <a16:creationId xmlns:a16="http://schemas.microsoft.com/office/drawing/2014/main" id="{FF180C3A-BD13-B713-2A4D-019DF6AF49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041" y="296562"/>
            <a:ext cx="10180595" cy="5726585"/>
          </a:xfrm>
          <a:prstGeom prst="rect">
            <a:avLst/>
          </a:prstGeom>
        </p:spPr>
      </p:pic>
      <p:sp>
        <p:nvSpPr>
          <p:cNvPr id="2" name="TextBox 1">
            <a:extLst>
              <a:ext uri="{FF2B5EF4-FFF2-40B4-BE49-F238E27FC236}">
                <a16:creationId xmlns:a16="http://schemas.microsoft.com/office/drawing/2014/main" id="{70C23E00-BCFA-C545-1981-D35470AFCC2E}"/>
              </a:ext>
            </a:extLst>
          </p:cNvPr>
          <p:cNvSpPr txBox="1"/>
          <p:nvPr/>
        </p:nvSpPr>
        <p:spPr>
          <a:xfrm>
            <a:off x="409903" y="6201103"/>
            <a:ext cx="11435256" cy="461665"/>
          </a:xfrm>
          <a:prstGeom prst="rect">
            <a:avLst/>
          </a:prstGeom>
          <a:noFill/>
        </p:spPr>
        <p:txBody>
          <a:bodyPr wrap="square" rtlCol="0">
            <a:spAutoFit/>
          </a:bodyPr>
          <a:lstStyle/>
          <a:p>
            <a:r>
              <a:rPr lang="en-US" sz="1200">
                <a:effectLst/>
                <a:latin typeface="DejaVu Sans"/>
                <a:ea typeface="DejaVu Sans"/>
                <a:cs typeface="DejaVu Sans"/>
              </a:rPr>
              <a:t>Katharine Losi Atafu-Mayo, </a:t>
            </a:r>
            <a:r>
              <a:rPr lang="en-US" sz="1200" i="1" err="1">
                <a:effectLst/>
                <a:latin typeface="DejaVu Sans"/>
                <a:ea typeface="DejaVu Sans"/>
                <a:cs typeface="DejaVu Sans"/>
              </a:rPr>
              <a:t>Fesoʻotaʻi</a:t>
            </a:r>
            <a:r>
              <a:rPr lang="en-US" sz="1200" i="1">
                <a:effectLst/>
                <a:latin typeface="DejaVu Sans"/>
                <a:ea typeface="DejaVu Sans"/>
                <a:cs typeface="DejaVu Sans"/>
              </a:rPr>
              <a:t> </a:t>
            </a:r>
            <a:r>
              <a:rPr lang="en-US" sz="1200" i="1" err="1">
                <a:effectLst/>
                <a:latin typeface="DejaVu Sans"/>
                <a:ea typeface="DejaVu Sans"/>
                <a:cs typeface="DejaVu Sans"/>
              </a:rPr>
              <a:t>atu</a:t>
            </a:r>
            <a:r>
              <a:rPr lang="en-US" sz="1200">
                <a:effectLst/>
                <a:latin typeface="DejaVu Sans"/>
                <a:ea typeface="DejaVu Sans"/>
                <a:cs typeface="DejaVu Sans"/>
              </a:rPr>
              <a:t>, 2020. Digital video projection – film, sound, saltwater ocean, 250 x 100 cm, including projection.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a:t>
            </a:r>
            <a:endParaRPr lang="en-US" sz="1200"/>
          </a:p>
        </p:txBody>
      </p:sp>
    </p:spTree>
    <p:extLst>
      <p:ext uri="{BB962C8B-B14F-4D97-AF65-F5344CB8AC3E}">
        <p14:creationId xmlns:p14="http://schemas.microsoft.com/office/powerpoint/2010/main" val="17200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ound, circle, metal, sink&#10;&#10;Description automatically generated">
            <a:extLst>
              <a:ext uri="{FF2B5EF4-FFF2-40B4-BE49-F238E27FC236}">
                <a16:creationId xmlns:a16="http://schemas.microsoft.com/office/drawing/2014/main" id="{D7D75739-CBB8-3EAB-2C1E-BE889580E2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3865" y="98854"/>
            <a:ext cx="8904269" cy="5943600"/>
          </a:xfrm>
          <a:prstGeom prst="rect">
            <a:avLst/>
          </a:prstGeom>
        </p:spPr>
      </p:pic>
      <p:sp>
        <p:nvSpPr>
          <p:cNvPr id="3" name="TextBox 2">
            <a:extLst>
              <a:ext uri="{FF2B5EF4-FFF2-40B4-BE49-F238E27FC236}">
                <a16:creationId xmlns:a16="http://schemas.microsoft.com/office/drawing/2014/main" id="{DEA3FD9F-7B6A-BC48-A404-797724822FF3}"/>
              </a:ext>
            </a:extLst>
          </p:cNvPr>
          <p:cNvSpPr txBox="1"/>
          <p:nvPr/>
        </p:nvSpPr>
        <p:spPr>
          <a:xfrm>
            <a:off x="218816" y="6091881"/>
            <a:ext cx="11754366" cy="784446"/>
          </a:xfrm>
          <a:prstGeom prst="rect">
            <a:avLst/>
          </a:prstGeom>
          <a:noFill/>
        </p:spPr>
        <p:txBody>
          <a:bodyPr wrap="square">
            <a:spAutoFit/>
          </a:bodyPr>
          <a:lstStyle/>
          <a:p>
            <a:pPr algn="just">
              <a:lnSpc>
                <a:spcPct val="130000"/>
              </a:lnSpc>
            </a:pPr>
            <a:r>
              <a:rPr lang="en-US" sz="1200">
                <a:effectLst/>
                <a:latin typeface="DejaVu Sans"/>
                <a:ea typeface="DejaVu Sans"/>
                <a:cs typeface="DejaVu Sans"/>
              </a:rPr>
              <a:t>Figure 7. Katharine Losi Atafu-Mayo, </a:t>
            </a:r>
            <a:r>
              <a:rPr lang="en-US" sz="1200" i="1" err="1">
                <a:effectLst/>
                <a:latin typeface="DejaVu Sans"/>
                <a:ea typeface="DejaVu Sans"/>
                <a:cs typeface="DejaVu Sans"/>
              </a:rPr>
              <a:t>Fesoʻotaʻi</a:t>
            </a:r>
            <a:r>
              <a:rPr lang="en-US" sz="1200" i="1">
                <a:effectLst/>
                <a:latin typeface="DejaVu Sans"/>
                <a:ea typeface="DejaVu Sans"/>
                <a:cs typeface="DejaVu Sans"/>
              </a:rPr>
              <a:t> </a:t>
            </a:r>
            <a:r>
              <a:rPr lang="en-US" sz="1200" i="1" err="1">
                <a:effectLst/>
                <a:latin typeface="DejaVu Sans"/>
                <a:ea typeface="DejaVu Sans"/>
                <a:cs typeface="DejaVu Sans"/>
              </a:rPr>
              <a:t>atu</a:t>
            </a:r>
            <a:r>
              <a:rPr lang="en-US" sz="1200">
                <a:effectLst/>
                <a:latin typeface="DejaVu Sans"/>
                <a:ea typeface="DejaVu Sans"/>
                <a:cs typeface="DejaVu Sans"/>
              </a:rPr>
              <a:t>, 2020. Digital video projection (filmed by Benji </a:t>
            </a:r>
            <a:r>
              <a:rPr lang="en-US" sz="1200" err="1">
                <a:effectLst/>
                <a:latin typeface="DejaVu Sans"/>
                <a:ea typeface="DejaVu Sans"/>
                <a:cs typeface="DejaVu Sans"/>
              </a:rPr>
              <a:t>Timu</a:t>
            </a:r>
            <a:r>
              <a:rPr lang="en-US" sz="1200">
                <a:effectLst/>
                <a:latin typeface="DejaVu Sans"/>
                <a:ea typeface="DejaVu Sans"/>
                <a:cs typeface="DejaVu Sans"/>
              </a:rPr>
              <a:t>), sound, saltwater, Pasifika tanoa (kava bowls), wood, mother of pearl, coconut drinking cups, 250 x 100 cm, including projection.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Photograph by Ralph Brown.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406534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4DAAFB86-497F-13D5-798A-F4BD4ABC6F3B}"/>
              </a:ext>
            </a:extLst>
          </p:cNvPr>
          <p:cNvSpPr txBox="1"/>
          <p:nvPr/>
        </p:nvSpPr>
        <p:spPr>
          <a:xfrm>
            <a:off x="3879542" y="1820553"/>
            <a:ext cx="3510915" cy="4891083"/>
          </a:xfrm>
          <a:prstGeom prst="rect">
            <a:avLst/>
          </a:prstGeom>
        </p:spPr>
        <p:txBody>
          <a:bodyPr vert="horz" wrap="square" lIns="0" tIns="12700" rIns="0" bIns="0" rtlCol="0" anchor="t">
            <a:spAutoFit/>
          </a:bodyPr>
          <a:lstStyle/>
          <a:p>
            <a:pPr marL="1391285" marR="1383665" indent="-635" algn="ctr">
              <a:lnSpc>
                <a:spcPct val="125000"/>
              </a:lnSpc>
              <a:spcBef>
                <a:spcPts val="100"/>
              </a:spcBef>
            </a:pPr>
            <a:r>
              <a:rPr sz="1200" i="1" spc="-25" dirty="0">
                <a:solidFill>
                  <a:srgbClr val="1A171C"/>
                </a:solidFill>
                <a:latin typeface="Noto Sans"/>
                <a:cs typeface="Noto Sans"/>
              </a:rPr>
              <a:t>po, po, po,  </a:t>
            </a:r>
            <a:r>
              <a:rPr sz="1200" i="1" spc="-40" err="1">
                <a:solidFill>
                  <a:srgbClr val="1A171C"/>
                </a:solidFill>
                <a:latin typeface="Noto Sans"/>
                <a:cs typeface="Noto Sans"/>
              </a:rPr>
              <a:t>manava</a:t>
            </a:r>
            <a:r>
              <a:rPr sz="1200" i="1" spc="-40" dirty="0">
                <a:solidFill>
                  <a:srgbClr val="1A171C"/>
                </a:solidFill>
                <a:latin typeface="Noto Sans"/>
                <a:cs typeface="Noto Sans"/>
              </a:rPr>
              <a:t> </a:t>
            </a:r>
            <a:r>
              <a:rPr sz="1200" i="1" spc="-25" err="1">
                <a:solidFill>
                  <a:srgbClr val="1A171C"/>
                </a:solidFill>
                <a:latin typeface="Noto Sans"/>
                <a:cs typeface="Noto Sans"/>
              </a:rPr>
              <a:t>i</a:t>
            </a:r>
            <a:r>
              <a:rPr sz="1200" i="1" spc="-45" dirty="0">
                <a:solidFill>
                  <a:srgbClr val="1A171C"/>
                </a:solidFill>
                <a:latin typeface="Noto Sans"/>
                <a:cs typeface="Noto Sans"/>
              </a:rPr>
              <a:t> </a:t>
            </a:r>
            <a:r>
              <a:rPr sz="1200" i="1" spc="-20" err="1">
                <a:solidFill>
                  <a:srgbClr val="1A171C"/>
                </a:solidFill>
                <a:latin typeface="Noto Sans"/>
                <a:cs typeface="Noto Sans"/>
              </a:rPr>
              <a:t>totonu</a:t>
            </a:r>
            <a:r>
              <a:rPr sz="1200" i="1" spc="-20" dirty="0">
                <a:solidFill>
                  <a:srgbClr val="1A171C"/>
                </a:solidFill>
                <a:latin typeface="Noto Sans"/>
                <a:cs typeface="Noto Sans"/>
              </a:rPr>
              <a:t>;</a:t>
            </a:r>
            <a:endParaRPr lang="en-US" sz="1200">
              <a:latin typeface="Noto Sans"/>
              <a:ea typeface="Noto Sans"/>
              <a:cs typeface="Noto Sans"/>
            </a:endParaRPr>
          </a:p>
          <a:p>
            <a:pPr>
              <a:lnSpc>
                <a:spcPct val="100000"/>
              </a:lnSpc>
              <a:spcBef>
                <a:spcPts val="40"/>
              </a:spcBef>
            </a:pPr>
            <a:endParaRPr sz="1200" dirty="0">
              <a:latin typeface="Noto Sans"/>
              <a:ea typeface="Noto Sans"/>
              <a:cs typeface="Noto Sans"/>
            </a:endParaRPr>
          </a:p>
          <a:p>
            <a:pPr marL="226695" marR="219710" algn="ctr">
              <a:lnSpc>
                <a:spcPct val="125000"/>
              </a:lnSpc>
            </a:pPr>
            <a:r>
              <a:rPr sz="1200" i="1" spc="-35" dirty="0">
                <a:solidFill>
                  <a:srgbClr val="1A171C"/>
                </a:solidFill>
                <a:latin typeface="Noto Sans"/>
                <a:cs typeface="Noto Sans"/>
              </a:rPr>
              <a:t>may </a:t>
            </a:r>
            <a:r>
              <a:rPr sz="1200" i="1" spc="-15" dirty="0">
                <a:solidFill>
                  <a:srgbClr val="1A171C"/>
                </a:solidFill>
                <a:latin typeface="Noto Sans"/>
                <a:cs typeface="Noto Sans"/>
              </a:rPr>
              <a:t>this </a:t>
            </a:r>
            <a:r>
              <a:rPr sz="1200" i="1" dirty="0">
                <a:solidFill>
                  <a:srgbClr val="1A171C"/>
                </a:solidFill>
                <a:latin typeface="Noto Sans"/>
                <a:cs typeface="Noto Sans"/>
              </a:rPr>
              <a:t>space </a:t>
            </a:r>
            <a:r>
              <a:rPr sz="1200" i="1" spc="-25" dirty="0">
                <a:solidFill>
                  <a:srgbClr val="1A171C"/>
                </a:solidFill>
                <a:latin typeface="Noto Sans"/>
                <a:cs typeface="Noto Sans"/>
              </a:rPr>
              <a:t>light </a:t>
            </a:r>
            <a:r>
              <a:rPr sz="1200" i="1" spc="-15" dirty="0">
                <a:solidFill>
                  <a:srgbClr val="1A171C"/>
                </a:solidFill>
                <a:latin typeface="Noto Sans"/>
                <a:cs typeface="Noto Sans"/>
              </a:rPr>
              <a:t>the </a:t>
            </a:r>
            <a:r>
              <a:rPr sz="1200" i="1" spc="-25" dirty="0">
                <a:solidFill>
                  <a:srgbClr val="1A171C"/>
                </a:solidFill>
                <a:latin typeface="Noto Sans"/>
                <a:cs typeface="Noto Sans"/>
              </a:rPr>
              <a:t>fire </a:t>
            </a:r>
            <a:r>
              <a:rPr sz="1200" i="1" spc="-20" dirty="0">
                <a:solidFill>
                  <a:srgbClr val="1A171C"/>
                </a:solidFill>
                <a:latin typeface="Noto Sans"/>
                <a:cs typeface="Noto Sans"/>
              </a:rPr>
              <a:t>within </a:t>
            </a:r>
            <a:r>
              <a:rPr sz="1200" i="1" spc="-15" dirty="0">
                <a:solidFill>
                  <a:srgbClr val="1A171C"/>
                </a:solidFill>
                <a:latin typeface="Noto Sans"/>
                <a:cs typeface="Noto Sans"/>
              </a:rPr>
              <a:t>you </a:t>
            </a:r>
            <a:r>
              <a:rPr sz="1200" i="1" spc="-35" dirty="0">
                <a:solidFill>
                  <a:srgbClr val="1A171C"/>
                </a:solidFill>
                <a:latin typeface="Noto Sans"/>
                <a:cs typeface="Noto Sans"/>
              </a:rPr>
              <a:t>that </a:t>
            </a:r>
            <a:r>
              <a:rPr sz="1200" i="1" spc="-20" dirty="0">
                <a:solidFill>
                  <a:srgbClr val="1A171C"/>
                </a:solidFill>
                <a:latin typeface="Noto Sans"/>
                <a:cs typeface="Noto Sans"/>
              </a:rPr>
              <a:t>has </a:t>
            </a:r>
            <a:r>
              <a:rPr sz="1200" i="1" spc="-5" dirty="0">
                <a:solidFill>
                  <a:srgbClr val="1A171C"/>
                </a:solidFill>
                <a:latin typeface="Noto Sans"/>
                <a:cs typeface="Noto Sans"/>
              </a:rPr>
              <a:t>been </a:t>
            </a:r>
            <a:r>
              <a:rPr sz="1200" i="1" spc="-15" dirty="0">
                <a:solidFill>
                  <a:srgbClr val="1A171C"/>
                </a:solidFill>
                <a:latin typeface="Noto Sans"/>
                <a:cs typeface="Noto Sans"/>
              </a:rPr>
              <a:t>extinguished,  </a:t>
            </a:r>
            <a:r>
              <a:rPr sz="1200" i="1" spc="-35" dirty="0">
                <a:solidFill>
                  <a:srgbClr val="1A171C"/>
                </a:solidFill>
                <a:latin typeface="Noto Sans"/>
                <a:cs typeface="Noto Sans"/>
              </a:rPr>
              <a:t>may </a:t>
            </a:r>
            <a:r>
              <a:rPr sz="1200" i="1" spc="-25" dirty="0">
                <a:solidFill>
                  <a:srgbClr val="1A171C"/>
                </a:solidFill>
                <a:latin typeface="Noto Sans"/>
                <a:cs typeface="Noto Sans"/>
              </a:rPr>
              <a:t>your </a:t>
            </a:r>
            <a:r>
              <a:rPr sz="1200" i="1" dirty="0">
                <a:solidFill>
                  <a:srgbClr val="1A171C"/>
                </a:solidFill>
                <a:latin typeface="Noto Sans"/>
                <a:cs typeface="Noto Sans"/>
              </a:rPr>
              <a:t>peace </a:t>
            </a:r>
            <a:r>
              <a:rPr sz="1200" i="1" spc="-15" dirty="0">
                <a:solidFill>
                  <a:srgbClr val="1A171C"/>
                </a:solidFill>
                <a:latin typeface="Noto Sans"/>
                <a:cs typeface="Noto Sans"/>
              </a:rPr>
              <a:t>that’s </a:t>
            </a:r>
            <a:r>
              <a:rPr sz="1200" i="1" spc="-5" dirty="0">
                <a:solidFill>
                  <a:srgbClr val="1A171C"/>
                </a:solidFill>
                <a:latin typeface="Noto Sans"/>
                <a:cs typeface="Noto Sans"/>
              </a:rPr>
              <a:t>been </a:t>
            </a:r>
            <a:r>
              <a:rPr sz="1200" i="1" spc="-20" dirty="0">
                <a:solidFill>
                  <a:srgbClr val="1A171C"/>
                </a:solidFill>
                <a:latin typeface="Noto Sans"/>
                <a:cs typeface="Noto Sans"/>
              </a:rPr>
              <a:t>disrupted </a:t>
            </a:r>
            <a:r>
              <a:rPr sz="1200" i="1" spc="-25" dirty="0">
                <a:solidFill>
                  <a:srgbClr val="1A171C"/>
                </a:solidFill>
                <a:latin typeface="Noto Sans"/>
                <a:cs typeface="Noto Sans"/>
              </a:rPr>
              <a:t>find </a:t>
            </a:r>
            <a:r>
              <a:rPr sz="1200" i="1" spc="-35" dirty="0">
                <a:solidFill>
                  <a:srgbClr val="1A171C"/>
                </a:solidFill>
                <a:latin typeface="Noto Sans"/>
                <a:cs typeface="Noto Sans"/>
              </a:rPr>
              <a:t>harmony </a:t>
            </a:r>
            <a:r>
              <a:rPr sz="1200" i="1" spc="-25" dirty="0">
                <a:solidFill>
                  <a:srgbClr val="1A171C"/>
                </a:solidFill>
                <a:latin typeface="Noto Sans"/>
                <a:cs typeface="Noto Sans"/>
              </a:rPr>
              <a:t>in all </a:t>
            </a:r>
            <a:r>
              <a:rPr sz="1200" i="1" spc="-20" dirty="0">
                <a:solidFill>
                  <a:srgbClr val="1A171C"/>
                </a:solidFill>
                <a:latin typeface="Noto Sans"/>
                <a:cs typeface="Noto Sans"/>
              </a:rPr>
              <a:t>living things,  </a:t>
            </a:r>
            <a:r>
              <a:rPr sz="1200" i="1" spc="-35" dirty="0">
                <a:solidFill>
                  <a:srgbClr val="1A171C"/>
                </a:solidFill>
                <a:latin typeface="Noto Sans"/>
                <a:cs typeface="Noto Sans"/>
              </a:rPr>
              <a:t>may </a:t>
            </a:r>
            <a:r>
              <a:rPr sz="1200" i="1" spc="-25" dirty="0">
                <a:solidFill>
                  <a:srgbClr val="1A171C"/>
                </a:solidFill>
                <a:latin typeface="Noto Sans"/>
                <a:cs typeface="Noto Sans"/>
              </a:rPr>
              <a:t>your </a:t>
            </a:r>
            <a:r>
              <a:rPr sz="1200" i="1" spc="-25" err="1">
                <a:solidFill>
                  <a:srgbClr val="1A171C"/>
                </a:solidFill>
                <a:latin typeface="Noto Sans"/>
                <a:cs typeface="Noto Sans"/>
              </a:rPr>
              <a:t>tino</a:t>
            </a:r>
            <a:r>
              <a:rPr sz="1200" i="1" spc="-25" dirty="0">
                <a:solidFill>
                  <a:srgbClr val="1A171C"/>
                </a:solidFill>
                <a:latin typeface="Noto Sans"/>
                <a:cs typeface="Noto Sans"/>
              </a:rPr>
              <a:t>, </a:t>
            </a:r>
            <a:r>
              <a:rPr sz="1200" i="1" spc="-40" err="1">
                <a:solidFill>
                  <a:srgbClr val="1A171C"/>
                </a:solidFill>
                <a:latin typeface="Noto Sans"/>
                <a:cs typeface="Noto Sans"/>
              </a:rPr>
              <a:t>mafaufau</a:t>
            </a:r>
            <a:r>
              <a:rPr sz="1200" i="1" spc="-40" dirty="0">
                <a:solidFill>
                  <a:srgbClr val="1A171C"/>
                </a:solidFill>
                <a:latin typeface="Noto Sans"/>
                <a:cs typeface="Noto Sans"/>
              </a:rPr>
              <a:t>, </a:t>
            </a:r>
            <a:r>
              <a:rPr sz="1200" i="1" spc="-25" dirty="0">
                <a:solidFill>
                  <a:srgbClr val="1A171C"/>
                </a:solidFill>
                <a:latin typeface="Noto Sans"/>
                <a:cs typeface="Noto Sans"/>
              </a:rPr>
              <a:t>and </a:t>
            </a:r>
            <a:r>
              <a:rPr sz="1200" i="1" spc="-35" err="1">
                <a:solidFill>
                  <a:srgbClr val="1A171C"/>
                </a:solidFill>
                <a:latin typeface="Noto Sans"/>
                <a:cs typeface="Noto Sans"/>
              </a:rPr>
              <a:t>agaga</a:t>
            </a:r>
            <a:r>
              <a:rPr sz="1200" i="1" spc="-35" dirty="0">
                <a:solidFill>
                  <a:srgbClr val="1A171C"/>
                </a:solidFill>
                <a:latin typeface="Noto Sans"/>
                <a:cs typeface="Noto Sans"/>
              </a:rPr>
              <a:t> </a:t>
            </a:r>
            <a:r>
              <a:rPr sz="1200" i="1" spc="-10" dirty="0">
                <a:solidFill>
                  <a:srgbClr val="1A171C"/>
                </a:solidFill>
                <a:latin typeface="Noto Sans"/>
                <a:cs typeface="Noto Sans"/>
              </a:rPr>
              <a:t>feel</a:t>
            </a:r>
            <a:r>
              <a:rPr sz="1200" i="1" spc="120" dirty="0">
                <a:solidFill>
                  <a:srgbClr val="1A171C"/>
                </a:solidFill>
                <a:latin typeface="Noto Sans"/>
                <a:cs typeface="Noto Sans"/>
              </a:rPr>
              <a:t> </a:t>
            </a:r>
            <a:r>
              <a:rPr sz="1200" i="1" spc="-20" dirty="0">
                <a:solidFill>
                  <a:srgbClr val="1A171C"/>
                </a:solidFill>
                <a:latin typeface="Noto Sans"/>
                <a:cs typeface="Noto Sans"/>
              </a:rPr>
              <a:t>held,</a:t>
            </a:r>
            <a:endParaRPr sz="1200" dirty="0">
              <a:latin typeface="Noto Sans"/>
              <a:ea typeface="Noto Sans"/>
              <a:cs typeface="Noto Sans"/>
            </a:endParaRPr>
          </a:p>
          <a:p>
            <a:pPr>
              <a:lnSpc>
                <a:spcPct val="100000"/>
              </a:lnSpc>
              <a:spcBef>
                <a:spcPts val="40"/>
              </a:spcBef>
            </a:pPr>
            <a:endParaRPr sz="1200" dirty="0">
              <a:latin typeface="Noto Sans"/>
              <a:ea typeface="Noto Sans"/>
              <a:cs typeface="Noto Sans"/>
            </a:endParaRPr>
          </a:p>
          <a:p>
            <a:pPr marL="507365" marR="499745" algn="ctr">
              <a:lnSpc>
                <a:spcPct val="125000"/>
              </a:lnSpc>
              <a:spcBef>
                <a:spcPts val="5"/>
              </a:spcBef>
            </a:pPr>
            <a:r>
              <a:rPr sz="1200" i="1" spc="-55" dirty="0">
                <a:solidFill>
                  <a:srgbClr val="1A171C"/>
                </a:solidFill>
                <a:latin typeface="Noto Sans"/>
                <a:cs typeface="Noto Sans"/>
              </a:rPr>
              <a:t>I </a:t>
            </a:r>
            <a:r>
              <a:rPr sz="1200" i="1" spc="-15" dirty="0">
                <a:solidFill>
                  <a:srgbClr val="1A171C"/>
                </a:solidFill>
                <a:latin typeface="Noto Sans"/>
                <a:cs typeface="Noto Sans"/>
              </a:rPr>
              <a:t>invite you </a:t>
            </a:r>
            <a:r>
              <a:rPr sz="1200" i="1" spc="-25" dirty="0">
                <a:solidFill>
                  <a:srgbClr val="1A171C"/>
                </a:solidFill>
                <a:latin typeface="Noto Sans"/>
                <a:cs typeface="Noto Sans"/>
              </a:rPr>
              <a:t>to </a:t>
            </a:r>
            <a:r>
              <a:rPr sz="1200" i="1" spc="-20" dirty="0">
                <a:solidFill>
                  <a:srgbClr val="1A171C"/>
                </a:solidFill>
                <a:latin typeface="Noto Sans"/>
                <a:cs typeface="Noto Sans"/>
              </a:rPr>
              <a:t>just </a:t>
            </a:r>
            <a:r>
              <a:rPr sz="1200" i="1" spc="-5" dirty="0">
                <a:solidFill>
                  <a:srgbClr val="1A171C"/>
                </a:solidFill>
                <a:latin typeface="Noto Sans"/>
                <a:cs typeface="Noto Sans"/>
              </a:rPr>
              <a:t>be </a:t>
            </a:r>
            <a:r>
              <a:rPr sz="1200" i="1" spc="-25" dirty="0">
                <a:solidFill>
                  <a:srgbClr val="1A171C"/>
                </a:solidFill>
                <a:latin typeface="Noto Sans"/>
                <a:cs typeface="Noto Sans"/>
              </a:rPr>
              <a:t>in </a:t>
            </a:r>
            <a:r>
              <a:rPr sz="1200" i="1" spc="-15" dirty="0">
                <a:solidFill>
                  <a:srgbClr val="1A171C"/>
                </a:solidFill>
                <a:latin typeface="Noto Sans"/>
                <a:cs typeface="Noto Sans"/>
              </a:rPr>
              <a:t>this </a:t>
            </a:r>
            <a:r>
              <a:rPr sz="1200" i="1" dirty="0">
                <a:solidFill>
                  <a:srgbClr val="1A171C"/>
                </a:solidFill>
                <a:latin typeface="Noto Sans"/>
                <a:cs typeface="Noto Sans"/>
              </a:rPr>
              <a:t>space </a:t>
            </a:r>
            <a:r>
              <a:rPr sz="1200" i="1" spc="-25" dirty="0">
                <a:solidFill>
                  <a:srgbClr val="1A171C"/>
                </a:solidFill>
                <a:latin typeface="Noto Sans"/>
                <a:cs typeface="Noto Sans"/>
              </a:rPr>
              <a:t>of </a:t>
            </a:r>
            <a:r>
              <a:rPr sz="1200" i="1" spc="-5" dirty="0">
                <a:solidFill>
                  <a:srgbClr val="1A171C"/>
                </a:solidFill>
                <a:latin typeface="Noto Sans"/>
                <a:cs typeface="Noto Sans"/>
              </a:rPr>
              <a:t>interconnectedness;  </a:t>
            </a:r>
            <a:r>
              <a:rPr sz="1200" i="1" spc="-30" dirty="0">
                <a:solidFill>
                  <a:srgbClr val="1A171C"/>
                </a:solidFill>
                <a:latin typeface="Noto Sans"/>
                <a:cs typeface="Noto Sans"/>
              </a:rPr>
              <a:t>remember, </a:t>
            </a:r>
            <a:r>
              <a:rPr sz="1200" i="1" spc="-25" dirty="0">
                <a:solidFill>
                  <a:srgbClr val="1A171C"/>
                </a:solidFill>
                <a:latin typeface="Noto Sans"/>
                <a:cs typeface="Noto Sans"/>
              </a:rPr>
              <a:t>navigate, </a:t>
            </a:r>
            <a:r>
              <a:rPr sz="1200" i="1" spc="-10" dirty="0">
                <a:solidFill>
                  <a:srgbClr val="1A171C"/>
                </a:solidFill>
                <a:latin typeface="Noto Sans"/>
                <a:cs typeface="Noto Sans"/>
              </a:rPr>
              <a:t>reflect, </a:t>
            </a:r>
            <a:r>
              <a:rPr sz="1200" i="1" spc="-20" dirty="0">
                <a:solidFill>
                  <a:srgbClr val="1A171C"/>
                </a:solidFill>
                <a:latin typeface="Noto Sans"/>
                <a:cs typeface="Noto Sans"/>
              </a:rPr>
              <a:t>meditate,</a:t>
            </a:r>
            <a:r>
              <a:rPr sz="1200" i="1" spc="25" dirty="0">
                <a:solidFill>
                  <a:srgbClr val="1A171C"/>
                </a:solidFill>
                <a:latin typeface="Noto Sans"/>
                <a:cs typeface="Noto Sans"/>
              </a:rPr>
              <a:t> </a:t>
            </a:r>
            <a:r>
              <a:rPr sz="1200" i="1" spc="-25" dirty="0">
                <a:solidFill>
                  <a:srgbClr val="1A171C"/>
                </a:solidFill>
                <a:latin typeface="Noto Sans"/>
                <a:cs typeface="Noto Sans"/>
              </a:rPr>
              <a:t>thank,</a:t>
            </a:r>
            <a:endParaRPr sz="1200" dirty="0">
              <a:latin typeface="Noto Sans"/>
              <a:ea typeface="Noto Sans"/>
              <a:cs typeface="Noto Sans"/>
            </a:endParaRPr>
          </a:p>
          <a:p>
            <a:pPr algn="ctr">
              <a:lnSpc>
                <a:spcPct val="100000"/>
              </a:lnSpc>
              <a:spcBef>
                <a:spcPts val="240"/>
              </a:spcBef>
            </a:pPr>
            <a:r>
              <a:rPr sz="1200" i="1" spc="-40" err="1">
                <a:solidFill>
                  <a:srgbClr val="1A171C"/>
                </a:solidFill>
                <a:latin typeface="Noto Sans"/>
                <a:cs typeface="Noto Sans"/>
              </a:rPr>
              <a:t>manava</a:t>
            </a:r>
            <a:r>
              <a:rPr sz="1200" i="1" spc="-40" dirty="0">
                <a:solidFill>
                  <a:srgbClr val="1A171C"/>
                </a:solidFill>
                <a:latin typeface="Noto Sans"/>
                <a:cs typeface="Noto Sans"/>
              </a:rPr>
              <a:t> </a:t>
            </a:r>
            <a:r>
              <a:rPr sz="1200" i="1" spc="-25" err="1">
                <a:solidFill>
                  <a:srgbClr val="1A171C"/>
                </a:solidFill>
                <a:latin typeface="Noto Sans"/>
                <a:cs typeface="Noto Sans"/>
              </a:rPr>
              <a:t>i</a:t>
            </a:r>
            <a:r>
              <a:rPr sz="1200" i="1" spc="15" dirty="0">
                <a:solidFill>
                  <a:srgbClr val="1A171C"/>
                </a:solidFill>
                <a:latin typeface="Noto Sans"/>
                <a:cs typeface="Noto Sans"/>
              </a:rPr>
              <a:t> </a:t>
            </a:r>
            <a:r>
              <a:rPr sz="1200" i="1" spc="-20" err="1">
                <a:solidFill>
                  <a:srgbClr val="1A171C"/>
                </a:solidFill>
                <a:latin typeface="Noto Sans"/>
                <a:cs typeface="Noto Sans"/>
              </a:rPr>
              <a:t>totonu</a:t>
            </a:r>
            <a:r>
              <a:rPr sz="1200" i="1" spc="-20" dirty="0">
                <a:solidFill>
                  <a:srgbClr val="1A171C"/>
                </a:solidFill>
                <a:latin typeface="Noto Sans"/>
                <a:cs typeface="Noto Sans"/>
              </a:rPr>
              <a:t>;</a:t>
            </a:r>
            <a:endParaRPr sz="1200" dirty="0">
              <a:latin typeface="Noto Sans"/>
              <a:ea typeface="Noto Sans"/>
              <a:cs typeface="Noto Sans"/>
            </a:endParaRPr>
          </a:p>
          <a:p>
            <a:pPr marL="12065" marR="5080" algn="ctr">
              <a:lnSpc>
                <a:spcPct val="125000"/>
              </a:lnSpc>
            </a:pPr>
            <a:r>
              <a:rPr sz="1200" i="1" spc="-10" dirty="0">
                <a:solidFill>
                  <a:srgbClr val="1A171C"/>
                </a:solidFill>
                <a:latin typeface="Noto Sans"/>
                <a:cs typeface="Noto Sans"/>
              </a:rPr>
              <a:t>exchange </a:t>
            </a:r>
            <a:r>
              <a:rPr sz="1200" i="1" spc="-25" dirty="0">
                <a:solidFill>
                  <a:srgbClr val="1A171C"/>
                </a:solidFill>
                <a:latin typeface="Noto Sans"/>
                <a:cs typeface="Noto Sans"/>
              </a:rPr>
              <a:t>your </a:t>
            </a:r>
            <a:r>
              <a:rPr sz="1200" i="1" spc="-15" dirty="0">
                <a:solidFill>
                  <a:srgbClr val="1A171C"/>
                </a:solidFill>
                <a:latin typeface="Noto Sans"/>
                <a:cs typeface="Noto Sans"/>
              </a:rPr>
              <a:t>love, </a:t>
            </a:r>
            <a:r>
              <a:rPr sz="1200" i="1" spc="-25" dirty="0">
                <a:solidFill>
                  <a:srgbClr val="1A171C"/>
                </a:solidFill>
                <a:latin typeface="Noto Sans"/>
                <a:cs typeface="Noto Sans"/>
              </a:rPr>
              <a:t>your rage, your </a:t>
            </a:r>
            <a:r>
              <a:rPr sz="1200" i="1" spc="-20" dirty="0">
                <a:solidFill>
                  <a:srgbClr val="1A171C"/>
                </a:solidFill>
                <a:latin typeface="Noto Sans"/>
                <a:cs typeface="Noto Sans"/>
              </a:rPr>
              <a:t>energy, </a:t>
            </a:r>
            <a:r>
              <a:rPr sz="1200" i="1" spc="-25" dirty="0">
                <a:solidFill>
                  <a:srgbClr val="1A171C"/>
                </a:solidFill>
                <a:latin typeface="Noto Sans"/>
                <a:cs typeface="Noto Sans"/>
              </a:rPr>
              <a:t>your </a:t>
            </a:r>
            <a:r>
              <a:rPr sz="1200" i="1" spc="-30" dirty="0">
                <a:solidFill>
                  <a:srgbClr val="1A171C"/>
                </a:solidFill>
                <a:latin typeface="Noto Sans"/>
                <a:cs typeface="Noto Sans"/>
              </a:rPr>
              <a:t>joy, </a:t>
            </a:r>
            <a:r>
              <a:rPr sz="1200" i="1" spc="-25" dirty="0">
                <a:solidFill>
                  <a:srgbClr val="1A171C"/>
                </a:solidFill>
                <a:latin typeface="Noto Sans"/>
                <a:cs typeface="Noto Sans"/>
              </a:rPr>
              <a:t>your </a:t>
            </a:r>
            <a:r>
              <a:rPr sz="1200" i="1" spc="-15" dirty="0">
                <a:solidFill>
                  <a:srgbClr val="1A171C"/>
                </a:solidFill>
                <a:latin typeface="Noto Sans"/>
                <a:cs typeface="Noto Sans"/>
              </a:rPr>
              <a:t>distaste, </a:t>
            </a:r>
            <a:r>
              <a:rPr sz="1200" i="1" spc="-25" dirty="0">
                <a:solidFill>
                  <a:srgbClr val="1A171C"/>
                </a:solidFill>
                <a:latin typeface="Noto Sans"/>
                <a:cs typeface="Noto Sans"/>
              </a:rPr>
              <a:t>your </a:t>
            </a:r>
            <a:r>
              <a:rPr sz="1200" i="1" spc="-15" dirty="0">
                <a:solidFill>
                  <a:srgbClr val="1A171C"/>
                </a:solidFill>
                <a:latin typeface="Noto Sans"/>
                <a:cs typeface="Noto Sans"/>
              </a:rPr>
              <a:t>healing;  </a:t>
            </a:r>
            <a:r>
              <a:rPr sz="1200" i="1" spc="-20" dirty="0">
                <a:solidFill>
                  <a:srgbClr val="1A171C"/>
                </a:solidFill>
                <a:latin typeface="Noto Sans"/>
                <a:cs typeface="Noto Sans"/>
              </a:rPr>
              <a:t>share </a:t>
            </a:r>
            <a:r>
              <a:rPr sz="1200" i="1" spc="-25" dirty="0">
                <a:solidFill>
                  <a:srgbClr val="1A171C"/>
                </a:solidFill>
                <a:latin typeface="Noto Sans"/>
                <a:cs typeface="Noto Sans"/>
              </a:rPr>
              <a:t>what </a:t>
            </a:r>
            <a:r>
              <a:rPr sz="1200" i="1" spc="-15" dirty="0">
                <a:solidFill>
                  <a:srgbClr val="1A171C"/>
                </a:solidFill>
                <a:latin typeface="Noto Sans"/>
                <a:cs typeface="Noto Sans"/>
              </a:rPr>
              <a:t>you </a:t>
            </a:r>
            <a:r>
              <a:rPr sz="1200" i="1" spc="-25" dirty="0">
                <a:solidFill>
                  <a:srgbClr val="1A171C"/>
                </a:solidFill>
                <a:latin typeface="Noto Sans"/>
                <a:cs typeface="Noto Sans"/>
              </a:rPr>
              <a:t>must </a:t>
            </a:r>
            <a:r>
              <a:rPr sz="1200" i="1" spc="-15" dirty="0">
                <a:solidFill>
                  <a:srgbClr val="1A171C"/>
                </a:solidFill>
                <a:latin typeface="Noto Sans"/>
                <a:cs typeface="Noto Sans"/>
              </a:rPr>
              <a:t>with the</a:t>
            </a:r>
            <a:r>
              <a:rPr sz="1200" i="1" spc="30" dirty="0">
                <a:solidFill>
                  <a:srgbClr val="1A171C"/>
                </a:solidFill>
                <a:latin typeface="Noto Sans"/>
                <a:cs typeface="Noto Sans"/>
              </a:rPr>
              <a:t> </a:t>
            </a:r>
            <a:r>
              <a:rPr sz="1200" i="1" spc="-30" dirty="0">
                <a:solidFill>
                  <a:srgbClr val="1A171C"/>
                </a:solidFill>
                <a:latin typeface="Noto Sans"/>
                <a:cs typeface="Noto Sans"/>
              </a:rPr>
              <a:t>Moana.</a:t>
            </a:r>
            <a:endParaRPr sz="1200" dirty="0">
              <a:latin typeface="Noto Sans"/>
              <a:ea typeface="Noto Sans"/>
              <a:cs typeface="Noto Sans"/>
            </a:endParaRPr>
          </a:p>
          <a:p>
            <a:pPr algn="ctr">
              <a:lnSpc>
                <a:spcPct val="100000"/>
              </a:lnSpc>
              <a:spcBef>
                <a:spcPts val="240"/>
              </a:spcBef>
            </a:pPr>
            <a:r>
              <a:rPr sz="1200" i="1" spc="5" dirty="0">
                <a:solidFill>
                  <a:srgbClr val="1A171C"/>
                </a:solidFill>
                <a:latin typeface="Noto Sans"/>
                <a:cs typeface="Noto Sans"/>
              </a:rPr>
              <a:t>They </a:t>
            </a:r>
            <a:r>
              <a:rPr sz="1200" i="1" spc="-15" dirty="0">
                <a:solidFill>
                  <a:srgbClr val="1A171C"/>
                </a:solidFill>
                <a:latin typeface="Noto Sans"/>
                <a:cs typeface="Noto Sans"/>
              </a:rPr>
              <a:t>will </a:t>
            </a:r>
            <a:r>
              <a:rPr sz="1200" i="1" spc="-5" dirty="0">
                <a:solidFill>
                  <a:srgbClr val="1A171C"/>
                </a:solidFill>
                <a:latin typeface="Noto Sans"/>
                <a:cs typeface="Noto Sans"/>
              </a:rPr>
              <a:t>be </a:t>
            </a:r>
            <a:r>
              <a:rPr sz="1200" i="1" spc="-25" dirty="0">
                <a:solidFill>
                  <a:srgbClr val="1A171C"/>
                </a:solidFill>
                <a:latin typeface="Noto Sans"/>
                <a:cs typeface="Noto Sans"/>
              </a:rPr>
              <a:t>returned </a:t>
            </a:r>
            <a:r>
              <a:rPr sz="1200" i="1" spc="-15" dirty="0">
                <a:solidFill>
                  <a:srgbClr val="1A171C"/>
                </a:solidFill>
                <a:latin typeface="Noto Sans"/>
                <a:cs typeface="Noto Sans"/>
              </a:rPr>
              <a:t>with </a:t>
            </a:r>
            <a:r>
              <a:rPr sz="1200" i="1" spc="-25" dirty="0">
                <a:solidFill>
                  <a:srgbClr val="1A171C"/>
                </a:solidFill>
                <a:latin typeface="Noto Sans"/>
                <a:cs typeface="Noto Sans"/>
              </a:rPr>
              <a:t>what </a:t>
            </a:r>
            <a:r>
              <a:rPr sz="1200" i="1" spc="-15" dirty="0">
                <a:solidFill>
                  <a:srgbClr val="1A171C"/>
                </a:solidFill>
                <a:latin typeface="Noto Sans"/>
                <a:cs typeface="Noto Sans"/>
              </a:rPr>
              <a:t>you </a:t>
            </a:r>
            <a:r>
              <a:rPr sz="1200" i="1" spc="-30" dirty="0">
                <a:solidFill>
                  <a:srgbClr val="1A171C"/>
                </a:solidFill>
                <a:latin typeface="Noto Sans"/>
                <a:cs typeface="Noto Sans"/>
              </a:rPr>
              <a:t>pour </a:t>
            </a:r>
            <a:r>
              <a:rPr sz="1200" i="1" spc="-25" dirty="0">
                <a:solidFill>
                  <a:srgbClr val="1A171C"/>
                </a:solidFill>
                <a:latin typeface="Noto Sans"/>
                <a:cs typeface="Noto Sans"/>
              </a:rPr>
              <a:t>into</a:t>
            </a:r>
            <a:r>
              <a:rPr sz="1200" i="1" spc="30" dirty="0">
                <a:solidFill>
                  <a:srgbClr val="1A171C"/>
                </a:solidFill>
                <a:latin typeface="Noto Sans"/>
                <a:cs typeface="Noto Sans"/>
              </a:rPr>
              <a:t> </a:t>
            </a:r>
            <a:r>
              <a:rPr sz="1200" i="1" spc="-30" dirty="0">
                <a:solidFill>
                  <a:srgbClr val="1A171C"/>
                </a:solidFill>
                <a:latin typeface="Noto Sans"/>
                <a:cs typeface="Noto Sans"/>
              </a:rPr>
              <a:t>them.</a:t>
            </a:r>
            <a:endParaRPr sz="1200" dirty="0">
              <a:latin typeface="Noto Sans"/>
              <a:ea typeface="Noto Sans"/>
              <a:cs typeface="Noto Sans"/>
            </a:endParaRPr>
          </a:p>
          <a:p>
            <a:pPr>
              <a:lnSpc>
                <a:spcPct val="100000"/>
              </a:lnSpc>
              <a:spcBef>
                <a:spcPts val="40"/>
              </a:spcBef>
            </a:pPr>
            <a:endParaRPr sz="1200" dirty="0">
              <a:latin typeface="Noto Sans"/>
              <a:ea typeface="Noto Sans"/>
              <a:cs typeface="Noto Sans"/>
            </a:endParaRPr>
          </a:p>
          <a:p>
            <a:pPr marL="242570" marR="234950" algn="ctr">
              <a:lnSpc>
                <a:spcPct val="125000"/>
              </a:lnSpc>
            </a:pP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5" dirty="0">
                <a:solidFill>
                  <a:srgbClr val="1A171C"/>
                </a:solidFill>
                <a:latin typeface="Noto Sans"/>
                <a:cs typeface="Noto Sans"/>
              </a:rPr>
              <a:t>connected, </a:t>
            </a: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30" dirty="0">
                <a:solidFill>
                  <a:srgbClr val="1A171C"/>
                </a:solidFill>
                <a:latin typeface="Noto Sans"/>
                <a:cs typeface="Noto Sans"/>
              </a:rPr>
              <a:t>profound, </a:t>
            </a: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15" dirty="0">
                <a:solidFill>
                  <a:srgbClr val="1A171C"/>
                </a:solidFill>
                <a:latin typeface="Noto Sans"/>
                <a:cs typeface="Noto Sans"/>
              </a:rPr>
              <a:t>resilient, </a:t>
            </a:r>
            <a:r>
              <a:rPr sz="1200" i="1" spc="5" dirty="0">
                <a:solidFill>
                  <a:srgbClr val="1A171C"/>
                </a:solidFill>
                <a:latin typeface="Noto Sans"/>
                <a:cs typeface="Noto Sans"/>
              </a:rPr>
              <a:t>we </a:t>
            </a:r>
            <a:r>
              <a:rPr sz="1200" i="1" spc="-25" dirty="0">
                <a:solidFill>
                  <a:srgbClr val="1A171C"/>
                </a:solidFill>
                <a:latin typeface="Noto Sans"/>
                <a:cs typeface="Noto Sans"/>
              </a:rPr>
              <a:t>are </a:t>
            </a:r>
            <a:r>
              <a:rPr sz="1200" i="1" spc="-20" dirty="0">
                <a:solidFill>
                  <a:srgbClr val="1A171C"/>
                </a:solidFill>
                <a:latin typeface="Noto Sans"/>
                <a:cs typeface="Noto Sans"/>
              </a:rPr>
              <a:t>powerful,  </a:t>
            </a:r>
            <a:r>
              <a:rPr sz="1200" i="1" spc="-40" err="1">
                <a:solidFill>
                  <a:srgbClr val="1A171C"/>
                </a:solidFill>
                <a:latin typeface="Noto Sans"/>
                <a:cs typeface="Noto Sans"/>
              </a:rPr>
              <a:t>manava</a:t>
            </a:r>
            <a:r>
              <a:rPr sz="1200" i="1" spc="-40" dirty="0">
                <a:solidFill>
                  <a:srgbClr val="1A171C"/>
                </a:solidFill>
                <a:latin typeface="Noto Sans"/>
                <a:cs typeface="Noto Sans"/>
              </a:rPr>
              <a:t> </a:t>
            </a:r>
            <a:r>
              <a:rPr sz="1200" i="1" spc="-25" err="1">
                <a:solidFill>
                  <a:srgbClr val="1A171C"/>
                </a:solidFill>
                <a:latin typeface="Noto Sans"/>
                <a:cs typeface="Noto Sans"/>
              </a:rPr>
              <a:t>i</a:t>
            </a:r>
            <a:r>
              <a:rPr sz="1200" i="1" spc="15" dirty="0">
                <a:solidFill>
                  <a:srgbClr val="1A171C"/>
                </a:solidFill>
                <a:latin typeface="Noto Sans"/>
                <a:cs typeface="Noto Sans"/>
              </a:rPr>
              <a:t> </a:t>
            </a:r>
            <a:r>
              <a:rPr sz="1200" i="1" spc="-20" err="1">
                <a:solidFill>
                  <a:srgbClr val="1A171C"/>
                </a:solidFill>
                <a:latin typeface="Noto Sans"/>
                <a:cs typeface="Noto Sans"/>
              </a:rPr>
              <a:t>totonu</a:t>
            </a:r>
            <a:r>
              <a:rPr sz="1200" i="1" spc="-20" dirty="0">
                <a:solidFill>
                  <a:srgbClr val="1A171C"/>
                </a:solidFill>
                <a:latin typeface="Noto Sans"/>
                <a:cs typeface="Noto Sans"/>
              </a:rPr>
              <a:t>;</a:t>
            </a:r>
            <a:endParaRPr sz="1200" dirty="0">
              <a:latin typeface="Noto Sans"/>
              <a:ea typeface="Noto Sans"/>
              <a:cs typeface="Noto Sans"/>
            </a:endParaRPr>
          </a:p>
          <a:p>
            <a:pPr algn="ctr">
              <a:lnSpc>
                <a:spcPct val="100000"/>
              </a:lnSpc>
              <a:spcBef>
                <a:spcPts val="240"/>
              </a:spcBef>
            </a:pPr>
            <a:r>
              <a:rPr sz="1200" i="1" spc="-25" dirty="0">
                <a:solidFill>
                  <a:srgbClr val="1A171C"/>
                </a:solidFill>
                <a:latin typeface="Noto Sans"/>
                <a:cs typeface="Noto Sans"/>
              </a:rPr>
              <a:t>po, po,</a:t>
            </a:r>
            <a:r>
              <a:rPr sz="1200" i="1" dirty="0">
                <a:solidFill>
                  <a:srgbClr val="1A171C"/>
                </a:solidFill>
                <a:latin typeface="Noto Sans"/>
                <a:cs typeface="Noto Sans"/>
              </a:rPr>
              <a:t> </a:t>
            </a:r>
            <a:r>
              <a:rPr sz="1200" i="1" spc="-20" dirty="0">
                <a:solidFill>
                  <a:srgbClr val="1A171C"/>
                </a:solidFill>
                <a:latin typeface="Noto Sans"/>
                <a:cs typeface="Noto Sans"/>
              </a:rPr>
              <a:t>po.</a:t>
            </a:r>
            <a:endParaRPr sz="1200" dirty="0">
              <a:latin typeface="Noto Sans"/>
              <a:ea typeface="Noto Sans"/>
              <a:cs typeface="Noto Sans"/>
            </a:endParaRPr>
          </a:p>
        </p:txBody>
      </p:sp>
      <p:sp>
        <p:nvSpPr>
          <p:cNvPr id="6" name="TextBox 5">
            <a:extLst>
              <a:ext uri="{FF2B5EF4-FFF2-40B4-BE49-F238E27FC236}">
                <a16:creationId xmlns:a16="http://schemas.microsoft.com/office/drawing/2014/main" id="{DF71D8E5-8149-B4A1-A7B0-40238EB8A0CD}"/>
              </a:ext>
            </a:extLst>
          </p:cNvPr>
          <p:cNvSpPr txBox="1"/>
          <p:nvPr/>
        </p:nvSpPr>
        <p:spPr>
          <a:xfrm>
            <a:off x="2554014" y="409168"/>
            <a:ext cx="6589986" cy="369332"/>
          </a:xfrm>
          <a:prstGeom prst="rect">
            <a:avLst/>
          </a:prstGeom>
          <a:noFill/>
        </p:spPr>
        <p:txBody>
          <a:bodyPr wrap="square">
            <a:spAutoFit/>
          </a:bodyPr>
          <a:lstStyle/>
          <a:p>
            <a:r>
              <a:rPr lang="en-NZ" sz="1800" b="1" spc="10">
                <a:solidFill>
                  <a:schemeClr val="accent1"/>
                </a:solidFill>
              </a:rPr>
              <a:t>Katharine </a:t>
            </a:r>
            <a:r>
              <a:rPr lang="en-NZ" b="1" spc="-114">
                <a:solidFill>
                  <a:schemeClr val="accent1"/>
                </a:solidFill>
              </a:rPr>
              <a:t>Losi - </a:t>
            </a:r>
            <a:r>
              <a:rPr lang="en-NZ" sz="1800" b="1" spc="80">
                <a:solidFill>
                  <a:schemeClr val="accent1"/>
                </a:solidFill>
              </a:rPr>
              <a:t>Atafu-Mayo</a:t>
            </a:r>
            <a:endParaRPr lang="en-US" b="1">
              <a:solidFill>
                <a:schemeClr val="accent1"/>
              </a:solidFill>
            </a:endParaRPr>
          </a:p>
        </p:txBody>
      </p:sp>
      <p:sp>
        <p:nvSpPr>
          <p:cNvPr id="7" name="TextBox 6">
            <a:extLst>
              <a:ext uri="{FF2B5EF4-FFF2-40B4-BE49-F238E27FC236}">
                <a16:creationId xmlns:a16="http://schemas.microsoft.com/office/drawing/2014/main" id="{8CE0AA06-D220-AF98-A563-A98E181CE2FB}"/>
              </a:ext>
            </a:extLst>
          </p:cNvPr>
          <p:cNvSpPr txBox="1"/>
          <p:nvPr/>
        </p:nvSpPr>
        <p:spPr>
          <a:xfrm>
            <a:off x="4929352" y="1145628"/>
            <a:ext cx="1818289" cy="369332"/>
          </a:xfrm>
          <a:prstGeom prst="rect">
            <a:avLst/>
          </a:prstGeom>
          <a:noFill/>
        </p:spPr>
        <p:txBody>
          <a:bodyPr wrap="square" rtlCol="0">
            <a:spAutoFit/>
          </a:bodyPr>
          <a:lstStyle/>
          <a:p>
            <a:r>
              <a:rPr lang="en-NZ" sz="1800" spc="-20" err="1">
                <a:solidFill>
                  <a:srgbClr val="0070C0"/>
                </a:solidFill>
                <a:latin typeface="Noto Sans"/>
                <a:cs typeface="Noto Sans"/>
              </a:rPr>
              <a:t>Feso’ota’i</a:t>
            </a:r>
            <a:r>
              <a:rPr lang="en-NZ" sz="1800" spc="-25">
                <a:solidFill>
                  <a:srgbClr val="0070C0"/>
                </a:solidFill>
                <a:latin typeface="Noto Sans"/>
                <a:cs typeface="Noto Sans"/>
              </a:rPr>
              <a:t> </a:t>
            </a:r>
            <a:r>
              <a:rPr lang="en-NZ" sz="1800" spc="-75" err="1">
                <a:solidFill>
                  <a:srgbClr val="0070C0"/>
                </a:solidFill>
                <a:latin typeface="Noto Sans"/>
                <a:cs typeface="Noto Sans"/>
              </a:rPr>
              <a:t>atu</a:t>
            </a:r>
            <a:endParaRPr lang="en-US">
              <a:solidFill>
                <a:srgbClr val="0070C0"/>
              </a:solidFill>
            </a:endParaRPr>
          </a:p>
        </p:txBody>
      </p:sp>
    </p:spTree>
    <p:extLst>
      <p:ext uri="{BB962C8B-B14F-4D97-AF65-F5344CB8AC3E}">
        <p14:creationId xmlns:p14="http://schemas.microsoft.com/office/powerpoint/2010/main" val="24165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 calcmode="lin" valueType="num">
                                      <p:cBhvr additive="base">
                                        <p:cTn id="4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 calcmode="lin" valueType="num">
                                      <p:cBhvr additive="base">
                                        <p:cTn id="4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21994" y="5820413"/>
            <a:ext cx="63682" cy="176743"/>
          </a:xfrm>
          <a:prstGeom prst="rect">
            <a:avLst/>
          </a:prstGeom>
        </p:spPr>
        <p:txBody>
          <a:bodyPr vert="horz" wrap="square" lIns="0" tIns="2568" rIns="0" bIns="0" rtlCol="0">
            <a:spAutoFit/>
          </a:bodyPr>
          <a:lstStyle/>
          <a:p>
            <a:pPr>
              <a:spcBef>
                <a:spcPts val="20"/>
              </a:spcBef>
            </a:pPr>
            <a:r>
              <a:rPr sz="566" spc="-162">
                <a:solidFill>
                  <a:srgbClr val="1A171C"/>
                </a:solidFill>
                <a:latin typeface="Verdana"/>
                <a:cs typeface="Verdana"/>
              </a:rPr>
              <a:t>1</a:t>
            </a:r>
            <a:r>
              <a:rPr sz="566" spc="-61">
                <a:solidFill>
                  <a:srgbClr val="1A171C"/>
                </a:solidFill>
                <a:latin typeface="Verdana"/>
                <a:cs typeface="Verdana"/>
              </a:rPr>
              <a:t>4</a:t>
            </a:r>
            <a:endParaRPr sz="566">
              <a:latin typeface="Verdana"/>
              <a:cs typeface="Verdana"/>
            </a:endParaRPr>
          </a:p>
        </p:txBody>
      </p:sp>
      <p:sp>
        <p:nvSpPr>
          <p:cNvPr id="3" name="object 3"/>
          <p:cNvSpPr txBox="1"/>
          <p:nvPr/>
        </p:nvSpPr>
        <p:spPr>
          <a:xfrm>
            <a:off x="6123178" y="5820413"/>
            <a:ext cx="64195" cy="176743"/>
          </a:xfrm>
          <a:prstGeom prst="rect">
            <a:avLst/>
          </a:prstGeom>
        </p:spPr>
        <p:txBody>
          <a:bodyPr vert="horz" wrap="square" lIns="0" tIns="2568" rIns="0" bIns="0" rtlCol="0">
            <a:spAutoFit/>
          </a:bodyPr>
          <a:lstStyle/>
          <a:p>
            <a:pPr>
              <a:spcBef>
                <a:spcPts val="20"/>
              </a:spcBef>
            </a:pPr>
            <a:r>
              <a:rPr sz="566" spc="-165">
                <a:solidFill>
                  <a:srgbClr val="1A171C"/>
                </a:solidFill>
                <a:latin typeface="Verdana"/>
                <a:cs typeface="Verdana"/>
              </a:rPr>
              <a:t>1</a:t>
            </a:r>
            <a:r>
              <a:rPr sz="566" spc="-53">
                <a:solidFill>
                  <a:srgbClr val="1A171C"/>
                </a:solidFill>
                <a:latin typeface="Verdana"/>
                <a:cs typeface="Verdana"/>
              </a:rPr>
              <a:t>3</a:t>
            </a:r>
            <a:endParaRPr sz="566">
              <a:latin typeface="Verdana"/>
              <a:cs typeface="Verdana"/>
            </a:endParaRPr>
          </a:p>
        </p:txBody>
      </p:sp>
      <p:sp>
        <p:nvSpPr>
          <p:cNvPr id="4" name="object 4"/>
          <p:cNvSpPr/>
          <p:nvPr/>
        </p:nvSpPr>
        <p:spPr>
          <a:xfrm>
            <a:off x="751033" y="697066"/>
            <a:ext cx="10176327" cy="546386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5" name="object 5"/>
          <p:cNvSpPr txBox="1">
            <a:spLocks noGrp="1"/>
          </p:cNvSpPr>
          <p:nvPr>
            <p:ph type="title"/>
          </p:nvPr>
        </p:nvSpPr>
        <p:spPr>
          <a:xfrm>
            <a:off x="2570365" y="2818765"/>
            <a:ext cx="3268832" cy="1173051"/>
          </a:xfrm>
          <a:prstGeom prst="rect">
            <a:avLst/>
          </a:prstGeom>
        </p:spPr>
        <p:txBody>
          <a:bodyPr vert="horz" wrap="square" lIns="0" tIns="9244" rIns="0" bIns="0" rtlCol="0" anchor="ctr">
            <a:spAutoFit/>
          </a:bodyPr>
          <a:lstStyle/>
          <a:p>
            <a:pPr marL="10272">
              <a:lnSpc>
                <a:spcPct val="100000"/>
              </a:lnSpc>
              <a:spcBef>
                <a:spcPts val="73"/>
              </a:spcBef>
            </a:pPr>
            <a:r>
              <a:rPr sz="7562" i="1" spc="-12">
                <a:solidFill>
                  <a:srgbClr val="FFFFFF"/>
                </a:solidFill>
                <a:latin typeface="Trebuchet MS"/>
                <a:cs typeface="Trebuchet MS"/>
              </a:rPr>
              <a:t>Healing</a:t>
            </a:r>
            <a:endParaRPr sz="7562">
              <a:latin typeface="Trebuchet MS"/>
              <a:cs typeface="Trebuchet MS"/>
            </a:endParaRPr>
          </a:p>
        </p:txBody>
      </p:sp>
      <p:sp>
        <p:nvSpPr>
          <p:cNvPr id="6" name="TextBox 5">
            <a:extLst>
              <a:ext uri="{FF2B5EF4-FFF2-40B4-BE49-F238E27FC236}">
                <a16:creationId xmlns:a16="http://schemas.microsoft.com/office/drawing/2014/main" id="{DAB63196-AF12-66C7-FEA5-1B8D7C355A21}"/>
              </a:ext>
            </a:extLst>
          </p:cNvPr>
          <p:cNvSpPr txBox="1"/>
          <p:nvPr/>
        </p:nvSpPr>
        <p:spPr>
          <a:xfrm>
            <a:off x="829410" y="6160933"/>
            <a:ext cx="9790885" cy="1015663"/>
          </a:xfrm>
          <a:prstGeom prst="rect">
            <a:avLst/>
          </a:prstGeom>
          <a:noFill/>
        </p:spPr>
        <p:txBody>
          <a:bodyPr wrap="none" rtlCol="0">
            <a:spAutoFit/>
          </a:bodyPr>
          <a:lstStyle/>
          <a:p>
            <a:r>
              <a:rPr lang="en-US" dirty="0"/>
              <a:t>Graphic design: </a:t>
            </a:r>
            <a:r>
              <a:rPr lang="en-US" dirty="0">
                <a:highlight>
                  <a:srgbClr val="00FFFF"/>
                </a:highlight>
              </a:rPr>
              <a:t>TAUTAI, SALTWATER INTERCONNECTIVITY </a:t>
            </a:r>
            <a:r>
              <a:rPr lang="en-US" dirty="0"/>
              <a:t>Exhibition Catalogue: Niko Meredith, No Six. </a:t>
            </a:r>
          </a:p>
          <a:p>
            <a:endParaRPr lang="en-US" sz="1800" u="none" strike="noStrike" spc="0" baseline="30000" dirty="0">
              <a:effectLst/>
              <a:latin typeface="DejaVu Sans"/>
              <a:ea typeface="DejaVu Sans"/>
              <a:cs typeface="DejaVu Sans"/>
            </a:endParaRPr>
          </a:p>
          <a:p>
            <a:r>
              <a:rPr lang="en-US" sz="1800" u="none" strike="noStrike" spc="0" baseline="30000" dirty="0">
                <a:effectLst/>
                <a:latin typeface="DejaVu Sans"/>
                <a:ea typeface="DejaVu Sans"/>
                <a:cs typeface="DejaVu Sans"/>
              </a:rPr>
              <a:t>in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26</a:t>
            </a:r>
            <a:endParaRPr lang="en-NZ" sz="1800" u="none" strike="noStrike" spc="0" baseline="30000" dirty="0">
              <a:effectLst/>
              <a:latin typeface="DejaVu Sans"/>
              <a:ea typeface="DejaVu Sans"/>
              <a:cs typeface="DejaVu Sans"/>
            </a:endParaRPr>
          </a:p>
          <a:p>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ashion accessory, person, indoor, flower&#10;&#10;Description automatically generated">
            <a:extLst>
              <a:ext uri="{FF2B5EF4-FFF2-40B4-BE49-F238E27FC236}">
                <a16:creationId xmlns:a16="http://schemas.microsoft.com/office/drawing/2014/main" id="{ABCA05E1-9049-209A-78DE-88E4DB3DF5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0645" y="0"/>
            <a:ext cx="3981494" cy="5671751"/>
          </a:xfrm>
          <a:prstGeom prst="rect">
            <a:avLst/>
          </a:prstGeom>
        </p:spPr>
      </p:pic>
      <p:pic>
        <p:nvPicPr>
          <p:cNvPr id="7" name="Picture 6" descr="A person in a garment&#10;&#10;Description automatically generated with low confidence">
            <a:extLst>
              <a:ext uri="{FF2B5EF4-FFF2-40B4-BE49-F238E27FC236}">
                <a16:creationId xmlns:a16="http://schemas.microsoft.com/office/drawing/2014/main" id="{D2231A71-A3EF-CA5B-BF5A-6FE51479FC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5184" y="0"/>
            <a:ext cx="4016280" cy="5657671"/>
          </a:xfrm>
          <a:prstGeom prst="rect">
            <a:avLst/>
          </a:prstGeom>
        </p:spPr>
      </p:pic>
      <p:sp>
        <p:nvSpPr>
          <p:cNvPr id="2" name="TextBox 1">
            <a:extLst>
              <a:ext uri="{FF2B5EF4-FFF2-40B4-BE49-F238E27FC236}">
                <a16:creationId xmlns:a16="http://schemas.microsoft.com/office/drawing/2014/main" id="{1B3F81A0-7B5B-5E00-157D-7237FEE3BDE6}"/>
              </a:ext>
            </a:extLst>
          </p:cNvPr>
          <p:cNvSpPr txBox="1"/>
          <p:nvPr/>
        </p:nvSpPr>
        <p:spPr>
          <a:xfrm>
            <a:off x="1760536" y="5671751"/>
            <a:ext cx="4870949" cy="1200329"/>
          </a:xfrm>
          <a:prstGeom prst="rect">
            <a:avLst/>
          </a:prstGeom>
          <a:noFill/>
        </p:spPr>
        <p:txBody>
          <a:bodyPr wrap="none" rtlCol="0">
            <a:spAutoFit/>
          </a:bodyPr>
          <a:lstStyle/>
          <a:p>
            <a:r>
              <a:rPr lang="en-US" dirty="0">
                <a:highlight>
                  <a:srgbClr val="00FFFF"/>
                </a:highlight>
              </a:rPr>
              <a:t>TELLY TUITA</a:t>
            </a:r>
          </a:p>
          <a:p>
            <a:r>
              <a:rPr lang="en-US" dirty="0"/>
              <a:t>TONG POP WANGA 2 </a:t>
            </a:r>
          </a:p>
          <a:p>
            <a:r>
              <a:rPr lang="en-US" dirty="0"/>
              <a:t>Digital Print</a:t>
            </a:r>
          </a:p>
          <a:p>
            <a:r>
              <a:rPr lang="en-US" dirty="0"/>
              <a:t>100 x 96 cm, 2020. </a:t>
            </a:r>
            <a:r>
              <a:rPr lang="en-US" dirty="0">
                <a:highlight>
                  <a:srgbClr val="00FFFF"/>
                </a:highlight>
              </a:rPr>
              <a:t>SALTWATER /Interconnectivity </a:t>
            </a:r>
          </a:p>
        </p:txBody>
      </p:sp>
      <p:sp>
        <p:nvSpPr>
          <p:cNvPr id="3" name="TextBox 2">
            <a:extLst>
              <a:ext uri="{FF2B5EF4-FFF2-40B4-BE49-F238E27FC236}">
                <a16:creationId xmlns:a16="http://schemas.microsoft.com/office/drawing/2014/main" id="{ADFBA5E8-9A23-9DC1-5674-4ECEA8B0DF01}"/>
              </a:ext>
            </a:extLst>
          </p:cNvPr>
          <p:cNvSpPr txBox="1"/>
          <p:nvPr/>
        </p:nvSpPr>
        <p:spPr>
          <a:xfrm>
            <a:off x="6846200" y="5657671"/>
            <a:ext cx="4386092" cy="1200329"/>
          </a:xfrm>
          <a:prstGeom prst="rect">
            <a:avLst/>
          </a:prstGeom>
          <a:noFill/>
        </p:spPr>
        <p:txBody>
          <a:bodyPr wrap="square" rtlCol="0">
            <a:spAutoFit/>
          </a:bodyPr>
          <a:lstStyle/>
          <a:p>
            <a:r>
              <a:rPr lang="en-US" dirty="0">
                <a:highlight>
                  <a:srgbClr val="00FFFF"/>
                </a:highlight>
              </a:rPr>
              <a:t>TELLY TUITA</a:t>
            </a:r>
          </a:p>
          <a:p>
            <a:r>
              <a:rPr lang="en-US" dirty="0"/>
              <a:t>TONG – POP WANGA 1</a:t>
            </a:r>
          </a:p>
          <a:p>
            <a:r>
              <a:rPr lang="en-US" dirty="0"/>
              <a:t>Digital Print</a:t>
            </a:r>
          </a:p>
          <a:p>
            <a:r>
              <a:rPr lang="en-US" dirty="0"/>
              <a:t>100 x 96 cm, 2020  </a:t>
            </a:r>
            <a:r>
              <a:rPr lang="en-US" dirty="0" err="1">
                <a:highlight>
                  <a:srgbClr val="00FFFF"/>
                </a:highlight>
              </a:rPr>
              <a:t>Tautai</a:t>
            </a:r>
            <a:r>
              <a:rPr lang="en-US" dirty="0">
                <a:highlight>
                  <a:srgbClr val="00FFFF"/>
                </a:highlight>
              </a:rPr>
              <a:t> Gallery </a:t>
            </a:r>
          </a:p>
        </p:txBody>
      </p:sp>
    </p:spTree>
    <p:extLst>
      <p:ext uri="{BB962C8B-B14F-4D97-AF65-F5344CB8AC3E}">
        <p14:creationId xmlns:p14="http://schemas.microsoft.com/office/powerpoint/2010/main" val="244784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the ground in a large skirt&#10;&#10;AI-generated content may be incorrect.">
            <a:extLst>
              <a:ext uri="{FF2B5EF4-FFF2-40B4-BE49-F238E27FC236}">
                <a16:creationId xmlns:a16="http://schemas.microsoft.com/office/drawing/2014/main" id="{A8785F38-F4E6-AAD5-6EEA-9FA11F3ED0A0}"/>
              </a:ext>
            </a:extLst>
          </p:cNvPr>
          <p:cNvPicPr>
            <a:picLocks noChangeAspect="1"/>
          </p:cNvPicPr>
          <p:nvPr/>
        </p:nvPicPr>
        <p:blipFill>
          <a:blip r:embed="rId2"/>
          <a:stretch>
            <a:fillRect/>
          </a:stretch>
        </p:blipFill>
        <p:spPr>
          <a:xfrm>
            <a:off x="97536" y="0"/>
            <a:ext cx="6858000" cy="6858000"/>
          </a:xfrm>
          <a:prstGeom prst="rect">
            <a:avLst/>
          </a:prstGeom>
        </p:spPr>
      </p:pic>
      <p:sp>
        <p:nvSpPr>
          <p:cNvPr id="5" name="TextBox 4">
            <a:extLst>
              <a:ext uri="{FF2B5EF4-FFF2-40B4-BE49-F238E27FC236}">
                <a16:creationId xmlns:a16="http://schemas.microsoft.com/office/drawing/2014/main" id="{9E8CB73C-540B-9BAA-DC0D-D4F5C6F5BA94}"/>
              </a:ext>
            </a:extLst>
          </p:cNvPr>
          <p:cNvSpPr txBox="1"/>
          <p:nvPr/>
        </p:nvSpPr>
        <p:spPr>
          <a:xfrm>
            <a:off x="7135310" y="1705"/>
            <a:ext cx="4959154"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i="1" dirty="0">
                <a:solidFill>
                  <a:schemeClr val="accent1"/>
                </a:solidFill>
                <a:ea typeface="Calibri"/>
                <a:cs typeface="Calibri"/>
              </a:rPr>
              <a:t> </a:t>
            </a:r>
            <a:r>
              <a:rPr lang="en-US" sz="1100" b="1" i="1" dirty="0">
                <a:solidFill>
                  <a:schemeClr val="accent1"/>
                </a:solidFill>
                <a:ea typeface="Calibri"/>
                <a:cs typeface="Calibri"/>
              </a:rPr>
              <a:t>Offstage 9 –</a:t>
            </a:r>
            <a:r>
              <a:rPr lang="en-US" sz="1100" dirty="0">
                <a:ea typeface="Calibri"/>
                <a:cs typeface="Calibri"/>
              </a:rPr>
              <a:t> </a:t>
            </a:r>
            <a:r>
              <a:rPr lang="en-US" sz="1100" dirty="0" err="1">
                <a:ea typeface="Calibri"/>
                <a:cs typeface="Calibri"/>
              </a:rPr>
              <a:t>Tautai</a:t>
            </a:r>
            <a:r>
              <a:rPr lang="en-US" sz="1100" dirty="0">
                <a:ea typeface="Calibri"/>
                <a:cs typeface="Calibri"/>
              </a:rPr>
              <a:t> out East Auckland – was another project I co –curated  for </a:t>
            </a:r>
            <a:r>
              <a:rPr lang="en-US" sz="1100" dirty="0" err="1">
                <a:ea typeface="Calibri"/>
                <a:cs typeface="Calibri"/>
              </a:rPr>
              <a:t>T</a:t>
            </a:r>
            <a:r>
              <a:rPr lang="en-US" sz="1100" dirty="0" err="1">
                <a:solidFill>
                  <a:schemeClr val="accent1"/>
                </a:solidFill>
                <a:ea typeface="Calibri"/>
                <a:cs typeface="Calibri"/>
              </a:rPr>
              <a:t>autai</a:t>
            </a:r>
            <a:r>
              <a:rPr lang="en-US" sz="1100" dirty="0">
                <a:solidFill>
                  <a:schemeClr val="accent1"/>
                </a:solidFill>
                <a:ea typeface="Calibri"/>
                <a:cs typeface="Calibri"/>
              </a:rPr>
              <a:t> Pacific Arts Trust</a:t>
            </a:r>
            <a:r>
              <a:rPr lang="en-US" sz="1100" dirty="0">
                <a:ea typeface="Calibri"/>
                <a:cs typeface="Calibri"/>
              </a:rPr>
              <a:t>  at Malcolm Smith Gallery in Auckland in April 2019. Another project driven by '</a:t>
            </a:r>
            <a:r>
              <a:rPr lang="en-US" sz="1100" dirty="0" err="1">
                <a:ea typeface="Calibri"/>
                <a:cs typeface="Calibri"/>
              </a:rPr>
              <a:t>niu</a:t>
            </a:r>
            <a:r>
              <a:rPr lang="en-US" sz="1100" dirty="0">
                <a:ea typeface="Calibri"/>
                <a:cs typeface="Calibri"/>
              </a:rPr>
              <a:t> ecologies'  that featured young </a:t>
            </a:r>
            <a:r>
              <a:rPr lang="en-US" sz="1100" dirty="0" err="1">
                <a:ea typeface="Calibri"/>
                <a:cs typeface="Calibri"/>
              </a:rPr>
              <a:t>rangatahi</a:t>
            </a:r>
            <a:r>
              <a:rPr lang="en-US" sz="1100" dirty="0">
                <a:ea typeface="Calibri" panose="020F0502020204030204"/>
                <a:cs typeface="Calibri" panose="020F0502020204030204"/>
              </a:rPr>
              <a:t> artists and change agents, including my student – </a:t>
            </a:r>
            <a:r>
              <a:rPr lang="en-US" sz="1100" dirty="0">
                <a:solidFill>
                  <a:schemeClr val="accent1"/>
                </a:solidFill>
                <a:ea typeface="Calibri"/>
                <a:cs typeface="Calibri"/>
              </a:rPr>
              <a:t>Katharine Atafu – Mayo.</a:t>
            </a:r>
          </a:p>
          <a:p>
            <a:endParaRPr lang="en-US" sz="1100" dirty="0">
              <a:ea typeface="Calibri" panose="020F0502020204030204"/>
              <a:cs typeface="Calibri" panose="020F0502020204030204"/>
            </a:endParaRPr>
          </a:p>
          <a:p>
            <a:pPr marL="285750" indent="-285750">
              <a:buFont typeface="Arial"/>
              <a:buChar char="•"/>
            </a:pPr>
            <a:r>
              <a:rPr lang="en-US" sz="1200" dirty="0">
                <a:ea typeface="Calibri" panose="020F0502020204030204"/>
                <a:cs typeface="Calibri" panose="020F0502020204030204"/>
              </a:rPr>
              <a:t>This is an image from Katharine's activation: </a:t>
            </a:r>
            <a:r>
              <a:rPr lang="en-US" sz="1200" dirty="0">
                <a:solidFill>
                  <a:schemeClr val="accent1"/>
                </a:solidFill>
                <a:ea typeface="Calibri" panose="020F0502020204030204"/>
                <a:cs typeface="Calibri" panose="020F0502020204030204"/>
              </a:rPr>
              <a:t>Losi  2019 .</a:t>
            </a:r>
          </a:p>
          <a:p>
            <a:pPr marL="285750" indent="-285750">
              <a:buFont typeface="Arial"/>
              <a:buChar char="•"/>
            </a:pPr>
            <a:r>
              <a:rPr lang="en-US" sz="1200" dirty="0">
                <a:solidFill>
                  <a:schemeClr val="accent1"/>
                </a:solidFill>
                <a:ea typeface="Calibri" panose="020F0502020204030204"/>
                <a:cs typeface="Calibri" panose="020F0502020204030204"/>
              </a:rPr>
              <a:t>BC Collective</a:t>
            </a:r>
            <a:r>
              <a:rPr lang="en-US" sz="1200" dirty="0">
                <a:ea typeface="Calibri" panose="020F0502020204030204"/>
                <a:cs typeface="Calibri" panose="020F0502020204030204"/>
              </a:rPr>
              <a:t> on the lightbox image: refers to the artist collective, </a:t>
            </a:r>
            <a:r>
              <a:rPr lang="en-US" sz="1200" dirty="0">
                <a:solidFill>
                  <a:schemeClr val="accent1"/>
                </a:solidFill>
                <a:ea typeface="Calibri" panose="020F0502020204030204"/>
                <a:cs typeface="Calibri" panose="020F0502020204030204"/>
              </a:rPr>
              <a:t>Cora Allan</a:t>
            </a:r>
            <a:r>
              <a:rPr lang="en-US" sz="1200" dirty="0">
                <a:ea typeface="Calibri" panose="020F0502020204030204"/>
                <a:cs typeface="Calibri" panose="020F0502020204030204"/>
              </a:rPr>
              <a:t> (</a:t>
            </a:r>
            <a:r>
              <a:rPr lang="en-US" sz="1200" dirty="0" err="1">
                <a:ea typeface="Calibri" panose="020F0502020204030204"/>
                <a:cs typeface="Calibri" panose="020F0502020204030204"/>
              </a:rPr>
              <a:t>Ngapuhi</a:t>
            </a:r>
            <a:r>
              <a:rPr lang="en-US" sz="1200" dirty="0">
                <a:ea typeface="Calibri" panose="020F0502020204030204"/>
                <a:cs typeface="Calibri" panose="020F0502020204030204"/>
              </a:rPr>
              <a:t>, Niue) and </a:t>
            </a:r>
            <a:r>
              <a:rPr lang="en-US" sz="1200" dirty="0">
                <a:solidFill>
                  <a:schemeClr val="accent1"/>
                </a:solidFill>
                <a:ea typeface="Calibri" panose="020F0502020204030204"/>
                <a:cs typeface="Calibri" panose="020F0502020204030204"/>
              </a:rPr>
              <a:t>Daniel Twiss</a:t>
            </a:r>
            <a:r>
              <a:rPr lang="en-US" sz="1200" dirty="0">
                <a:ea typeface="Calibri" panose="020F0502020204030204"/>
                <a:cs typeface="Calibri" panose="020F0502020204030204"/>
              </a:rPr>
              <a:t>,(Lakota, Sioux)  who also featured.  B</a:t>
            </a:r>
            <a:r>
              <a:rPr lang="en-US" sz="1200" dirty="0">
                <a:solidFill>
                  <a:schemeClr val="accent1"/>
                </a:solidFill>
                <a:ea typeface="Calibri" panose="020F0502020204030204"/>
                <a:cs typeface="Calibri" panose="020F0502020204030204"/>
              </a:rPr>
              <a:t>.C. = stands for Before Colombus. ! ;)</a:t>
            </a:r>
            <a:r>
              <a:rPr lang="en-US" sz="1200" dirty="0">
                <a:ea typeface="Calibri" panose="020F0502020204030204"/>
                <a:cs typeface="Calibri" panose="020F0502020204030204"/>
              </a:rPr>
              <a:t> </a:t>
            </a:r>
          </a:p>
          <a:p>
            <a:endParaRPr lang="en-US" dirty="0">
              <a:ea typeface="Calibri" panose="020F0502020204030204"/>
              <a:cs typeface="Calibri" panose="020F0502020204030204"/>
            </a:endParaRPr>
          </a:p>
          <a:p>
            <a:pPr marL="171450" indent="-171450">
              <a:buFont typeface="Arial"/>
              <a:buChar char="•"/>
            </a:pPr>
            <a:r>
              <a:rPr lang="en-US" sz="1100" dirty="0">
                <a:solidFill>
                  <a:schemeClr val="accent1"/>
                </a:solidFill>
                <a:ea typeface="Calibri" panose="020F0502020204030204"/>
                <a:cs typeface="Calibri" panose="020F0502020204030204"/>
              </a:rPr>
              <a:t>Maia </a:t>
            </a:r>
            <a:r>
              <a:rPr lang="en-US" sz="1100" dirty="0" err="1">
                <a:solidFill>
                  <a:schemeClr val="accent1"/>
                </a:solidFill>
                <a:ea typeface="Calibri" panose="020F0502020204030204"/>
                <a:cs typeface="Calibri" panose="020F0502020204030204"/>
              </a:rPr>
              <a:t>Wharewera</a:t>
            </a:r>
            <a:r>
              <a:rPr lang="en-US" sz="1100" dirty="0">
                <a:solidFill>
                  <a:schemeClr val="accent1"/>
                </a:solidFill>
                <a:ea typeface="Calibri" panose="020F0502020204030204"/>
                <a:cs typeface="Calibri" panose="020F0502020204030204"/>
              </a:rPr>
              <a:t> – Ballard  (</a:t>
            </a:r>
            <a:r>
              <a:rPr lang="en-NZ" sz="1100" dirty="0"/>
              <a:t>Ngāti Awa, Ngāti </a:t>
            </a:r>
            <a:r>
              <a:rPr lang="en-NZ" sz="1100" dirty="0" err="1"/>
              <a:t>Pukeko</a:t>
            </a:r>
            <a:r>
              <a:rPr lang="en-NZ" sz="1100" dirty="0"/>
              <a:t>, </a:t>
            </a:r>
            <a:r>
              <a:rPr lang="en-NZ" sz="1100" dirty="0" err="1"/>
              <a:t>Te</a:t>
            </a:r>
            <a:r>
              <a:rPr lang="en-NZ" sz="1100" dirty="0"/>
              <a:t> Whānau-</a:t>
            </a:r>
            <a:r>
              <a:rPr lang="en-NZ" sz="1100" dirty="0" err="1"/>
              <a:t>ā</a:t>
            </a:r>
            <a:r>
              <a:rPr lang="en-NZ" sz="1100" dirty="0"/>
              <a:t>-Apanui, Ngāti Toa</a:t>
            </a:r>
            <a:r>
              <a:rPr lang="en-US" sz="1100" dirty="0">
                <a:solidFill>
                  <a:schemeClr val="accent1"/>
                </a:solidFill>
                <a:ea typeface="Calibri" panose="020F0502020204030204"/>
                <a:cs typeface="Calibri" panose="020F0502020204030204"/>
              </a:rPr>
              <a:t> (whose name is listed on the lightbox - i</a:t>
            </a:r>
            <a:r>
              <a:rPr lang="en-US" sz="1100" dirty="0">
                <a:ea typeface="Calibri" panose="020F0502020204030204"/>
                <a:cs typeface="Calibri" panose="020F0502020204030204"/>
              </a:rPr>
              <a:t>s  a young </a:t>
            </a:r>
            <a:r>
              <a:rPr lang="en-US" sz="1100" dirty="0" err="1">
                <a:ea typeface="Calibri" panose="020F0502020204030204"/>
                <a:cs typeface="Calibri" panose="020F0502020204030204"/>
              </a:rPr>
              <a:t>Maori</a:t>
            </a:r>
            <a:r>
              <a:rPr lang="en-US" sz="1100" dirty="0">
                <a:ea typeface="Calibri" panose="020F0502020204030204"/>
                <a:cs typeface="Calibri" panose="020F0502020204030204"/>
              </a:rPr>
              <a:t> visual artist and mother working in digital media and activation. Artist's – </a:t>
            </a:r>
            <a:r>
              <a:rPr lang="en-US" sz="1100" dirty="0">
                <a:solidFill>
                  <a:schemeClr val="accent1"/>
                </a:solidFill>
                <a:ea typeface="Calibri" panose="020F0502020204030204"/>
                <a:cs typeface="Calibri" panose="020F0502020204030204"/>
              </a:rPr>
              <a:t>Salle Tamatoa </a:t>
            </a:r>
            <a:r>
              <a:rPr lang="en-US" sz="1100" dirty="0">
                <a:ea typeface="Calibri" panose="020F0502020204030204"/>
                <a:cs typeface="Calibri" panose="020F0502020204030204"/>
              </a:rPr>
              <a:t>(Niue/PNG), and Tongan filmmaker V</a:t>
            </a:r>
            <a:r>
              <a:rPr lang="en-US" sz="1100" dirty="0">
                <a:solidFill>
                  <a:schemeClr val="accent1"/>
                </a:solidFill>
                <a:ea typeface="Calibri" panose="020F0502020204030204"/>
                <a:cs typeface="Calibri" panose="020F0502020204030204"/>
              </a:rPr>
              <a:t>ea </a:t>
            </a:r>
            <a:r>
              <a:rPr lang="en-US" sz="1100" dirty="0" err="1">
                <a:solidFill>
                  <a:schemeClr val="accent1"/>
                </a:solidFill>
                <a:ea typeface="Calibri" panose="020F0502020204030204"/>
                <a:cs typeface="Calibri" panose="020F0502020204030204"/>
              </a:rPr>
              <a:t>Mafileo</a:t>
            </a:r>
            <a:r>
              <a:rPr lang="en-US" sz="1100" dirty="0">
                <a:solidFill>
                  <a:schemeClr val="accent1"/>
                </a:solidFill>
                <a:ea typeface="Calibri" panose="020F0502020204030204"/>
                <a:cs typeface="Calibri" panose="020F0502020204030204"/>
              </a:rPr>
              <a:t> </a:t>
            </a:r>
            <a:r>
              <a:rPr lang="en-US" sz="1100" dirty="0">
                <a:ea typeface="Calibri" panose="020F0502020204030204"/>
                <a:cs typeface="Calibri" panose="020F0502020204030204"/>
              </a:rPr>
              <a:t>also showcased new work. </a:t>
            </a:r>
            <a:r>
              <a:rPr lang="en-US" sz="1100" dirty="0">
                <a:solidFill>
                  <a:schemeClr val="accent1"/>
                </a:solidFill>
                <a:ea typeface="Calibri" panose="020F0502020204030204"/>
                <a:cs typeface="Calibri" panose="020F0502020204030204"/>
              </a:rPr>
              <a:t>Salle, Maia and Katharine w</a:t>
            </a:r>
            <a:r>
              <a:rPr lang="en-US" sz="1100" dirty="0">
                <a:ea typeface="Calibri" panose="020F0502020204030204"/>
                <a:cs typeface="Calibri" panose="020F0502020204030204"/>
              </a:rPr>
              <a:t>ere my art students. The audience was source community – friends, family, </a:t>
            </a:r>
            <a:r>
              <a:rPr lang="en-US" sz="1100" dirty="0" err="1">
                <a:ea typeface="Calibri" panose="020F0502020204030204"/>
                <a:cs typeface="Calibri" panose="020F0502020204030204"/>
              </a:rPr>
              <a:t>kaiako</a:t>
            </a:r>
            <a:r>
              <a:rPr lang="en-US" sz="1100" dirty="0">
                <a:ea typeface="Calibri" panose="020F0502020204030204"/>
                <a:cs typeface="Calibri" panose="020F0502020204030204"/>
              </a:rPr>
              <a:t> (teachers), peers, other </a:t>
            </a:r>
            <a:r>
              <a:rPr lang="en-US" sz="1100" dirty="0">
                <a:solidFill>
                  <a:schemeClr val="accent1"/>
                </a:solidFill>
                <a:ea typeface="Calibri" panose="020F0502020204030204"/>
                <a:cs typeface="Calibri" panose="020F0502020204030204"/>
              </a:rPr>
              <a:t>Moana and </a:t>
            </a:r>
            <a:r>
              <a:rPr lang="en-US" sz="1100" dirty="0" err="1">
                <a:solidFill>
                  <a:schemeClr val="accent1"/>
                </a:solidFill>
                <a:ea typeface="Calibri" panose="020F0502020204030204"/>
                <a:cs typeface="Calibri" panose="020F0502020204030204"/>
              </a:rPr>
              <a:t>Solwara</a:t>
            </a:r>
            <a:r>
              <a:rPr lang="en-US" sz="1100" dirty="0">
                <a:solidFill>
                  <a:schemeClr val="accent1"/>
                </a:solidFill>
                <a:ea typeface="Calibri" panose="020F0502020204030204"/>
                <a:cs typeface="Calibri" panose="020F0502020204030204"/>
              </a:rPr>
              <a:t> artist</a:t>
            </a:r>
            <a:r>
              <a:rPr lang="en-US" sz="1100" dirty="0">
                <a:ea typeface="Calibri" panose="020F0502020204030204"/>
                <a:cs typeface="Calibri" panose="020F0502020204030204"/>
              </a:rPr>
              <a:t>s and extended </a:t>
            </a:r>
            <a:r>
              <a:rPr lang="en-US" sz="1100" dirty="0">
                <a:solidFill>
                  <a:schemeClr val="accent1"/>
                </a:solidFill>
                <a:ea typeface="Calibri" panose="020F0502020204030204"/>
                <a:cs typeface="Calibri" panose="020F0502020204030204"/>
              </a:rPr>
              <a:t>whanau</a:t>
            </a:r>
            <a:r>
              <a:rPr lang="en-US" sz="1100" dirty="0">
                <a:ea typeface="Calibri" panose="020F0502020204030204"/>
                <a:cs typeface="Calibri" panose="020F0502020204030204"/>
              </a:rPr>
              <a:t> from </a:t>
            </a:r>
            <a:r>
              <a:rPr lang="en-US" sz="1100" dirty="0" err="1">
                <a:solidFill>
                  <a:schemeClr val="accent1"/>
                </a:solidFill>
                <a:ea typeface="Calibri" panose="020F0502020204030204"/>
                <a:cs typeface="Calibri" panose="020F0502020204030204"/>
              </a:rPr>
              <a:t>Tautai</a:t>
            </a:r>
            <a:r>
              <a:rPr lang="en-US" sz="1100" dirty="0">
                <a:solidFill>
                  <a:schemeClr val="accent1"/>
                </a:solidFill>
                <a:ea typeface="Calibri" panose="020F0502020204030204"/>
                <a:cs typeface="Calibri" panose="020F0502020204030204"/>
              </a:rPr>
              <a:t> Pacific Trust</a:t>
            </a:r>
            <a:r>
              <a:rPr lang="en-US" sz="1100" dirty="0">
                <a:ea typeface="Calibri" panose="020F0502020204030204"/>
                <a:cs typeface="Calibri" panose="020F0502020204030204"/>
              </a:rPr>
              <a:t>, wider Auckland community leaders, activists and change agents, such as Aroha Yates Smith (I taught her </a:t>
            </a:r>
            <a:r>
              <a:rPr lang="en-US" sz="1100" dirty="0" err="1">
                <a:ea typeface="Calibri" panose="020F0502020204030204"/>
                <a:cs typeface="Calibri" panose="020F0502020204030204"/>
              </a:rPr>
              <a:t>daugher</a:t>
            </a:r>
            <a:r>
              <a:rPr lang="en-US" sz="1100" dirty="0">
                <a:ea typeface="Calibri" panose="020F0502020204030204"/>
                <a:cs typeface="Calibri" panose="020F0502020204030204"/>
              </a:rPr>
              <a:t> Kahurangi), The Pacific Sisters collective; Kaitiaki – Taini Drummond (Tainui) and Paia </a:t>
            </a:r>
            <a:r>
              <a:rPr lang="en-US" sz="1100" dirty="0" err="1">
                <a:ea typeface="Calibri" panose="020F0502020204030204"/>
                <a:cs typeface="Calibri" panose="020F0502020204030204"/>
              </a:rPr>
              <a:t>Terepo</a:t>
            </a:r>
            <a:r>
              <a:rPr lang="en-US" sz="1100" dirty="0">
                <a:ea typeface="Calibri" panose="020F0502020204030204"/>
                <a:cs typeface="Calibri" panose="020F0502020204030204"/>
              </a:rPr>
              <a:t> Swanson ( </a:t>
            </a:r>
            <a:r>
              <a:rPr lang="en-US" sz="1100" dirty="0" err="1">
                <a:ea typeface="Calibri" panose="020F0502020204030204"/>
                <a:cs typeface="Calibri" panose="020F0502020204030204"/>
              </a:rPr>
              <a:t>Ngapuhi</a:t>
            </a:r>
            <a:r>
              <a:rPr lang="en-US" sz="1100" dirty="0">
                <a:ea typeface="Calibri" panose="020F0502020204030204"/>
                <a:cs typeface="Calibri" panose="020F0502020204030204"/>
              </a:rPr>
              <a:t>, Cook Islands, Master weaver and educator).</a:t>
            </a:r>
          </a:p>
          <a:p>
            <a:pPr marL="171450" indent="-171450">
              <a:buFont typeface="Arial"/>
              <a:buChar char="•"/>
            </a:pPr>
            <a:endParaRPr lang="en-US" sz="1200" dirty="0">
              <a:ea typeface="Calibri" panose="020F0502020204030204"/>
              <a:cs typeface="Calibri" panose="020F0502020204030204"/>
            </a:endParaRPr>
          </a:p>
          <a:p>
            <a:pPr marL="171450" indent="-171450">
              <a:buFont typeface="Arial"/>
              <a:buChar char="•"/>
            </a:pPr>
            <a:r>
              <a:rPr lang="en-US" sz="1200" dirty="0">
                <a:solidFill>
                  <a:schemeClr val="accent1"/>
                </a:solidFill>
                <a:ea typeface="Calibri" panose="020F0502020204030204"/>
                <a:cs typeface="Calibri" panose="020F0502020204030204"/>
              </a:rPr>
              <a:t>Offstage 9 </a:t>
            </a:r>
            <a:r>
              <a:rPr lang="en-US" sz="1200" dirty="0" err="1">
                <a:solidFill>
                  <a:schemeClr val="accent1"/>
                </a:solidFill>
                <a:ea typeface="Calibri" panose="020F0502020204030204"/>
                <a:cs typeface="Calibri" panose="020F0502020204030204"/>
              </a:rPr>
              <a:t>Tautai</a:t>
            </a:r>
            <a:r>
              <a:rPr lang="en-US" sz="1200" dirty="0">
                <a:solidFill>
                  <a:schemeClr val="accent1"/>
                </a:solidFill>
                <a:ea typeface="Calibri" panose="020F0502020204030204"/>
                <a:cs typeface="Calibri" panose="020F0502020204030204"/>
              </a:rPr>
              <a:t> Moving Image and Performance Festival, Malcolm Smith Gallery, Manukau City. April 2019, curators: Giles Peterson and Zoe Black (</a:t>
            </a:r>
            <a:r>
              <a:rPr lang="en-US" sz="1200" dirty="0" err="1">
                <a:solidFill>
                  <a:schemeClr val="accent1"/>
                </a:solidFill>
                <a:ea typeface="Calibri" panose="020F0502020204030204"/>
                <a:cs typeface="Calibri" panose="020F0502020204030204"/>
              </a:rPr>
              <a:t>Ngapuhi</a:t>
            </a:r>
            <a:r>
              <a:rPr lang="en-US" sz="1200" dirty="0">
                <a:solidFill>
                  <a:schemeClr val="accent1"/>
                </a:solidFill>
                <a:ea typeface="Calibri" panose="020F0502020204030204"/>
                <a:cs typeface="Calibri" panose="020F0502020204030204"/>
              </a:rPr>
              <a:t>, </a:t>
            </a:r>
            <a:r>
              <a:rPr lang="en-US" sz="1200" dirty="0" err="1">
                <a:solidFill>
                  <a:schemeClr val="accent1"/>
                </a:solidFill>
                <a:ea typeface="Calibri" panose="020F0502020204030204"/>
                <a:cs typeface="Calibri" panose="020F0502020204030204"/>
              </a:rPr>
              <a:t>Ngati</a:t>
            </a:r>
            <a:r>
              <a:rPr lang="en-US" sz="1200" dirty="0">
                <a:solidFill>
                  <a:schemeClr val="accent1"/>
                </a:solidFill>
                <a:ea typeface="Calibri" panose="020F0502020204030204"/>
                <a:cs typeface="Calibri" panose="020F0502020204030204"/>
              </a:rPr>
              <a:t> Hine) -for </a:t>
            </a:r>
            <a:r>
              <a:rPr lang="en-US" sz="1200" dirty="0" err="1">
                <a:solidFill>
                  <a:schemeClr val="accent1"/>
                </a:solidFill>
                <a:ea typeface="Calibri" panose="020F0502020204030204"/>
                <a:cs typeface="Calibri" panose="020F0502020204030204"/>
              </a:rPr>
              <a:t>Tautai</a:t>
            </a:r>
            <a:r>
              <a:rPr lang="en-US" sz="1200" dirty="0">
                <a:solidFill>
                  <a:schemeClr val="accent1"/>
                </a:solidFill>
                <a:ea typeface="Calibri" panose="020F0502020204030204"/>
                <a:cs typeface="Calibri" panose="020F0502020204030204"/>
              </a:rPr>
              <a:t> Trust.</a:t>
            </a:r>
            <a:r>
              <a:rPr lang="en-US" sz="1200" dirty="0">
                <a:ea typeface="Calibri" panose="020F0502020204030204"/>
                <a:cs typeface="Calibri" panose="020F0502020204030204"/>
              </a:rPr>
              <a:t> </a:t>
            </a:r>
          </a:p>
          <a:p>
            <a:pPr marL="171450" indent="-171450">
              <a:buFont typeface="Arial"/>
              <a:buChar char="•"/>
            </a:pPr>
            <a:endParaRPr lang="en-US" sz="1200" dirty="0">
              <a:ea typeface="Calibri" panose="020F0502020204030204"/>
              <a:cs typeface="Calibri" panose="020F0502020204030204"/>
            </a:endParaRPr>
          </a:p>
          <a:p>
            <a:pPr marL="171450" indent="-171450">
              <a:buFont typeface="Arial"/>
              <a:buChar char="•"/>
            </a:pPr>
            <a:r>
              <a:rPr lang="en-US" sz="1200" dirty="0">
                <a:solidFill>
                  <a:schemeClr val="accent1"/>
                </a:solidFill>
                <a:ea typeface="Calibri" panose="020F0502020204030204"/>
                <a:cs typeface="Calibri" panose="020F0502020204030204"/>
              </a:rPr>
              <a:t>Tamaki, Auckland is</a:t>
            </a:r>
            <a:r>
              <a:rPr lang="en-US" sz="1200" dirty="0">
                <a:ea typeface="Calibri" panose="020F0502020204030204"/>
                <a:cs typeface="Calibri" panose="020F0502020204030204"/>
              </a:rPr>
              <a:t> the largest P</a:t>
            </a:r>
            <a:r>
              <a:rPr lang="en-US" sz="1200" dirty="0">
                <a:solidFill>
                  <a:schemeClr val="accent1"/>
                </a:solidFill>
                <a:ea typeface="Calibri" panose="020F0502020204030204"/>
                <a:cs typeface="Calibri" panose="020F0502020204030204"/>
              </a:rPr>
              <a:t>olynesian c</a:t>
            </a:r>
            <a:r>
              <a:rPr lang="en-US" sz="1200" dirty="0">
                <a:ea typeface="Calibri" panose="020F0502020204030204"/>
                <a:cs typeface="Calibri" panose="020F0502020204030204"/>
              </a:rPr>
              <a:t>ity in the world. </a:t>
            </a:r>
            <a:r>
              <a:rPr lang="en-US" sz="1200" dirty="0">
                <a:solidFill>
                  <a:schemeClr val="accent1"/>
                </a:solidFill>
                <a:ea typeface="Calibri" panose="020F0502020204030204"/>
                <a:cs typeface="Calibri" panose="020F0502020204030204"/>
              </a:rPr>
              <a:t>Manukau city, w</a:t>
            </a:r>
            <a:r>
              <a:rPr lang="en-US" sz="1200" dirty="0">
                <a:ea typeface="Calibri" panose="020F0502020204030204"/>
                <a:cs typeface="Calibri" panose="020F0502020204030204"/>
              </a:rPr>
              <a:t>here I live and work has the largest demographic of </a:t>
            </a:r>
            <a:r>
              <a:rPr lang="en-US" sz="1200" dirty="0" err="1">
                <a:solidFill>
                  <a:schemeClr val="accent1"/>
                </a:solidFill>
                <a:ea typeface="Calibri" panose="020F0502020204030204"/>
                <a:cs typeface="Calibri" panose="020F0502020204030204"/>
              </a:rPr>
              <a:t>Maori</a:t>
            </a:r>
            <a:r>
              <a:rPr lang="en-US" sz="1200" dirty="0">
                <a:solidFill>
                  <a:schemeClr val="accent1"/>
                </a:solidFill>
                <a:ea typeface="Calibri" panose="020F0502020204030204"/>
                <a:cs typeface="Calibri" panose="020F0502020204030204"/>
              </a:rPr>
              <a:t> and Pacific </a:t>
            </a:r>
            <a:r>
              <a:rPr lang="en-US" sz="1200" dirty="0" err="1">
                <a:solidFill>
                  <a:schemeClr val="accent1"/>
                </a:solidFill>
                <a:ea typeface="Calibri" panose="020F0502020204030204"/>
                <a:cs typeface="Calibri" panose="020F0502020204030204"/>
              </a:rPr>
              <a:t>rangatahi</a:t>
            </a:r>
            <a:r>
              <a:rPr lang="en-US" sz="1200" dirty="0">
                <a:solidFill>
                  <a:schemeClr val="accent1"/>
                </a:solidFill>
                <a:ea typeface="Calibri" panose="020F0502020204030204"/>
                <a:cs typeface="Calibri" panose="020F0502020204030204"/>
              </a:rPr>
              <a:t> (</a:t>
            </a:r>
            <a:r>
              <a:rPr lang="en-US" sz="1200" dirty="0">
                <a:ea typeface="Calibri" panose="020F0502020204030204"/>
                <a:cs typeface="Calibri" panose="020F0502020204030204"/>
              </a:rPr>
              <a:t>youth); 7</a:t>
            </a:r>
            <a:r>
              <a:rPr lang="en-US" sz="1200" dirty="0">
                <a:solidFill>
                  <a:schemeClr val="accent1"/>
                </a:solidFill>
                <a:ea typeface="Calibri" panose="020F0502020204030204"/>
                <a:cs typeface="Calibri" panose="020F0502020204030204"/>
              </a:rPr>
              <a:t>5 per cent under the age of 30</a:t>
            </a:r>
            <a:r>
              <a:rPr lang="en-US" sz="1200" dirty="0">
                <a:ea typeface="Calibri" panose="020F0502020204030204"/>
                <a:cs typeface="Calibri" panose="020F0502020204030204"/>
              </a:rPr>
              <a:t>. In the </a:t>
            </a:r>
            <a:r>
              <a:rPr lang="en-US" sz="1200" dirty="0">
                <a:solidFill>
                  <a:schemeClr val="accent1"/>
                </a:solidFill>
                <a:ea typeface="Calibri" panose="020F0502020204030204"/>
                <a:cs typeface="Calibri" panose="020F0502020204030204"/>
              </a:rPr>
              <a:t>Pacific – we go big, or we go home</a:t>
            </a:r>
            <a:r>
              <a:rPr lang="en-US" sz="1200" dirty="0">
                <a:ea typeface="Calibri" panose="020F0502020204030204"/>
                <a:cs typeface="Calibri" panose="020F0502020204030204"/>
              </a:rPr>
              <a:t>. Anyway that’s my </a:t>
            </a:r>
            <a:r>
              <a:rPr lang="en-US" sz="1200" dirty="0" err="1">
                <a:ea typeface="Calibri" panose="020F0502020204030204"/>
                <a:cs typeface="Calibri" panose="020F0502020204030204"/>
              </a:rPr>
              <a:t>philosphy</a:t>
            </a:r>
            <a:r>
              <a:rPr lang="en-US" sz="1200" dirty="0">
                <a:ea typeface="Calibri" panose="020F0502020204030204"/>
                <a:cs typeface="Calibri" panose="020F0502020204030204"/>
              </a:rPr>
              <a:t> with curating. Its about creating </a:t>
            </a:r>
            <a:r>
              <a:rPr lang="en-US" sz="1200" dirty="0">
                <a:solidFill>
                  <a:schemeClr val="accent1"/>
                </a:solidFill>
                <a:ea typeface="Calibri" panose="020F0502020204030204"/>
                <a:cs typeface="Calibri" panose="020F0502020204030204"/>
              </a:rPr>
              <a:t>professional opportunities f</a:t>
            </a:r>
            <a:r>
              <a:rPr lang="en-US" sz="1200" dirty="0">
                <a:ea typeface="Calibri" panose="020F0502020204030204"/>
                <a:cs typeface="Calibri" panose="020F0502020204030204"/>
              </a:rPr>
              <a:t>or </a:t>
            </a:r>
            <a:r>
              <a:rPr lang="en-US" sz="1200" dirty="0" err="1">
                <a:ea typeface="Calibri" panose="020F0502020204030204"/>
                <a:cs typeface="Calibri" panose="020F0502020204030204"/>
              </a:rPr>
              <a:t>rangatahi</a:t>
            </a:r>
            <a:r>
              <a:rPr lang="en-US" sz="1200" dirty="0">
                <a:ea typeface="Calibri" panose="020F0502020204030204"/>
                <a:cs typeface="Calibri" panose="020F0502020204030204"/>
              </a:rPr>
              <a:t> artists to speak and be heard, to showcase powerful art, to network, build alliances and an art whanau (family) To embrace, empower and activate. To community and </a:t>
            </a:r>
            <a:r>
              <a:rPr lang="en-US" sz="1200" dirty="0">
                <a:highlight>
                  <a:srgbClr val="00FFFF"/>
                </a:highlight>
                <a:ea typeface="Calibri" panose="020F0502020204030204"/>
                <a:cs typeface="Calibri" panose="020F0502020204030204"/>
              </a:rPr>
              <a:t>Moana – </a:t>
            </a:r>
            <a:r>
              <a:rPr lang="en-US" sz="1200" dirty="0" err="1">
                <a:highlight>
                  <a:srgbClr val="00FFFF"/>
                </a:highlight>
                <a:ea typeface="Calibri" panose="020F0502020204030204"/>
                <a:cs typeface="Calibri" panose="020F0502020204030204"/>
              </a:rPr>
              <a:t>Solwara</a:t>
            </a:r>
            <a:r>
              <a:rPr lang="en-US" sz="1200" dirty="0">
                <a:highlight>
                  <a:srgbClr val="00FFFF"/>
                </a:highlight>
                <a:ea typeface="Calibri" panose="020F0502020204030204"/>
                <a:cs typeface="Calibri" panose="020F0502020204030204"/>
              </a:rPr>
              <a:t> </a:t>
            </a:r>
            <a:r>
              <a:rPr lang="en-US" sz="1200" dirty="0">
                <a:ea typeface="Calibri" panose="020F0502020204030204"/>
                <a:cs typeface="Calibri" panose="020F0502020204030204"/>
              </a:rPr>
              <a:t>world build. To create, sustain, nurture and nourish a Niu Ecology of indigenous Moana and </a:t>
            </a:r>
            <a:r>
              <a:rPr lang="en-US" sz="1200" dirty="0" err="1">
                <a:ea typeface="Calibri" panose="020F0502020204030204"/>
                <a:cs typeface="Calibri" panose="020F0502020204030204"/>
              </a:rPr>
              <a:t>Solwara</a:t>
            </a:r>
            <a:r>
              <a:rPr lang="en-US" sz="1200" dirty="0">
                <a:ea typeface="Calibri" panose="020F0502020204030204"/>
                <a:cs typeface="Calibri" panose="020F0502020204030204"/>
              </a:rPr>
              <a:t> artists, art managers, curators, activists, healers, poets, dancers, artists, musicians, educators, dream weavers. </a:t>
            </a:r>
            <a:endParaRPr lang="en-US" dirty="0"/>
          </a:p>
        </p:txBody>
      </p:sp>
    </p:spTree>
    <p:extLst>
      <p:ext uri="{BB962C8B-B14F-4D97-AF65-F5344CB8AC3E}">
        <p14:creationId xmlns:p14="http://schemas.microsoft.com/office/powerpoint/2010/main" val="299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 calcmode="lin" valueType="num">
                                      <p:cBhvr additive="base">
                                        <p:cTn id="3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0D02B7E8-4FE3-2E28-3387-E912557E6A1B}"/>
              </a:ext>
            </a:extLst>
          </p:cNvPr>
          <p:cNvPicPr>
            <a:picLocks noRot="1" noChangeAspect="1"/>
          </p:cNvPicPr>
          <p:nvPr>
            <a:videoFile r:link="rId1"/>
          </p:nvPr>
        </p:nvPicPr>
        <p:blipFill>
          <a:blip r:embed="rId3"/>
          <a:stretch>
            <a:fillRect/>
          </a:stretch>
        </p:blipFill>
        <p:spPr>
          <a:xfrm>
            <a:off x="1841724" y="1287547"/>
            <a:ext cx="8148230" cy="4603750"/>
          </a:xfrm>
          <a:prstGeom prst="rect">
            <a:avLst/>
          </a:prstGeom>
        </p:spPr>
      </p:pic>
      <p:sp>
        <p:nvSpPr>
          <p:cNvPr id="2" name="TextBox 1">
            <a:extLst>
              <a:ext uri="{FF2B5EF4-FFF2-40B4-BE49-F238E27FC236}">
                <a16:creationId xmlns:a16="http://schemas.microsoft.com/office/drawing/2014/main" id="{81BA38FF-5FCA-81EA-64CE-2DA4908AACB0}"/>
              </a:ext>
            </a:extLst>
          </p:cNvPr>
          <p:cNvSpPr txBox="1"/>
          <p:nvPr/>
        </p:nvSpPr>
        <p:spPr>
          <a:xfrm>
            <a:off x="2021305" y="288758"/>
            <a:ext cx="9527545" cy="646331"/>
          </a:xfrm>
          <a:prstGeom prst="rect">
            <a:avLst/>
          </a:prstGeom>
          <a:noFill/>
        </p:spPr>
        <p:txBody>
          <a:bodyPr wrap="none" lIns="91440" tIns="45720" rIns="91440" bIns="45720" rtlCol="0" anchor="t">
            <a:spAutoFit/>
          </a:bodyPr>
          <a:lstStyle/>
          <a:p>
            <a:r>
              <a:rPr lang="en-US" dirty="0"/>
              <a:t>ARTIST SPOTLIGHT: </a:t>
            </a:r>
            <a:r>
              <a:rPr lang="en-US" dirty="0">
                <a:highlight>
                  <a:srgbClr val="00FFFF"/>
                </a:highlight>
              </a:rPr>
              <a:t>TELLY TUITA – I LEFT MY HEART IN TONGPOP </a:t>
            </a:r>
            <a:r>
              <a:rPr lang="en-US" dirty="0"/>
              <a:t>– </a:t>
            </a:r>
            <a:r>
              <a:rPr lang="en-US" dirty="0">
                <a:highlight>
                  <a:srgbClr val="00FFFF"/>
                </a:highlight>
              </a:rPr>
              <a:t>SALTWATER/INTERCONNECTIV</a:t>
            </a:r>
            <a:r>
              <a:rPr lang="en-US" dirty="0"/>
              <a:t>ITY</a:t>
            </a:r>
          </a:p>
          <a:p>
            <a:r>
              <a:rPr lang="en-US" dirty="0">
                <a:highlight>
                  <a:srgbClr val="00FFFF"/>
                </a:highlight>
              </a:rPr>
              <a:t>TAUTAI GALLERY</a:t>
            </a:r>
            <a:r>
              <a:rPr lang="en-US" dirty="0"/>
              <a:t>, : interview: Giles Peterson, curator: Video: Niko Meredith, No Six. </a:t>
            </a:r>
            <a:endParaRPr lang="en-US" dirty="0">
              <a:ea typeface="Calibri"/>
              <a:cs typeface="Calibri"/>
            </a:endParaRPr>
          </a:p>
        </p:txBody>
      </p:sp>
    </p:spTree>
    <p:extLst>
      <p:ext uri="{BB962C8B-B14F-4D97-AF65-F5344CB8AC3E}">
        <p14:creationId xmlns:p14="http://schemas.microsoft.com/office/powerpoint/2010/main" val="18289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0B058-C366-4A0A-BDDB-A1C22048AD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0297" y="135924"/>
            <a:ext cx="8904269" cy="5943600"/>
          </a:xfrm>
          <a:prstGeom prst="rect">
            <a:avLst/>
          </a:prstGeom>
        </p:spPr>
      </p:pic>
      <p:sp>
        <p:nvSpPr>
          <p:cNvPr id="2" name="TextBox 1">
            <a:extLst>
              <a:ext uri="{FF2B5EF4-FFF2-40B4-BE49-F238E27FC236}">
                <a16:creationId xmlns:a16="http://schemas.microsoft.com/office/drawing/2014/main" id="{8C028A10-3D9D-6D3F-40FF-D0EC31EA43AF}"/>
              </a:ext>
            </a:extLst>
          </p:cNvPr>
          <p:cNvSpPr txBox="1"/>
          <p:nvPr/>
        </p:nvSpPr>
        <p:spPr>
          <a:xfrm>
            <a:off x="247135" y="6215449"/>
            <a:ext cx="11689492" cy="550920"/>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8. </a:t>
            </a:r>
            <a:r>
              <a:rPr lang="en-US" sz="1200" dirty="0">
                <a:effectLst/>
                <a:highlight>
                  <a:srgbClr val="00FFFF"/>
                </a:highlight>
                <a:latin typeface="DejaVu Sans"/>
                <a:ea typeface="DejaVu Sans"/>
                <a:cs typeface="DejaVu Sans"/>
              </a:rPr>
              <a:t>Telly </a:t>
            </a:r>
            <a:r>
              <a:rPr lang="en-US" sz="1200" dirty="0" err="1">
                <a:effectLst/>
                <a:highlight>
                  <a:srgbClr val="00FFFF"/>
                </a:highlight>
                <a:latin typeface="DejaVu Sans"/>
                <a:ea typeface="DejaVu Sans"/>
                <a:cs typeface="DejaVu Sans"/>
              </a:rPr>
              <a:t>Tuita</a:t>
            </a:r>
            <a:r>
              <a:rPr lang="en-US" sz="1200" dirty="0">
                <a:effectLst/>
                <a:highlight>
                  <a:srgbClr val="00FFFF"/>
                </a:highlight>
                <a:latin typeface="DejaVu Sans"/>
                <a:ea typeface="DejaVu Sans"/>
                <a:cs typeface="DejaVu Sans"/>
              </a:rPr>
              <a:t>, </a:t>
            </a:r>
            <a:r>
              <a:rPr lang="en-US" sz="1200" i="1" dirty="0">
                <a:effectLst/>
                <a:highlight>
                  <a:srgbClr val="00FFFF"/>
                </a:highlight>
                <a:latin typeface="DejaVu Sans"/>
                <a:ea typeface="DejaVu Sans"/>
                <a:cs typeface="DejaVu Sans"/>
              </a:rPr>
              <a:t>I Left My Heart in </a:t>
            </a:r>
            <a:r>
              <a:rPr lang="en-US" sz="1200" i="1" dirty="0" err="1">
                <a:effectLst/>
                <a:highlight>
                  <a:srgbClr val="00FFFF"/>
                </a:highlight>
                <a:latin typeface="DejaVu Sans"/>
                <a:ea typeface="DejaVu Sans"/>
                <a:cs typeface="DejaVu Sans"/>
              </a:rPr>
              <a:t>Tongpop</a:t>
            </a:r>
            <a:r>
              <a:rPr lang="en-US" sz="1200" dirty="0">
                <a:effectLst/>
                <a:latin typeface="DejaVu Sans"/>
                <a:ea typeface="DejaVu Sans"/>
                <a:cs typeface="DejaVu Sans"/>
              </a:rPr>
              <a:t>, 2020. Multimedia installation. </a:t>
            </a:r>
            <a:r>
              <a:rPr lang="en-US" sz="1200" i="1" dirty="0">
                <a:effectLst/>
                <a:highlight>
                  <a:srgbClr val="00FFFF"/>
                </a:highlight>
                <a:latin typeface="DejaVu Sans"/>
                <a:ea typeface="DejaVu Sans"/>
                <a:cs typeface="DejaVu Sans"/>
              </a:rPr>
              <a:t>SALTWATER / Interconnectivity</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Photograph by Ralph Brown.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163712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in a red skirt&#10;&#10;Description automatically generated with low confidence">
            <a:extLst>
              <a:ext uri="{FF2B5EF4-FFF2-40B4-BE49-F238E27FC236}">
                <a16:creationId xmlns:a16="http://schemas.microsoft.com/office/drawing/2014/main" id="{3413271D-91AB-D13F-5C16-374B965C5A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576" y="111211"/>
            <a:ext cx="8400848" cy="5943600"/>
          </a:xfrm>
          <a:prstGeom prst="rect">
            <a:avLst/>
          </a:prstGeom>
        </p:spPr>
      </p:pic>
      <p:sp>
        <p:nvSpPr>
          <p:cNvPr id="2" name="TextBox 1">
            <a:extLst>
              <a:ext uri="{FF2B5EF4-FFF2-40B4-BE49-F238E27FC236}">
                <a16:creationId xmlns:a16="http://schemas.microsoft.com/office/drawing/2014/main" id="{739543BE-4DA1-9009-1427-0BE2BC16C794}"/>
              </a:ext>
            </a:extLst>
          </p:cNvPr>
          <p:cNvSpPr txBox="1"/>
          <p:nvPr/>
        </p:nvSpPr>
        <p:spPr>
          <a:xfrm>
            <a:off x="296562" y="6252519"/>
            <a:ext cx="11195222" cy="550920"/>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9. </a:t>
            </a:r>
            <a:r>
              <a:rPr lang="en-US" sz="1200" dirty="0">
                <a:effectLst/>
                <a:highlight>
                  <a:srgbClr val="00FFFF"/>
                </a:highlight>
                <a:latin typeface="DejaVu Sans"/>
                <a:ea typeface="DejaVu Sans"/>
                <a:cs typeface="DejaVu Sans"/>
              </a:rPr>
              <a:t>Telly </a:t>
            </a:r>
            <a:r>
              <a:rPr lang="en-US" sz="1200" dirty="0" err="1">
                <a:effectLst/>
                <a:highlight>
                  <a:srgbClr val="00FFFF"/>
                </a:highlight>
                <a:latin typeface="DejaVu Sans"/>
                <a:ea typeface="DejaVu Sans"/>
                <a:cs typeface="DejaVu Sans"/>
              </a:rPr>
              <a:t>Tuita</a:t>
            </a:r>
            <a:r>
              <a:rPr lang="en-US" sz="1200" dirty="0">
                <a:effectLst/>
                <a:highlight>
                  <a:srgbClr val="00FFFF"/>
                </a:highlight>
                <a:latin typeface="DejaVu Sans"/>
                <a:ea typeface="DejaVu Sans"/>
                <a:cs typeface="DejaVu Sans"/>
              </a:rPr>
              <a:t>, </a:t>
            </a:r>
            <a:r>
              <a:rPr lang="en-US" sz="1200" i="1" dirty="0">
                <a:effectLst/>
                <a:latin typeface="DejaVu Sans"/>
                <a:ea typeface="DejaVu Sans"/>
                <a:cs typeface="DejaVu Sans"/>
              </a:rPr>
              <a:t>Romancing History</a:t>
            </a:r>
            <a:r>
              <a:rPr lang="en-US" sz="1200" dirty="0">
                <a:effectLst/>
                <a:latin typeface="DejaVu Sans"/>
                <a:ea typeface="DejaVu Sans"/>
                <a:cs typeface="DejaVu Sans"/>
              </a:rPr>
              <a:t>, 2015. Digital print installed as part of </a:t>
            </a:r>
            <a:r>
              <a:rPr lang="en-US" sz="1200" i="1" dirty="0">
                <a:effectLst/>
                <a:latin typeface="DejaVu Sans"/>
                <a:ea typeface="DejaVu Sans"/>
                <a:cs typeface="DejaVu Sans"/>
              </a:rPr>
              <a:t>I Left My Heart in </a:t>
            </a:r>
            <a:r>
              <a:rPr lang="en-US" sz="1200" i="1" dirty="0" err="1">
                <a:effectLst/>
                <a:latin typeface="DejaVu Sans"/>
                <a:ea typeface="DejaVu Sans"/>
                <a:cs typeface="DejaVu Sans"/>
              </a:rPr>
              <a:t>Tongpop</a:t>
            </a:r>
            <a:r>
              <a:rPr lang="en-US" sz="1200" dirty="0">
                <a:effectLst/>
                <a:latin typeface="DejaVu Sans"/>
                <a:ea typeface="DejaVu Sans"/>
                <a:cs typeface="DejaVu Sans"/>
              </a:rPr>
              <a:t>, 2020. </a:t>
            </a:r>
            <a:r>
              <a:rPr lang="en-US" sz="1200" i="1" dirty="0">
                <a:effectLst/>
                <a:highlight>
                  <a:srgbClr val="00FFFF"/>
                </a:highlight>
                <a:latin typeface="DejaVu Sans"/>
                <a:ea typeface="DejaVu Sans"/>
                <a:cs typeface="DejaVu Sans"/>
              </a:rPr>
              <a:t>SALTWATER / Interconnectivity</a:t>
            </a:r>
            <a:r>
              <a:rPr lang="en-US" sz="1200" dirty="0">
                <a:effectLst/>
                <a:highlight>
                  <a:srgbClr val="00FFFF"/>
                </a:highligh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1864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in a chair in front of a large colorful kite&#10;&#10;Description automatically generated with low confidence">
            <a:extLst>
              <a:ext uri="{FF2B5EF4-FFF2-40B4-BE49-F238E27FC236}">
                <a16:creationId xmlns:a16="http://schemas.microsoft.com/office/drawing/2014/main" id="{9E63F13F-333E-8281-9525-618D455B59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456" y="123568"/>
            <a:ext cx="4205097" cy="5943600"/>
          </a:xfrm>
          <a:prstGeom prst="rect">
            <a:avLst/>
          </a:prstGeom>
        </p:spPr>
      </p:pic>
      <p:sp>
        <p:nvSpPr>
          <p:cNvPr id="2" name="TextBox 1">
            <a:extLst>
              <a:ext uri="{FF2B5EF4-FFF2-40B4-BE49-F238E27FC236}">
                <a16:creationId xmlns:a16="http://schemas.microsoft.com/office/drawing/2014/main" id="{83D43F0B-901F-C7E0-D98C-1BE9DD023A7E}"/>
              </a:ext>
            </a:extLst>
          </p:cNvPr>
          <p:cNvSpPr txBox="1"/>
          <p:nvPr/>
        </p:nvSpPr>
        <p:spPr>
          <a:xfrm>
            <a:off x="473675" y="6183512"/>
            <a:ext cx="11244649" cy="550920"/>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10. </a:t>
            </a:r>
            <a:r>
              <a:rPr lang="en-US" sz="1200" dirty="0">
                <a:effectLst/>
                <a:highlight>
                  <a:srgbClr val="00FFFF"/>
                </a:highlight>
                <a:latin typeface="DejaVu Sans"/>
                <a:ea typeface="DejaVu Sans"/>
                <a:cs typeface="DejaVu Sans"/>
              </a:rPr>
              <a:t>Telly </a:t>
            </a:r>
            <a:r>
              <a:rPr lang="en-US" sz="1200" dirty="0" err="1">
                <a:effectLst/>
                <a:highlight>
                  <a:srgbClr val="00FFFF"/>
                </a:highlight>
                <a:latin typeface="DejaVu Sans"/>
                <a:ea typeface="DejaVu Sans"/>
                <a:cs typeface="DejaVu Sans"/>
              </a:rPr>
              <a:t>Tuita</a:t>
            </a:r>
            <a:r>
              <a:rPr lang="en-US" sz="1200" dirty="0">
                <a:effectLst/>
                <a:latin typeface="DejaVu Sans"/>
                <a:ea typeface="DejaVu Sans"/>
                <a:cs typeface="DejaVu Sans"/>
              </a:rPr>
              <a:t>, </a:t>
            </a:r>
            <a:r>
              <a:rPr lang="en-US" sz="1200" i="1" dirty="0">
                <a:effectLst/>
                <a:latin typeface="DejaVu Sans"/>
                <a:ea typeface="DejaVu Sans"/>
                <a:cs typeface="DejaVu Sans"/>
              </a:rPr>
              <a:t>A Professional Brown Man</a:t>
            </a:r>
            <a:r>
              <a:rPr lang="en-US" sz="1200" dirty="0">
                <a:effectLst/>
                <a:latin typeface="DejaVu Sans"/>
                <a:ea typeface="DejaVu Sans"/>
                <a:cs typeface="DejaVu Sans"/>
              </a:rPr>
              <a:t>, 2018. Digital print installed as part of </a:t>
            </a:r>
            <a:r>
              <a:rPr lang="en-US" sz="1200" i="1" dirty="0">
                <a:effectLst/>
                <a:latin typeface="DejaVu Sans"/>
                <a:ea typeface="DejaVu Sans"/>
                <a:cs typeface="DejaVu Sans"/>
              </a:rPr>
              <a:t>I Left My Heart in </a:t>
            </a:r>
            <a:r>
              <a:rPr lang="en-US" sz="1200" i="1" dirty="0" err="1">
                <a:effectLst/>
                <a:latin typeface="DejaVu Sans"/>
                <a:ea typeface="DejaVu Sans"/>
                <a:cs typeface="DejaVu Sans"/>
              </a:rPr>
              <a:t>Tongpop</a:t>
            </a:r>
            <a:r>
              <a:rPr lang="en-US" sz="1200" dirty="0">
                <a:effectLst/>
                <a:latin typeface="DejaVu Sans"/>
                <a:ea typeface="DejaVu Sans"/>
                <a:cs typeface="DejaVu Sans"/>
              </a:rPr>
              <a:t>, 2020. </a:t>
            </a:r>
            <a:r>
              <a:rPr lang="en-US" sz="1200" i="1" dirty="0">
                <a:effectLst/>
                <a:highlight>
                  <a:srgbClr val="00FFFF"/>
                </a:highlight>
                <a:latin typeface="DejaVu Sans"/>
                <a:ea typeface="DejaVu Sans"/>
                <a:cs typeface="DejaVu Sans"/>
              </a:rPr>
              <a:t>SALTWATER / Interconnectivity</a:t>
            </a:r>
            <a:r>
              <a:rPr lang="en-US" sz="1200" dirty="0">
                <a:effectLst/>
                <a:highlight>
                  <a:srgbClr val="00FFFF"/>
                </a:highligh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316835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3"/>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19195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uman face, clothing, person&#10;&#10;Description automatically generated">
            <a:extLst>
              <a:ext uri="{FF2B5EF4-FFF2-40B4-BE49-F238E27FC236}">
                <a16:creationId xmlns:a16="http://schemas.microsoft.com/office/drawing/2014/main" id="{E6CB4C57-1FF9-3936-CAD0-E5349A13B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5434" y="1069652"/>
            <a:ext cx="7772400" cy="5181600"/>
          </a:xfrm>
          <a:prstGeom prst="rect">
            <a:avLst/>
          </a:prstGeom>
        </p:spPr>
      </p:pic>
      <p:sp>
        <p:nvSpPr>
          <p:cNvPr id="2" name="TextBox 1">
            <a:extLst>
              <a:ext uri="{FF2B5EF4-FFF2-40B4-BE49-F238E27FC236}">
                <a16:creationId xmlns:a16="http://schemas.microsoft.com/office/drawing/2014/main" id="{A1BD7E6C-878D-7CBE-D0E2-F31C4C192EDC}"/>
              </a:ext>
            </a:extLst>
          </p:cNvPr>
          <p:cNvSpPr txBox="1"/>
          <p:nvPr/>
        </p:nvSpPr>
        <p:spPr>
          <a:xfrm>
            <a:off x="1598857" y="210207"/>
            <a:ext cx="10001456" cy="923330"/>
          </a:xfrm>
          <a:prstGeom prst="rect">
            <a:avLst/>
          </a:prstGeom>
          <a:noFill/>
        </p:spPr>
        <p:txBody>
          <a:bodyPr wrap="none" rtlCol="0">
            <a:spAutoFit/>
          </a:bodyPr>
          <a:lstStyle/>
          <a:p>
            <a:r>
              <a:rPr lang="en-US" sz="1800" dirty="0" err="1">
                <a:effectLst/>
                <a:highlight>
                  <a:srgbClr val="00FFFF"/>
                </a:highlight>
                <a:latin typeface="DejaVu Sans"/>
                <a:ea typeface="DejaVu Sans"/>
                <a:cs typeface="DejaVu Sans"/>
              </a:rPr>
              <a:t>Gurruṯuʻmi</a:t>
            </a:r>
            <a:r>
              <a:rPr lang="en-US" sz="1800" dirty="0">
                <a:effectLst/>
                <a:highlight>
                  <a:srgbClr val="00FFFF"/>
                </a:highlight>
                <a:latin typeface="DejaVu Sans"/>
                <a:ea typeface="DejaVu Sans"/>
                <a:cs typeface="DejaVu Sans"/>
              </a:rPr>
              <a:t> Mala (My Connections).      </a:t>
            </a:r>
            <a:r>
              <a:rPr lang="en-US" sz="1800" i="1" dirty="0" err="1">
                <a:effectLst/>
                <a:highlight>
                  <a:srgbClr val="00FFFF"/>
                </a:highlight>
                <a:latin typeface="DejaVu Sans"/>
                <a:ea typeface="DejaVu Sans"/>
                <a:cs typeface="DejaVu Sans"/>
              </a:rPr>
              <a:t>Gutiŋarra</a:t>
            </a:r>
            <a:r>
              <a:rPr lang="en-US" sz="1800" i="1" dirty="0">
                <a:effectLst/>
                <a:highlight>
                  <a:srgbClr val="00FFFF"/>
                </a:highlight>
                <a:latin typeface="DejaVu Sans"/>
                <a:ea typeface="DejaVu Sans"/>
                <a:cs typeface="DejaVu Sans"/>
              </a:rPr>
              <a:t> </a:t>
            </a:r>
            <a:r>
              <a:rPr lang="en-US" sz="1800" i="1" dirty="0" err="1">
                <a:effectLst/>
                <a:highlight>
                  <a:srgbClr val="00FFFF"/>
                </a:highlight>
                <a:latin typeface="DejaVu Sans"/>
                <a:ea typeface="DejaVu Sans"/>
                <a:cs typeface="DejaVu Sans"/>
              </a:rPr>
              <a:t>Yunupiŋu</a:t>
            </a:r>
            <a:r>
              <a:rPr lang="en-US" sz="1800" i="1" dirty="0">
                <a:effectLst/>
                <a:highlight>
                  <a:srgbClr val="00FFFF"/>
                </a:highlight>
                <a:latin typeface="DejaVu Sans"/>
                <a:ea typeface="DejaVu Sans"/>
                <a:cs typeface="DejaVu Sans"/>
              </a:rPr>
              <a:t>- </a:t>
            </a:r>
            <a:r>
              <a:rPr lang="en-US" sz="1800" i="1" dirty="0">
                <a:effectLst/>
                <a:latin typeface="DejaVu Sans"/>
                <a:ea typeface="DejaVu Sans"/>
                <a:cs typeface="DejaVu Sans"/>
              </a:rPr>
              <a:t>artist and film-maker</a:t>
            </a:r>
          </a:p>
          <a:p>
            <a:r>
              <a:rPr lang="en-US" i="1" dirty="0">
                <a:latin typeface="DejaVu Sans"/>
                <a:ea typeface="DejaVu Sans"/>
                <a:cs typeface="DejaVu Sans"/>
              </a:rPr>
              <a:t>Photo: </a:t>
            </a:r>
            <a:r>
              <a:rPr lang="en-US" i="1" dirty="0" err="1">
                <a:latin typeface="DejaVu Sans"/>
                <a:ea typeface="DejaVu Sans"/>
                <a:cs typeface="DejaVu Sans"/>
              </a:rPr>
              <a:t>Mulka</a:t>
            </a:r>
            <a:r>
              <a:rPr lang="en-US" i="1" dirty="0">
                <a:latin typeface="DejaVu Sans"/>
                <a:ea typeface="DejaVu Sans"/>
                <a:cs typeface="DejaVu Sans"/>
              </a:rPr>
              <a:t> Project, </a:t>
            </a:r>
            <a:r>
              <a:rPr lang="en-US" i="1" dirty="0" err="1">
                <a:latin typeface="DejaVu Sans"/>
                <a:ea typeface="DejaVu Sans"/>
                <a:cs typeface="DejaVu Sans"/>
              </a:rPr>
              <a:t>Mulka</a:t>
            </a:r>
            <a:r>
              <a:rPr lang="en-US" i="1" dirty="0">
                <a:latin typeface="DejaVu Sans"/>
                <a:ea typeface="DejaVu Sans"/>
                <a:cs typeface="DejaVu Sans"/>
              </a:rPr>
              <a:t> Arts Centre, </a:t>
            </a:r>
            <a:r>
              <a:rPr lang="en-US" i="1" dirty="0" err="1">
                <a:latin typeface="DejaVu Sans"/>
                <a:ea typeface="DejaVu Sans"/>
                <a:cs typeface="DejaVu Sans"/>
              </a:rPr>
              <a:t>Yirkala</a:t>
            </a:r>
            <a:r>
              <a:rPr lang="en-US" i="1" dirty="0">
                <a:latin typeface="DejaVu Sans"/>
                <a:ea typeface="DejaVu Sans"/>
                <a:cs typeface="DejaVu Sans"/>
              </a:rPr>
              <a:t>, Northern Territory, Australia, 2019</a:t>
            </a:r>
            <a:endParaRPr lang="en-NZ" sz="1800" dirty="0">
              <a:effectLst/>
              <a:latin typeface="DejaVu Sans"/>
              <a:ea typeface="DejaVu Sans"/>
              <a:cs typeface="DejaVu Sans"/>
            </a:endParaRPr>
          </a:p>
          <a:p>
            <a:r>
              <a:rPr lang="en-US" dirty="0"/>
              <a:t>SALTWATER /Interconnectivity, TAUTAI GALLERY, AOTEAROA NEW ZEALAND, 2020 -21 </a:t>
            </a:r>
          </a:p>
        </p:txBody>
      </p:sp>
    </p:spTree>
    <p:extLst>
      <p:ext uri="{BB962C8B-B14F-4D97-AF65-F5344CB8AC3E}">
        <p14:creationId xmlns:p14="http://schemas.microsoft.com/office/powerpoint/2010/main" val="316522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D2037E42-5F83-8D58-AC51-3B764D58FA91}"/>
              </a:ext>
            </a:extLst>
          </p:cNvPr>
          <p:cNvPicPr>
            <a:picLocks noRot="1" noChangeAspect="1"/>
          </p:cNvPicPr>
          <p:nvPr>
            <a:videoFile r:link="rId1"/>
          </p:nvPr>
        </p:nvPicPr>
        <p:blipFill>
          <a:blip r:embed="rId3"/>
          <a:stretch>
            <a:fillRect/>
          </a:stretch>
        </p:blipFill>
        <p:spPr>
          <a:xfrm>
            <a:off x="1313029" y="1505014"/>
            <a:ext cx="8286950" cy="4682127"/>
          </a:xfrm>
          <a:prstGeom prst="rect">
            <a:avLst/>
          </a:prstGeom>
        </p:spPr>
      </p:pic>
      <p:sp>
        <p:nvSpPr>
          <p:cNvPr id="3" name="TextBox 2">
            <a:extLst>
              <a:ext uri="{FF2B5EF4-FFF2-40B4-BE49-F238E27FC236}">
                <a16:creationId xmlns:a16="http://schemas.microsoft.com/office/drawing/2014/main" id="{BFF27BB0-3B54-CE30-9C14-9EBA51B5CD04}"/>
              </a:ext>
            </a:extLst>
          </p:cNvPr>
          <p:cNvSpPr txBox="1"/>
          <p:nvPr/>
        </p:nvSpPr>
        <p:spPr>
          <a:xfrm>
            <a:off x="1145627" y="177940"/>
            <a:ext cx="9344461" cy="923330"/>
          </a:xfrm>
          <a:prstGeom prst="rect">
            <a:avLst/>
          </a:prstGeom>
          <a:noFill/>
        </p:spPr>
        <p:txBody>
          <a:bodyPr wrap="square">
            <a:spAutoFit/>
          </a:bodyPr>
          <a:lstStyle/>
          <a:p>
            <a:pPr algn="l"/>
            <a:r>
              <a:rPr lang="en-NZ" b="1" i="0" dirty="0" err="1">
                <a:solidFill>
                  <a:srgbClr val="0F0F0F"/>
                </a:solidFill>
                <a:effectLst/>
                <a:latin typeface="YouTube Sans"/>
              </a:rPr>
              <a:t>Tarnanthi</a:t>
            </a:r>
            <a:r>
              <a:rPr lang="en-NZ" b="1" i="0" dirty="0">
                <a:solidFill>
                  <a:srgbClr val="0F0F0F"/>
                </a:solidFill>
                <a:effectLst/>
                <a:latin typeface="YouTube Sans"/>
              </a:rPr>
              <a:t> 2019 - </a:t>
            </a:r>
            <a:r>
              <a:rPr lang="en-NZ" b="1" i="0" dirty="0" err="1">
                <a:solidFill>
                  <a:srgbClr val="0F0F0F"/>
                </a:solidFill>
                <a:effectLst/>
                <a:highlight>
                  <a:srgbClr val="00FFFF"/>
                </a:highlight>
                <a:latin typeface="YouTube Sans"/>
              </a:rPr>
              <a:t>Gutiŋarra</a:t>
            </a:r>
            <a:r>
              <a:rPr lang="en-NZ" b="1" i="0" dirty="0">
                <a:solidFill>
                  <a:srgbClr val="0F0F0F"/>
                </a:solidFill>
                <a:effectLst/>
                <a:highlight>
                  <a:srgbClr val="00FFFF"/>
                </a:highlight>
                <a:latin typeface="YouTube Sans"/>
              </a:rPr>
              <a:t> </a:t>
            </a:r>
            <a:r>
              <a:rPr lang="en-NZ" b="1" i="0" dirty="0" err="1">
                <a:solidFill>
                  <a:srgbClr val="0F0F0F"/>
                </a:solidFill>
                <a:effectLst/>
                <a:highlight>
                  <a:srgbClr val="00FFFF"/>
                </a:highlight>
                <a:latin typeface="YouTube Sans"/>
              </a:rPr>
              <a:t>Yunupiŋu</a:t>
            </a:r>
            <a:r>
              <a:rPr lang="en-NZ" b="1" i="0" dirty="0">
                <a:solidFill>
                  <a:srgbClr val="0F0F0F"/>
                </a:solidFill>
                <a:effectLst/>
                <a:highlight>
                  <a:srgbClr val="00FFFF"/>
                </a:highlight>
                <a:latin typeface="YouTube Sans"/>
              </a:rPr>
              <a:t>:</a:t>
            </a:r>
          </a:p>
          <a:p>
            <a:pPr algn="l"/>
            <a:r>
              <a:rPr lang="en-NZ" b="0" i="0" dirty="0" err="1">
                <a:solidFill>
                  <a:srgbClr val="0F0F0F"/>
                </a:solidFill>
                <a:effectLst/>
                <a:latin typeface="Roboto" panose="02000000000000000000" pitchFamily="2" charset="0"/>
              </a:rPr>
              <a:t>Tarnanthi</a:t>
            </a:r>
            <a:r>
              <a:rPr lang="en-NZ" b="0" i="0" dirty="0">
                <a:solidFill>
                  <a:srgbClr val="0F0F0F"/>
                </a:solidFill>
                <a:effectLst/>
                <a:latin typeface="Roboto" panose="02000000000000000000" pitchFamily="2" charset="0"/>
              </a:rPr>
              <a:t>: Contemporary Aboriginal &amp; Torres Strait Islander Art 18 October 2019 - 27 January 2020 Art Gallery of South Australia, Adelaide </a:t>
            </a:r>
            <a:r>
              <a:rPr lang="en-NZ" b="0" i="0" dirty="0" err="1">
                <a:solidFill>
                  <a:srgbClr val="0F0F0F"/>
                </a:solidFill>
                <a:effectLst/>
                <a:latin typeface="Roboto" panose="02000000000000000000" pitchFamily="2" charset="0"/>
              </a:rPr>
              <a:t>agsa.sa.gov.au</a:t>
            </a:r>
            <a:r>
              <a:rPr lang="en-NZ" b="0" i="0" dirty="0">
                <a:solidFill>
                  <a:srgbClr val="0F0F0F"/>
                </a:solidFill>
                <a:effectLst/>
                <a:latin typeface="Roboto" panose="02000000000000000000" pitchFamily="2" charset="0"/>
              </a:rPr>
              <a:t>/</a:t>
            </a:r>
            <a:r>
              <a:rPr lang="en-NZ" b="0" i="0" dirty="0" err="1">
                <a:solidFill>
                  <a:srgbClr val="0F0F0F"/>
                </a:solidFill>
                <a:effectLst/>
                <a:latin typeface="Roboto" panose="02000000000000000000" pitchFamily="2" charset="0"/>
              </a:rPr>
              <a:t>tarnanthi</a:t>
            </a:r>
            <a:endParaRPr lang="en-NZ" b="1" i="0" dirty="0">
              <a:solidFill>
                <a:srgbClr val="0F0F0F"/>
              </a:solidFill>
              <a:effectLst/>
              <a:latin typeface="YouTube Sans"/>
            </a:endParaRPr>
          </a:p>
        </p:txBody>
      </p:sp>
    </p:spTree>
    <p:extLst>
      <p:ext uri="{BB962C8B-B14F-4D97-AF65-F5344CB8AC3E}">
        <p14:creationId xmlns:p14="http://schemas.microsoft.com/office/powerpoint/2010/main" val="31732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ance, theatre, indoor, dancer&#10;&#10;Description automatically generated">
            <a:extLst>
              <a:ext uri="{FF2B5EF4-FFF2-40B4-BE49-F238E27FC236}">
                <a16:creationId xmlns:a16="http://schemas.microsoft.com/office/drawing/2014/main" id="{B0C5AE56-15B4-4F90-BC02-9DE20DA29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580768"/>
            <a:ext cx="7772400" cy="5185725"/>
          </a:xfrm>
          <a:prstGeom prst="rect">
            <a:avLst/>
          </a:prstGeom>
        </p:spPr>
      </p:pic>
      <p:sp>
        <p:nvSpPr>
          <p:cNvPr id="6" name="TextBox 5">
            <a:extLst>
              <a:ext uri="{FF2B5EF4-FFF2-40B4-BE49-F238E27FC236}">
                <a16:creationId xmlns:a16="http://schemas.microsoft.com/office/drawing/2014/main" id="{3934AEF6-623E-6D63-88C1-412AB4CCE0EE}"/>
              </a:ext>
            </a:extLst>
          </p:cNvPr>
          <p:cNvSpPr txBox="1"/>
          <p:nvPr/>
        </p:nvSpPr>
        <p:spPr>
          <a:xfrm>
            <a:off x="308919" y="6042454"/>
            <a:ext cx="11528854" cy="784446"/>
          </a:xfrm>
          <a:prstGeom prst="rect">
            <a:avLst/>
          </a:prstGeom>
          <a:noFill/>
        </p:spPr>
        <p:txBody>
          <a:bodyPr wrap="square" rtlCol="0">
            <a:spAutoFit/>
          </a:bodyPr>
          <a:lstStyle/>
          <a:p>
            <a:pPr algn="just">
              <a:lnSpc>
                <a:spcPct val="130000"/>
              </a:lnSpc>
            </a:pPr>
            <a:r>
              <a:rPr lang="en-US" sz="1200" dirty="0">
                <a:effectLst/>
                <a:latin typeface="DejaVu Sans"/>
                <a:ea typeface="DejaVu Sans"/>
                <a:cs typeface="DejaVu Sans"/>
              </a:rPr>
              <a:t>Figure 11. </a:t>
            </a:r>
            <a:r>
              <a:rPr lang="en-US" sz="1200" dirty="0" err="1">
                <a:effectLst/>
                <a:highlight>
                  <a:srgbClr val="00FFFF"/>
                </a:highlight>
                <a:latin typeface="DejaVu Sans"/>
                <a:ea typeface="DejaVu Sans"/>
                <a:cs typeface="DejaVu Sans"/>
              </a:rPr>
              <a:t>Gutiŋjarra</a:t>
            </a:r>
            <a:r>
              <a:rPr lang="en-US" sz="1200" dirty="0">
                <a:effectLst/>
                <a:highlight>
                  <a:srgbClr val="00FFFF"/>
                </a:highlight>
                <a:latin typeface="DejaVu Sans"/>
                <a:ea typeface="DejaVu Sans"/>
                <a:cs typeface="DejaVu Sans"/>
              </a:rPr>
              <a:t> </a:t>
            </a:r>
            <a:r>
              <a:rPr lang="en-US" sz="1200" dirty="0" err="1">
                <a:effectLst/>
                <a:highlight>
                  <a:srgbClr val="00FFFF"/>
                </a:highlight>
                <a:latin typeface="DejaVu Sans"/>
                <a:ea typeface="DejaVu Sans"/>
                <a:cs typeface="DejaVu Sans"/>
              </a:rPr>
              <a:t>Yunupiŋu</a:t>
            </a:r>
            <a:r>
              <a:rPr lang="en-US" sz="1200" dirty="0">
                <a:effectLst/>
                <a:latin typeface="DejaVu Sans"/>
                <a:ea typeface="DejaVu Sans"/>
                <a:cs typeface="DejaVu Sans"/>
              </a:rPr>
              <a:t>, </a:t>
            </a:r>
            <a:r>
              <a:rPr lang="en-US" sz="1200" i="1" dirty="0" err="1">
                <a:effectLst/>
                <a:highlight>
                  <a:srgbClr val="00FFFF"/>
                </a:highlight>
                <a:latin typeface="DejaVu Sans"/>
                <a:ea typeface="DejaVu Sans"/>
                <a:cs typeface="DejaVu Sans"/>
              </a:rPr>
              <a:t>Gurrutuʻmi</a:t>
            </a:r>
            <a:r>
              <a:rPr lang="en-US" sz="1200" i="1" dirty="0">
                <a:effectLst/>
                <a:highlight>
                  <a:srgbClr val="00FFFF"/>
                </a:highlight>
                <a:latin typeface="DejaVu Sans"/>
                <a:ea typeface="DejaVu Sans"/>
                <a:cs typeface="DejaVu Sans"/>
              </a:rPr>
              <a:t> Mala (My Connections</a:t>
            </a:r>
            <a:r>
              <a:rPr lang="en-US" sz="1200" dirty="0">
                <a:effectLst/>
                <a:latin typeface="DejaVu Sans"/>
                <a:ea typeface="DejaVu Sans"/>
                <a:cs typeface="DejaVu Sans"/>
              </a:rPr>
              <a:t>), 2019. Film installation. HD two-channel digital video, 4K. </a:t>
            </a:r>
            <a:r>
              <a:rPr lang="en-US" sz="1200" i="1" dirty="0">
                <a:effectLst/>
                <a:highlight>
                  <a:srgbClr val="00FFFF"/>
                </a:highlight>
                <a:latin typeface="DejaVu Sans"/>
                <a:ea typeface="DejaVu Sans"/>
                <a:cs typeface="DejaVu Sans"/>
              </a:rPr>
              <a:t>SALTWATER / Interconnectivity</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Photograph by Ralph Brown,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Courtesy of the artist, </a:t>
            </a:r>
            <a:r>
              <a:rPr lang="en-US" sz="1200" dirty="0" err="1">
                <a:effectLst/>
                <a:latin typeface="DejaVu Sans"/>
                <a:ea typeface="DejaVu Sans"/>
                <a:cs typeface="DejaVu Sans"/>
              </a:rPr>
              <a:t>Buku</a:t>
            </a:r>
            <a:r>
              <a:rPr lang="en-US" sz="1200" dirty="0">
                <a:effectLst/>
                <a:latin typeface="DejaVu Sans"/>
                <a:ea typeface="DejaVu Sans"/>
                <a:cs typeface="DejaVu Sans"/>
              </a:rPr>
              <a:t>- </a:t>
            </a:r>
            <a:r>
              <a:rPr lang="en-US" sz="1200" dirty="0" err="1">
                <a:effectLst/>
                <a:latin typeface="DejaVu Sans"/>
                <a:ea typeface="DejaVu Sans"/>
                <a:cs typeface="DejaVu Sans"/>
              </a:rPr>
              <a:t>Larrŋgay</a:t>
            </a:r>
            <a:r>
              <a:rPr lang="en-US" sz="1200" dirty="0">
                <a:effectLst/>
                <a:latin typeface="DejaVu Sans"/>
                <a:ea typeface="DejaVu Sans"/>
                <a:cs typeface="DejaVu Sans"/>
              </a:rPr>
              <a:t> Mulka Centre,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241471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2"/>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4439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rock&#10;&#10;Description automatically generated with medium confidence">
            <a:extLst>
              <a:ext uri="{FF2B5EF4-FFF2-40B4-BE49-F238E27FC236}">
                <a16:creationId xmlns:a16="http://schemas.microsoft.com/office/drawing/2014/main" id="{62B6ABD6-344E-B955-B99E-CC39EED22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7820" y="105103"/>
            <a:ext cx="4572000" cy="6858000"/>
          </a:xfrm>
          <a:prstGeom prst="rect">
            <a:avLst/>
          </a:prstGeom>
        </p:spPr>
      </p:pic>
      <p:sp>
        <p:nvSpPr>
          <p:cNvPr id="3" name="TextBox 2">
            <a:extLst>
              <a:ext uri="{FF2B5EF4-FFF2-40B4-BE49-F238E27FC236}">
                <a16:creationId xmlns:a16="http://schemas.microsoft.com/office/drawing/2014/main" id="{7623A0D4-9E35-06A4-F8F9-FE4AE9B24735}"/>
              </a:ext>
            </a:extLst>
          </p:cNvPr>
          <p:cNvSpPr txBox="1"/>
          <p:nvPr/>
        </p:nvSpPr>
        <p:spPr>
          <a:xfrm>
            <a:off x="346841" y="956517"/>
            <a:ext cx="3825765" cy="1149417"/>
          </a:xfrm>
          <a:prstGeom prst="rect">
            <a:avLst/>
          </a:prstGeom>
          <a:noFill/>
        </p:spPr>
        <p:txBody>
          <a:bodyPr wrap="square">
            <a:spAutoFit/>
          </a:bodyPr>
          <a:lstStyle/>
          <a:p>
            <a:pPr indent="25400" algn="just">
              <a:lnSpc>
                <a:spcPct val="150000"/>
              </a:lnSpc>
              <a:spcAft>
                <a:spcPts val="2200"/>
              </a:spcAft>
            </a:pPr>
            <a:r>
              <a:rPr lang="en-US" sz="1800" dirty="0" err="1">
                <a:effectLst/>
                <a:highlight>
                  <a:srgbClr val="00FFFF"/>
                </a:highlight>
                <a:latin typeface="DejaVu Sans"/>
                <a:ea typeface="DejaVu Sans"/>
                <a:cs typeface="DejaVu Sans"/>
              </a:rPr>
              <a:t>Tōtō</a:t>
            </a:r>
            <a:r>
              <a:rPr lang="en-US" sz="1800" dirty="0">
                <a:effectLst/>
                <a:highlight>
                  <a:srgbClr val="00FFFF"/>
                </a:highlight>
                <a:latin typeface="DejaVu Sans"/>
                <a:ea typeface="DejaVu Sans"/>
                <a:cs typeface="DejaVu Sans"/>
              </a:rPr>
              <a:t> [Blood]. </a:t>
            </a:r>
          </a:p>
          <a:p>
            <a:pPr indent="25400" algn="just">
              <a:lnSpc>
                <a:spcPct val="150000"/>
              </a:lnSpc>
              <a:spcAft>
                <a:spcPts val="2200"/>
              </a:spcAft>
            </a:pPr>
            <a:r>
              <a:rPr lang="en-US" sz="1800" i="1" dirty="0" err="1">
                <a:effectLst/>
                <a:highlight>
                  <a:srgbClr val="00FFFF"/>
                </a:highlight>
                <a:latin typeface="DejaVu Sans"/>
                <a:ea typeface="DejaVu Sans"/>
                <a:cs typeface="DejaVu Sans"/>
              </a:rPr>
              <a:t>Te</a:t>
            </a:r>
            <a:r>
              <a:rPr lang="en-US" sz="1800" i="1" dirty="0">
                <a:effectLst/>
                <a:highlight>
                  <a:srgbClr val="00FFFF"/>
                </a:highlight>
                <a:latin typeface="DejaVu Sans"/>
                <a:ea typeface="DejaVu Sans"/>
                <a:cs typeface="DejaVu Sans"/>
              </a:rPr>
              <a:t> Ara </a:t>
            </a:r>
            <a:r>
              <a:rPr lang="en-US" sz="1800" i="1" dirty="0" err="1">
                <a:effectLst/>
                <a:highlight>
                  <a:srgbClr val="00FFFF"/>
                </a:highlight>
                <a:latin typeface="DejaVu Sans"/>
                <a:ea typeface="DejaVu Sans"/>
                <a:cs typeface="DejaVu Sans"/>
              </a:rPr>
              <a:t>Minhinnick</a:t>
            </a:r>
            <a:endParaRPr lang="en-NZ" sz="1800" dirty="0">
              <a:effectLst/>
              <a:highlight>
                <a:srgbClr val="00FFFF"/>
              </a:highlight>
              <a:latin typeface="DejaVu Sans"/>
              <a:ea typeface="DejaVu Sans"/>
              <a:cs typeface="DejaVu Sans"/>
            </a:endParaRPr>
          </a:p>
        </p:txBody>
      </p:sp>
    </p:spTree>
    <p:extLst>
      <p:ext uri="{BB962C8B-B14F-4D97-AF65-F5344CB8AC3E}">
        <p14:creationId xmlns:p14="http://schemas.microsoft.com/office/powerpoint/2010/main" val="4183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983697-1271-C1C3-AF2E-945C05671B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76"/>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5" name="TextBox 4">
            <a:extLst>
              <a:ext uri="{FF2B5EF4-FFF2-40B4-BE49-F238E27FC236}">
                <a16:creationId xmlns:a16="http://schemas.microsoft.com/office/drawing/2014/main" id="{6FDAA322-4F49-6AEB-86F5-15909B92D281}"/>
              </a:ext>
            </a:extLst>
          </p:cNvPr>
          <p:cNvSpPr txBox="1"/>
          <p:nvPr/>
        </p:nvSpPr>
        <p:spPr>
          <a:xfrm>
            <a:off x="4848225" y="0"/>
            <a:ext cx="7462056" cy="6718762"/>
          </a:xfrm>
          <a:prstGeom prst="rect">
            <a:avLst/>
          </a:prstGeom>
          <a:noFill/>
        </p:spPr>
        <p:txBody>
          <a:bodyPr wrap="square" lIns="91440" tIns="45720" rIns="91440" bIns="45720" rtlCol="0" anchor="t">
            <a:spAutoFit/>
          </a:bodyPr>
          <a:lstStyle/>
          <a:p>
            <a:pPr defTabSz="914400">
              <a:lnSpc>
                <a:spcPct val="90000"/>
              </a:lnSpc>
              <a:spcAft>
                <a:spcPts val="600"/>
              </a:spcAft>
            </a:pPr>
            <a:r>
              <a:rPr lang="en-US" b="1" dirty="0">
                <a:solidFill>
                  <a:srgbClr val="00B0F0"/>
                </a:solidFill>
                <a:effectLst/>
              </a:rPr>
              <a:t>We sweat and cry salt water, so we know that the ocean is really in our Blood- </a:t>
            </a:r>
            <a:endParaRPr lang="en-US" b="1" dirty="0">
              <a:solidFill>
                <a:srgbClr val="00B0F0"/>
              </a:solidFill>
              <a:effectLst/>
              <a:ea typeface="Calibri"/>
              <a:cs typeface="Calibri"/>
            </a:endParaRPr>
          </a:p>
          <a:p>
            <a:pPr defTabSz="914400">
              <a:lnSpc>
                <a:spcPct val="90000"/>
              </a:lnSpc>
              <a:spcAft>
                <a:spcPts val="600"/>
              </a:spcAft>
            </a:pPr>
            <a:r>
              <a:rPr lang="en-US" sz="1200" dirty="0">
                <a:effectLst/>
              </a:rPr>
              <a:t>—Teresia   </a:t>
            </a:r>
            <a:r>
              <a:rPr lang="en-US" sz="1200" dirty="0" err="1">
                <a:effectLst/>
              </a:rPr>
              <a:t>Teaiwa</a:t>
            </a:r>
            <a:r>
              <a:rPr lang="en-US" sz="1200" dirty="0">
                <a:effectLst/>
              </a:rPr>
              <a:t> – the great I –</a:t>
            </a:r>
            <a:r>
              <a:rPr lang="en-US" sz="1200" dirty="0"/>
              <a:t>Kiribati Pacific Scholar and Educator and community leader ( quote used with </a:t>
            </a:r>
          </a:p>
          <a:p>
            <a:pPr defTabSz="914400">
              <a:lnSpc>
                <a:spcPct val="90000"/>
              </a:lnSpc>
              <a:spcAft>
                <a:spcPts val="600"/>
              </a:spcAft>
            </a:pPr>
            <a:r>
              <a:rPr lang="en-US" sz="1200" dirty="0">
                <a:effectLst/>
              </a:rPr>
              <a:t>Permission from Tere’s family. </a:t>
            </a:r>
          </a:p>
          <a:p>
            <a:pPr defTabSz="914400">
              <a:lnSpc>
                <a:spcPct val="90000"/>
              </a:lnSpc>
              <a:spcAft>
                <a:spcPts val="600"/>
              </a:spcAft>
            </a:pPr>
            <a:endParaRPr lang="en-US" sz="1200" b="1" i="1" dirty="0">
              <a:solidFill>
                <a:srgbClr val="00B0F0"/>
              </a:solidFill>
            </a:endParaRPr>
          </a:p>
          <a:p>
            <a:pPr defTabSz="914400">
              <a:lnSpc>
                <a:spcPct val="90000"/>
              </a:lnSpc>
              <a:spcAft>
                <a:spcPts val="600"/>
              </a:spcAft>
            </a:pPr>
            <a:r>
              <a:rPr lang="en-US" sz="1200" b="1" i="1" dirty="0">
                <a:solidFill>
                  <a:srgbClr val="00B0F0"/>
                </a:solidFill>
                <a:effectLst/>
              </a:rPr>
              <a:t>~Ka </a:t>
            </a:r>
            <a:r>
              <a:rPr lang="en-US" sz="1200" b="1" i="1" dirty="0" err="1">
                <a:solidFill>
                  <a:srgbClr val="00B0F0"/>
                </a:solidFill>
                <a:effectLst/>
              </a:rPr>
              <a:t>mua</a:t>
            </a:r>
            <a:r>
              <a:rPr lang="en-US" sz="1200" b="1" i="1" dirty="0">
                <a:solidFill>
                  <a:srgbClr val="00B0F0"/>
                </a:solidFill>
                <a:effectLst/>
              </a:rPr>
              <a:t>, ka muri </a:t>
            </a:r>
            <a:r>
              <a:rPr lang="en-US" sz="1200" b="1" dirty="0">
                <a:solidFill>
                  <a:srgbClr val="00B0F0"/>
                </a:solidFill>
                <a:effectLst/>
              </a:rPr>
              <a:t>(Walking backwards into the future). </a:t>
            </a:r>
            <a:r>
              <a:rPr lang="en-US" sz="1200" dirty="0">
                <a:effectLst/>
              </a:rPr>
              <a:t>—</a:t>
            </a:r>
            <a:r>
              <a:rPr lang="en-US" sz="1200" dirty="0" err="1">
                <a:effectLst/>
              </a:rPr>
              <a:t>Whakatauki</a:t>
            </a:r>
            <a:r>
              <a:rPr lang="en-US" sz="1200" dirty="0">
                <a:effectLst/>
              </a:rPr>
              <a:t>̄ (</a:t>
            </a:r>
            <a:r>
              <a:rPr lang="en-US" sz="1200" dirty="0" err="1">
                <a:effectLst/>
              </a:rPr>
              <a:t>Maori</a:t>
            </a:r>
            <a:r>
              <a:rPr lang="en-US" sz="1200" dirty="0">
                <a:effectLst/>
              </a:rPr>
              <a:t> Proverb).</a:t>
            </a:r>
            <a:endParaRPr lang="en-US" sz="1200" dirty="0"/>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This presentation examines the group exhibition -</a:t>
            </a:r>
            <a:r>
              <a:rPr lang="en-US" sz="1200" b="1" i="1" dirty="0">
                <a:effectLst/>
              </a:rPr>
              <a:t> </a:t>
            </a:r>
            <a:r>
              <a:rPr lang="en-US" sz="1200" b="1" i="1" dirty="0">
                <a:solidFill>
                  <a:srgbClr val="00B0F0"/>
                </a:solidFill>
                <a:effectLst/>
              </a:rPr>
              <a:t>SALTWATER / Interconnectivity </a:t>
            </a:r>
            <a:r>
              <a:rPr lang="en-US" sz="1200" dirty="0">
                <a:effectLst/>
              </a:rPr>
              <a:t>co-curated by </a:t>
            </a:r>
            <a:r>
              <a:rPr lang="en-US" sz="1200" b="1" dirty="0">
                <a:solidFill>
                  <a:srgbClr val="00B0F0"/>
                </a:solidFill>
                <a:effectLst/>
              </a:rPr>
              <a:t>Katharine Losi Atafu-Mayo </a:t>
            </a:r>
            <a:r>
              <a:rPr lang="en-US" sz="1200" dirty="0">
                <a:effectLst/>
              </a:rPr>
              <a:t>and </a:t>
            </a:r>
            <a:r>
              <a:rPr lang="en-US" sz="1200" b="1" dirty="0">
                <a:solidFill>
                  <a:srgbClr val="00B0F0"/>
                </a:solidFill>
                <a:effectLst/>
              </a:rPr>
              <a:t>Giles Peterson </a:t>
            </a:r>
            <a:r>
              <a:rPr lang="en-US" sz="1200" dirty="0">
                <a:effectLst/>
              </a:rPr>
              <a:t>at </a:t>
            </a:r>
            <a:r>
              <a:rPr lang="en-US" sz="1200" b="1" dirty="0">
                <a:effectLst/>
              </a:rPr>
              <a:t>the </a:t>
            </a:r>
            <a:r>
              <a:rPr lang="en-US" sz="1200" b="1" dirty="0" err="1">
                <a:effectLst/>
              </a:rPr>
              <a:t>Tautai</a:t>
            </a:r>
            <a:r>
              <a:rPr lang="en-US" sz="1200" b="1" dirty="0">
                <a:effectLst/>
              </a:rPr>
              <a:t> Gallery </a:t>
            </a:r>
            <a:r>
              <a:rPr lang="en-US" sz="1200" dirty="0">
                <a:effectLst/>
              </a:rPr>
              <a:t>in Auckland, Aotearoa New Zealand (October 16, 2020 to January 30, 2021).</a:t>
            </a:r>
          </a:p>
          <a:p>
            <a:pPr marL="285750"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i="1" dirty="0">
                <a:effectLst/>
              </a:rPr>
              <a:t>The exhibition was intended to embody </a:t>
            </a:r>
            <a:r>
              <a:rPr lang="en-US" sz="1200" i="1" dirty="0">
                <a:solidFill>
                  <a:srgbClr val="00B0F0"/>
                </a:solidFill>
                <a:effectLst/>
              </a:rPr>
              <a:t>the Moana  </a:t>
            </a:r>
            <a:r>
              <a:rPr lang="en-US" sz="1200" i="1" dirty="0" err="1">
                <a:solidFill>
                  <a:srgbClr val="00B0F0"/>
                </a:solidFill>
                <a:effectLst/>
              </a:rPr>
              <a:t>Solwara</a:t>
            </a:r>
            <a:r>
              <a:rPr lang="en-US" sz="1200" i="1" dirty="0">
                <a:solidFill>
                  <a:srgbClr val="00B0F0"/>
                </a:solidFill>
                <a:effectLst/>
              </a:rPr>
              <a:t> worldview </a:t>
            </a:r>
            <a:r>
              <a:rPr lang="en-US" sz="1200" i="1" dirty="0">
                <a:effectLst/>
              </a:rPr>
              <a:t>and explore questions of </a:t>
            </a:r>
            <a:r>
              <a:rPr lang="en-US" sz="1200" i="1" dirty="0">
                <a:solidFill>
                  <a:srgbClr val="00B0F0"/>
                </a:solidFill>
                <a:effectLst/>
              </a:rPr>
              <a:t>justice, </a:t>
            </a:r>
            <a:r>
              <a:rPr lang="en-US" sz="1200" i="1" dirty="0">
                <a:effectLst/>
              </a:rPr>
              <a:t>equity</a:t>
            </a:r>
            <a:r>
              <a:rPr lang="en-US" sz="1200" i="1" dirty="0">
                <a:solidFill>
                  <a:srgbClr val="00B0F0"/>
                </a:solidFill>
                <a:effectLst/>
              </a:rPr>
              <a:t>, identity</a:t>
            </a:r>
            <a:r>
              <a:rPr lang="en-US" sz="1200" i="1" dirty="0">
                <a:effectLst/>
              </a:rPr>
              <a:t>, and </a:t>
            </a:r>
            <a:r>
              <a:rPr lang="en-US" sz="1200" i="1" dirty="0">
                <a:solidFill>
                  <a:srgbClr val="00B0F0"/>
                </a:solidFill>
                <a:effectLst/>
              </a:rPr>
              <a:t>ecology</a:t>
            </a:r>
            <a:r>
              <a:rPr lang="en-US" sz="1200" i="1" dirty="0">
                <a:effectLst/>
              </a:rPr>
              <a:t> through </a:t>
            </a:r>
            <a:r>
              <a:rPr lang="en-US" sz="1200" i="1" dirty="0">
                <a:solidFill>
                  <a:srgbClr val="00B0F0"/>
                </a:solidFill>
                <a:effectLst/>
              </a:rPr>
              <a:t>newly commissioned </a:t>
            </a:r>
            <a:r>
              <a:rPr lang="en-US" sz="1200" i="1" dirty="0">
                <a:effectLst/>
              </a:rPr>
              <a:t>work by six multimedia I</a:t>
            </a:r>
            <a:r>
              <a:rPr lang="en-US" sz="1200" i="1" dirty="0">
                <a:solidFill>
                  <a:srgbClr val="00B0F0"/>
                </a:solidFill>
                <a:effectLst/>
              </a:rPr>
              <a:t>ndigenous</a:t>
            </a:r>
            <a:r>
              <a:rPr lang="en-US" sz="1200" i="1" dirty="0">
                <a:effectLst/>
              </a:rPr>
              <a:t> artists and designers from </a:t>
            </a:r>
            <a:r>
              <a:rPr lang="en-US" sz="1200" i="1" dirty="0">
                <a:solidFill>
                  <a:srgbClr val="00B0F0"/>
                </a:solidFill>
                <a:effectLst/>
              </a:rPr>
              <a:t>the Moana-</a:t>
            </a:r>
            <a:r>
              <a:rPr lang="en-US" sz="1200" i="1" dirty="0" err="1">
                <a:solidFill>
                  <a:srgbClr val="00B0F0"/>
                </a:solidFill>
                <a:effectLst/>
              </a:rPr>
              <a:t>Solwara</a:t>
            </a:r>
            <a:r>
              <a:rPr lang="en-US" sz="1200" i="1" dirty="0">
                <a:solidFill>
                  <a:srgbClr val="00B0F0"/>
                </a:solidFill>
                <a:effectLst/>
              </a:rPr>
              <a:t>  - </a:t>
            </a:r>
            <a:r>
              <a:rPr lang="en-NZ" sz="1200" b="1" i="1" dirty="0" err="1">
                <a:solidFill>
                  <a:srgbClr val="0070C0"/>
                </a:solidFill>
              </a:rPr>
              <a:t>Moananuiākea</a:t>
            </a:r>
            <a:r>
              <a:rPr lang="en-NZ" sz="1200" b="1" i="1" dirty="0">
                <a:solidFill>
                  <a:srgbClr val="0070C0"/>
                </a:solidFill>
              </a:rPr>
              <a:t> </a:t>
            </a:r>
            <a:r>
              <a:rPr lang="en-US" sz="1200" i="1" dirty="0">
                <a:effectLst/>
              </a:rPr>
              <a:t>(Oceania region): </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Katharine Losi Atafu-Mayo:       &lt;Samoa &gt;</a:t>
            </a: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Peter </a:t>
            </a:r>
            <a:r>
              <a:rPr lang="en-US" sz="1200" b="1" i="1" dirty="0" err="1">
                <a:solidFill>
                  <a:srgbClr val="00B0F0"/>
                </a:solidFill>
                <a:effectLst/>
              </a:rPr>
              <a:t>Elavera</a:t>
            </a:r>
            <a:r>
              <a:rPr lang="en-US" sz="1200" b="1" i="1" dirty="0">
                <a:solidFill>
                  <a:srgbClr val="00B0F0"/>
                </a:solidFill>
                <a:effectLst/>
              </a:rPr>
              <a:t>                                 &lt;Papua New Guinea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err="1">
                <a:solidFill>
                  <a:srgbClr val="00B0F0"/>
                </a:solidFill>
                <a:effectLst/>
              </a:rPr>
              <a:t>Te</a:t>
            </a:r>
            <a:r>
              <a:rPr lang="en-US" sz="1200" b="1" i="1" dirty="0">
                <a:solidFill>
                  <a:srgbClr val="00B0F0"/>
                </a:solidFill>
                <a:effectLst/>
              </a:rPr>
              <a:t> Ara </a:t>
            </a:r>
            <a:r>
              <a:rPr lang="en-US" sz="1200" b="1" i="1" dirty="0" err="1">
                <a:solidFill>
                  <a:srgbClr val="00B0F0"/>
                </a:solidFill>
                <a:effectLst/>
              </a:rPr>
              <a:t>Minhinnick</a:t>
            </a:r>
            <a:r>
              <a:rPr lang="en-US" sz="1200" b="1" i="1" dirty="0">
                <a:solidFill>
                  <a:srgbClr val="00B0F0"/>
                </a:solidFill>
                <a:effectLst/>
              </a:rPr>
              <a:t>.                        &lt; Aotearoa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Shawnee Tekki.                              &lt; Cook Islands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Telly </a:t>
            </a:r>
            <a:r>
              <a:rPr lang="en-US" sz="1200" b="1" i="1" dirty="0" err="1">
                <a:solidFill>
                  <a:srgbClr val="00B0F0"/>
                </a:solidFill>
                <a:effectLst/>
              </a:rPr>
              <a:t>Tuita</a:t>
            </a:r>
            <a:r>
              <a:rPr lang="en-US" sz="1200" b="1" i="1" dirty="0">
                <a:solidFill>
                  <a:srgbClr val="00B0F0"/>
                </a:solidFill>
                <a:effectLst/>
              </a:rPr>
              <a:t>.                                       &lt; Tonga &gt;</a:t>
            </a:r>
            <a:endParaRPr lang="en-US" sz="1200" b="1" i="1" dirty="0">
              <a:solidFill>
                <a:srgbClr val="00B0F0"/>
              </a:solidFill>
            </a:endParaRPr>
          </a:p>
          <a:p>
            <a:pPr marL="285750" indent="-228600" defTabSz="914400">
              <a:lnSpc>
                <a:spcPct val="90000"/>
              </a:lnSpc>
              <a:spcAft>
                <a:spcPts val="600"/>
              </a:spcAft>
              <a:buFont typeface="Arial" panose="020B0604020202020204" pitchFamily="34" charset="0"/>
              <a:buChar char="•"/>
            </a:pPr>
            <a:r>
              <a:rPr lang="en-US" sz="1200" b="1" i="1" dirty="0">
                <a:solidFill>
                  <a:srgbClr val="00B0F0"/>
                </a:solidFill>
                <a:effectLst/>
              </a:rPr>
              <a:t> </a:t>
            </a:r>
            <a:r>
              <a:rPr lang="en-US" sz="1200" b="1" i="1" dirty="0" err="1">
                <a:solidFill>
                  <a:srgbClr val="00B0F0"/>
                </a:solidFill>
                <a:effectLst/>
              </a:rPr>
              <a:t>Gutiŋjarra</a:t>
            </a:r>
            <a:r>
              <a:rPr lang="en-US" sz="1200" b="1" i="1" dirty="0">
                <a:solidFill>
                  <a:srgbClr val="00B0F0"/>
                </a:solidFill>
                <a:effectLst/>
              </a:rPr>
              <a:t> </a:t>
            </a:r>
            <a:r>
              <a:rPr lang="en-US" sz="1200" b="1" i="1" dirty="0" err="1">
                <a:solidFill>
                  <a:srgbClr val="00B0F0"/>
                </a:solidFill>
                <a:effectLst/>
              </a:rPr>
              <a:t>Yunipiŋju</a:t>
            </a:r>
            <a:r>
              <a:rPr lang="en-US" sz="1200" b="1" i="1" dirty="0">
                <a:solidFill>
                  <a:srgbClr val="00B0F0"/>
                </a:solidFill>
                <a:effectLst/>
              </a:rPr>
              <a:t>.                    &lt; Aboriginal Australia – Torres Strait Islands]</a:t>
            </a:r>
            <a:endParaRPr lang="en-US" sz="1200" b="1" dirty="0">
              <a:solidFill>
                <a:srgbClr val="00B0F0"/>
              </a:solidFill>
              <a:effectLst/>
            </a:endParaRPr>
          </a:p>
          <a:p>
            <a:pPr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r>
              <a:rPr lang="en-US" sz="1200" dirty="0">
                <a:effectLst/>
              </a:rPr>
              <a:t> In the presentation I will discuss the exhibition and its Kaupapa(intent)-  - the public program - exhibition talks, forums, and performance activations which were part </a:t>
            </a:r>
            <a:r>
              <a:rPr lang="en-US" sz="1200" b="1" i="1" dirty="0">
                <a:solidFill>
                  <a:srgbClr val="00B0F0"/>
                </a:solidFill>
                <a:effectLst/>
              </a:rPr>
              <a:t>of Auckland Art Week</a:t>
            </a:r>
            <a:r>
              <a:rPr lang="en-US" sz="1200" dirty="0">
                <a:effectLst/>
              </a:rPr>
              <a:t>, and the interconnected community participation, impact and reach of the project which is still reverberating, meaningful and felt. Given that the project drew from the dazzling talent of </a:t>
            </a:r>
            <a:r>
              <a:rPr lang="en-US" sz="1200" dirty="0"/>
              <a:t> </a:t>
            </a:r>
            <a:r>
              <a:rPr lang="en-US" sz="1200" dirty="0" err="1"/>
              <a:t>rangatahi</a:t>
            </a:r>
            <a:r>
              <a:rPr lang="en-US" sz="1200" dirty="0"/>
              <a:t> artists, curator, activists and community leaders from across </a:t>
            </a:r>
            <a:r>
              <a:rPr lang="en-US" sz="1200" b="1" dirty="0" err="1">
                <a:solidFill>
                  <a:srgbClr val="00B0F0"/>
                </a:solidFill>
              </a:rPr>
              <a:t>Te</a:t>
            </a:r>
            <a:r>
              <a:rPr lang="en-US" sz="1200" b="1" dirty="0">
                <a:solidFill>
                  <a:srgbClr val="00B0F0"/>
                </a:solidFill>
              </a:rPr>
              <a:t> Moana –Nui – a –Kiwa - The Pacific rim.</a:t>
            </a:r>
            <a:endParaRPr lang="en-US" sz="1200" dirty="0">
              <a:effectLst/>
            </a:endParaRPr>
          </a:p>
          <a:p>
            <a:pPr marL="285750" indent="-228600" defTabSz="914400">
              <a:lnSpc>
                <a:spcPct val="90000"/>
              </a:lnSpc>
              <a:spcAft>
                <a:spcPts val="600"/>
              </a:spcAft>
              <a:buFont typeface="Arial" panose="020B0604020202020204" pitchFamily="34" charset="0"/>
              <a:buChar char="•"/>
            </a:pPr>
            <a:r>
              <a:rPr lang="en-US" sz="1200" dirty="0"/>
              <a:t>I will also briefly discuss the </a:t>
            </a:r>
            <a:r>
              <a:rPr lang="en-US" sz="1200" b="1" dirty="0">
                <a:solidFill>
                  <a:srgbClr val="00B0F0"/>
                </a:solidFill>
              </a:rPr>
              <a:t>SALTWATER PEOPLE’s </a:t>
            </a:r>
            <a:r>
              <a:rPr lang="en-US" sz="1200" dirty="0"/>
              <a:t>event which took place at the Auckland Writers Festival in May 2021 which featured  </a:t>
            </a:r>
            <a:r>
              <a:rPr lang="en-US" sz="1200" b="1" dirty="0" err="1">
                <a:solidFill>
                  <a:srgbClr val="00B0F0"/>
                </a:solidFill>
              </a:rPr>
              <a:t>Sistar</a:t>
            </a:r>
            <a:r>
              <a:rPr lang="en-US" sz="1200" b="1" dirty="0">
                <a:solidFill>
                  <a:srgbClr val="00B0F0"/>
                </a:solidFill>
              </a:rPr>
              <a:t> </a:t>
            </a:r>
            <a:r>
              <a:rPr lang="en-US" sz="1200" b="1" dirty="0" err="1">
                <a:solidFill>
                  <a:srgbClr val="00B0F0"/>
                </a:solidFill>
              </a:rPr>
              <a:t>Spakifik</a:t>
            </a:r>
            <a:r>
              <a:rPr lang="en-US" sz="1200" b="1" dirty="0">
                <a:solidFill>
                  <a:srgbClr val="00B0F0"/>
                </a:solidFill>
              </a:rPr>
              <a:t> </a:t>
            </a:r>
            <a:r>
              <a:rPr lang="en-US" sz="1200" dirty="0"/>
              <a:t>aka </a:t>
            </a:r>
            <a:r>
              <a:rPr lang="en-US" sz="1200" b="1" dirty="0">
                <a:solidFill>
                  <a:srgbClr val="00B0F0"/>
                </a:solidFill>
              </a:rPr>
              <a:t>Rosanna Raymond </a:t>
            </a:r>
            <a:r>
              <a:rPr lang="en-US" sz="1200" dirty="0"/>
              <a:t>(Pacific Sisters, </a:t>
            </a:r>
            <a:r>
              <a:rPr lang="en-US" sz="1200" dirty="0" err="1"/>
              <a:t>SaVAge</a:t>
            </a:r>
            <a:r>
              <a:rPr lang="en-US" sz="1200" dirty="0"/>
              <a:t> </a:t>
            </a:r>
            <a:r>
              <a:rPr lang="en-US" sz="1200" dirty="0" err="1"/>
              <a:t>K’lub</a:t>
            </a:r>
            <a:r>
              <a:rPr lang="en-US" sz="1200" dirty="0"/>
              <a:t>); </a:t>
            </a:r>
            <a:r>
              <a:rPr lang="en-US" sz="1200" b="1" dirty="0">
                <a:solidFill>
                  <a:srgbClr val="00B0F0"/>
                </a:solidFill>
              </a:rPr>
              <a:t>Katharine Losi Atafu – Mayo</a:t>
            </a:r>
            <a:r>
              <a:rPr lang="en-US" sz="1200" dirty="0">
                <a:solidFill>
                  <a:srgbClr val="00B0F0"/>
                </a:solidFill>
              </a:rPr>
              <a:t> </a:t>
            </a:r>
            <a:r>
              <a:rPr lang="en-US" sz="1200" dirty="0"/>
              <a:t>( the newest and youngest member of Pacific Sisters);  </a:t>
            </a:r>
            <a:r>
              <a:rPr lang="en-US" sz="1200" b="1" dirty="0">
                <a:solidFill>
                  <a:srgbClr val="00B0F0"/>
                </a:solidFill>
              </a:rPr>
              <a:t>Amber Esau </a:t>
            </a:r>
            <a:r>
              <a:rPr lang="en-US" sz="1200" dirty="0"/>
              <a:t>(Writer and Poet</a:t>
            </a:r>
            <a:r>
              <a:rPr lang="en-US" sz="1200" b="1" dirty="0"/>
              <a:t>); </a:t>
            </a:r>
            <a:r>
              <a:rPr lang="en-US" sz="1200" b="1" dirty="0">
                <a:solidFill>
                  <a:srgbClr val="00B0F0"/>
                </a:solidFill>
              </a:rPr>
              <a:t>Jamie Waititi </a:t>
            </a:r>
            <a:r>
              <a:rPr lang="en-US" sz="1200" b="1" dirty="0"/>
              <a:t>(</a:t>
            </a:r>
            <a:r>
              <a:rPr lang="en-US" sz="1200" dirty="0" err="1"/>
              <a:t>Fafswag</a:t>
            </a:r>
            <a:r>
              <a:rPr lang="en-US" sz="1200" dirty="0"/>
              <a:t>, </a:t>
            </a:r>
            <a:r>
              <a:rPr lang="en-US" sz="1200" dirty="0" err="1"/>
              <a:t>SaVAge</a:t>
            </a:r>
            <a:r>
              <a:rPr lang="en-US" sz="1200" dirty="0"/>
              <a:t> </a:t>
            </a:r>
            <a:r>
              <a:rPr lang="en-US" sz="1200" dirty="0" err="1"/>
              <a:t>Klu’b</a:t>
            </a:r>
            <a:r>
              <a:rPr lang="en-US" sz="1200" dirty="0"/>
              <a:t>) in a collective </a:t>
            </a:r>
            <a:r>
              <a:rPr lang="en-US" sz="1200" dirty="0">
                <a:solidFill>
                  <a:srgbClr val="00B0F0"/>
                </a:solidFill>
              </a:rPr>
              <a:t>Mana Moana  </a:t>
            </a:r>
            <a:r>
              <a:rPr lang="en-US" sz="1200" b="1" dirty="0" err="1">
                <a:solidFill>
                  <a:srgbClr val="00B0F0"/>
                </a:solidFill>
              </a:rPr>
              <a:t>talanoa</a:t>
            </a:r>
            <a:r>
              <a:rPr lang="en-US" sz="1200" b="1" dirty="0">
                <a:solidFill>
                  <a:srgbClr val="00B0F0"/>
                </a:solidFill>
              </a:rPr>
              <a:t> </a:t>
            </a:r>
            <a:r>
              <a:rPr lang="en-US" sz="1200" dirty="0"/>
              <a:t>(dialogue)- response to the artwork of the </a:t>
            </a:r>
            <a:r>
              <a:rPr lang="en-US" sz="1200" b="1" dirty="0"/>
              <a:t>SALTWATER /INTERCONNECTIVITY </a:t>
            </a:r>
            <a:r>
              <a:rPr lang="en-US" sz="1200" dirty="0"/>
              <a:t>Exhibition at </a:t>
            </a:r>
            <a:r>
              <a:rPr lang="en-US" sz="1200" dirty="0" err="1"/>
              <a:t>Tautai</a:t>
            </a:r>
            <a:r>
              <a:rPr lang="en-US" sz="1200" dirty="0"/>
              <a:t> Gallery and its community engagements/events/projects..</a:t>
            </a:r>
          </a:p>
        </p:txBody>
      </p:sp>
    </p:spTree>
    <p:extLst>
      <p:ext uri="{BB962C8B-B14F-4D97-AF65-F5344CB8AC3E}">
        <p14:creationId xmlns:p14="http://schemas.microsoft.com/office/powerpoint/2010/main" val="90039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xEl>
                                              <p:pRg st="0" end="0"/>
                                            </p:txEl>
                                          </p:spTgt>
                                        </p:tgtEl>
                                        <p:attrNameLst>
                                          <p:attrName>fillcolor</p:attrName>
                                        </p:attrNameLst>
                                      </p:cBhvr>
                                      <p:to>
                                        <a:schemeClr val="accent2"/>
                                      </p:to>
                                    </p:animClr>
                                    <p:set>
                                      <p:cBhvr>
                                        <p:cTn id="7" dur="2000" fill="hold"/>
                                        <p:tgtEl>
                                          <p:spTgt spid="5">
                                            <p:txEl>
                                              <p:pRg st="0" end="0"/>
                                            </p:txEl>
                                          </p:spTgt>
                                        </p:tgtEl>
                                        <p:attrNameLst>
                                          <p:attrName>fill.type</p:attrName>
                                        </p:attrNameLst>
                                      </p:cBhvr>
                                      <p:to>
                                        <p:strVal val="solid"/>
                                      </p:to>
                                    </p:set>
                                    <p:set>
                                      <p:cBhvr>
                                        <p:cTn id="8" dur="2000" fill="hold"/>
                                        <p:tgtEl>
                                          <p:spTgt spid="5">
                                            <p:txEl>
                                              <p:pRg st="0" end="0"/>
                                            </p:txEl>
                                          </p:spTgt>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 calcmode="lin" valueType="num">
                                      <p:cBhvr additive="base">
                                        <p:cTn id="2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 calcmode="lin" valueType="num">
                                      <p:cBhvr additive="base">
                                        <p:cTn id="2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anim calcmode="lin" valueType="num">
                                      <p:cBhvr additive="base">
                                        <p:cTn id="2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 calcmode="lin" valueType="num">
                                      <p:cBhvr additive="base">
                                        <p:cTn id="3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1" end="1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 calcmode="lin" valueType="num">
                                      <p:cBhvr additive="base">
                                        <p:cTn id="37"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anim calcmode="lin" valueType="num">
                                      <p:cBhvr additive="base">
                                        <p:cTn id="41"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13" end="1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14" end="14"/>
                                            </p:txEl>
                                          </p:spTgt>
                                        </p:tgtEl>
                                        <p:attrNameLst>
                                          <p:attrName>style.visibility</p:attrName>
                                        </p:attrNameLst>
                                      </p:cBhvr>
                                      <p:to>
                                        <p:strVal val="visible"/>
                                      </p:to>
                                    </p:set>
                                    <p:anim calcmode="lin" valueType="num">
                                      <p:cBhvr additive="base">
                                        <p:cTn id="45"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anim calcmode="lin" valueType="num">
                                      <p:cBhvr additive="base">
                                        <p:cTn id="51" dur="500" fill="hold"/>
                                        <p:tgtEl>
                                          <p:spTgt spid="5">
                                            <p:txEl>
                                              <p:pRg st="16" end="1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6" end="1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7" end="17"/>
                                            </p:txEl>
                                          </p:spTgt>
                                        </p:tgtEl>
                                        <p:attrNameLst>
                                          <p:attrName>style.visibility</p:attrName>
                                        </p:attrNameLst>
                                      </p:cBhvr>
                                      <p:to>
                                        <p:strVal val="visible"/>
                                      </p:to>
                                    </p:set>
                                    <p:anim calcmode="lin" valueType="num">
                                      <p:cBhvr additive="base">
                                        <p:cTn id="55" dur="500" fill="hold"/>
                                        <p:tgtEl>
                                          <p:spTgt spid="5">
                                            <p:txEl>
                                              <p:pRg st="17" end="1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floor&#10;&#10;Description automatically generated with low confidence">
            <a:extLst>
              <a:ext uri="{FF2B5EF4-FFF2-40B4-BE49-F238E27FC236}">
                <a16:creationId xmlns:a16="http://schemas.microsoft.com/office/drawing/2014/main" id="{F73B5CB5-835B-A863-3F32-60203D606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9308" y="1035035"/>
            <a:ext cx="7772400" cy="3871557"/>
          </a:xfrm>
          <a:prstGeom prst="rect">
            <a:avLst/>
          </a:prstGeom>
        </p:spPr>
      </p:pic>
      <p:sp>
        <p:nvSpPr>
          <p:cNvPr id="2" name="TextBox 1">
            <a:extLst>
              <a:ext uri="{FF2B5EF4-FFF2-40B4-BE49-F238E27FC236}">
                <a16:creationId xmlns:a16="http://schemas.microsoft.com/office/drawing/2014/main" id="{A14DDC96-B98A-50BE-5800-C74216357612}"/>
              </a:ext>
            </a:extLst>
          </p:cNvPr>
          <p:cNvSpPr txBox="1"/>
          <p:nvPr/>
        </p:nvSpPr>
        <p:spPr>
          <a:xfrm>
            <a:off x="956441" y="5423338"/>
            <a:ext cx="9354207" cy="1200329"/>
          </a:xfrm>
          <a:prstGeom prst="rect">
            <a:avLst/>
          </a:prstGeom>
          <a:noFill/>
        </p:spPr>
        <p:txBody>
          <a:bodyPr wrap="square" rtlCol="0">
            <a:spAutoFit/>
          </a:bodyPr>
          <a:lstStyle/>
          <a:p>
            <a:r>
              <a:rPr lang="en-US" sz="1800" dirty="0">
                <a:effectLst/>
                <a:latin typeface="DejaVu Sans"/>
                <a:ea typeface="DejaVu Sans"/>
                <a:cs typeface="DejaVu Sans"/>
              </a:rPr>
              <a:t>The installation and time-based work of Māori artist </a:t>
            </a:r>
            <a:r>
              <a:rPr lang="en-US" sz="1800" dirty="0" err="1">
                <a:effectLst/>
                <a:highlight>
                  <a:srgbClr val="00FFFF"/>
                </a:highlight>
                <a:latin typeface="DejaVu Sans"/>
                <a:ea typeface="DejaVu Sans"/>
                <a:cs typeface="DejaVu Sans"/>
              </a:rPr>
              <a:t>Te</a:t>
            </a:r>
            <a:r>
              <a:rPr lang="en-US" sz="1800" dirty="0">
                <a:effectLst/>
                <a:highlight>
                  <a:srgbClr val="00FFFF"/>
                </a:highlight>
                <a:latin typeface="DejaVu Sans"/>
                <a:ea typeface="DejaVu Sans"/>
                <a:cs typeface="DejaVu Sans"/>
              </a:rPr>
              <a:t> Ara </a:t>
            </a:r>
            <a:r>
              <a:rPr lang="en-US" sz="1800" dirty="0" err="1">
                <a:effectLst/>
                <a:highlight>
                  <a:srgbClr val="00FFFF"/>
                </a:highlight>
                <a:latin typeface="DejaVu Sans"/>
                <a:ea typeface="DejaVu Sans"/>
                <a:cs typeface="DejaVu Sans"/>
              </a:rPr>
              <a:t>Minhinnick</a:t>
            </a:r>
            <a:r>
              <a:rPr lang="en-US" sz="1800" dirty="0">
                <a:effectLst/>
                <a:latin typeface="DejaVu Sans"/>
                <a:ea typeface="DejaVu Sans"/>
                <a:cs typeface="DejaVu Sans"/>
              </a:rPr>
              <a:t> </a:t>
            </a:r>
            <a:r>
              <a:rPr lang="en-US" sz="1800" dirty="0" err="1">
                <a:effectLst/>
                <a:latin typeface="DejaVu Sans"/>
                <a:ea typeface="DejaVu Sans"/>
                <a:cs typeface="DejaVu Sans"/>
              </a:rPr>
              <a:t>centres</a:t>
            </a:r>
            <a:r>
              <a:rPr lang="en-US" sz="1800" dirty="0">
                <a:effectLst/>
                <a:latin typeface="DejaVu Sans"/>
                <a:ea typeface="DejaVu Sans"/>
                <a:cs typeface="DejaVu Sans"/>
              </a:rPr>
              <a:t> around the alliances of people, space, and place experienced in her </a:t>
            </a:r>
            <a:r>
              <a:rPr lang="en-US" sz="1800" dirty="0" err="1">
                <a:effectLst/>
                <a:latin typeface="DejaVu Sans"/>
                <a:ea typeface="DejaVu Sans"/>
                <a:cs typeface="DejaVu Sans"/>
              </a:rPr>
              <a:t>ipukarea</a:t>
            </a:r>
            <a:r>
              <a:rPr lang="en-US" sz="1800" dirty="0">
                <a:effectLst/>
                <a:latin typeface="DejaVu Sans"/>
                <a:ea typeface="DejaVu Sans"/>
                <a:cs typeface="DejaVu Sans"/>
              </a:rPr>
              <a:t>, her ancestral homeland, and waterways within Waiuku, where her iwi of </a:t>
            </a:r>
            <a:r>
              <a:rPr lang="en-US" sz="1800" dirty="0" err="1">
                <a:effectLst/>
                <a:latin typeface="DejaVu Sans"/>
                <a:ea typeface="DejaVu Sans"/>
                <a:cs typeface="DejaVu Sans"/>
              </a:rPr>
              <a:t>Ngāti</a:t>
            </a:r>
            <a:r>
              <a:rPr lang="en-US" sz="1800" dirty="0">
                <a:effectLst/>
                <a:latin typeface="DejaVu Sans"/>
                <a:ea typeface="DejaVu Sans"/>
                <a:cs typeface="DejaVu Sans"/>
              </a:rPr>
              <a:t> </a:t>
            </a:r>
            <a:r>
              <a:rPr lang="en-US" sz="1800" dirty="0" err="1">
                <a:effectLst/>
                <a:latin typeface="DejaVu Sans"/>
                <a:ea typeface="DejaVu Sans"/>
                <a:cs typeface="DejaVu Sans"/>
              </a:rPr>
              <a:t>Te</a:t>
            </a:r>
            <a:r>
              <a:rPr lang="en-US" sz="1800" dirty="0">
                <a:effectLst/>
                <a:latin typeface="DejaVu Sans"/>
                <a:ea typeface="DejaVu Sans"/>
                <a:cs typeface="DejaVu Sans"/>
              </a:rPr>
              <a:t> Ata (Aotearoa New Zealand) lives. </a:t>
            </a:r>
            <a:endParaRPr lang="en-US" dirty="0"/>
          </a:p>
        </p:txBody>
      </p:sp>
    </p:spTree>
    <p:extLst>
      <p:ext uri="{BB962C8B-B14F-4D97-AF65-F5344CB8AC3E}">
        <p14:creationId xmlns:p14="http://schemas.microsoft.com/office/powerpoint/2010/main" val="20388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55714B8F-E75B-DD57-E0A8-F46AFAA7AE55}"/>
              </a:ext>
            </a:extLst>
          </p:cNvPr>
          <p:cNvPicPr>
            <a:picLocks noRot="1" noChangeAspect="1"/>
          </p:cNvPicPr>
          <p:nvPr>
            <a:videoFile r:link="rId1"/>
          </p:nvPr>
        </p:nvPicPr>
        <p:blipFill>
          <a:blip r:embed="rId3"/>
          <a:stretch>
            <a:fillRect/>
          </a:stretch>
        </p:blipFill>
        <p:spPr>
          <a:xfrm>
            <a:off x="1730103" y="1000215"/>
            <a:ext cx="8911195" cy="5034825"/>
          </a:xfrm>
          <a:prstGeom prst="rect">
            <a:avLst/>
          </a:prstGeom>
        </p:spPr>
      </p:pic>
      <p:sp>
        <p:nvSpPr>
          <p:cNvPr id="2" name="TextBox 1">
            <a:extLst>
              <a:ext uri="{FF2B5EF4-FFF2-40B4-BE49-F238E27FC236}">
                <a16:creationId xmlns:a16="http://schemas.microsoft.com/office/drawing/2014/main" id="{57274735-425A-C0CA-BC49-5AD11081081F}"/>
              </a:ext>
            </a:extLst>
          </p:cNvPr>
          <p:cNvSpPr txBox="1"/>
          <p:nvPr/>
        </p:nvSpPr>
        <p:spPr>
          <a:xfrm>
            <a:off x="1282755" y="294290"/>
            <a:ext cx="9805890" cy="369332"/>
          </a:xfrm>
          <a:prstGeom prst="rect">
            <a:avLst/>
          </a:prstGeom>
          <a:noFill/>
        </p:spPr>
        <p:txBody>
          <a:bodyPr wrap="none" rtlCol="0">
            <a:spAutoFit/>
          </a:bodyPr>
          <a:lstStyle/>
          <a:p>
            <a:r>
              <a:rPr lang="en-US" dirty="0"/>
              <a:t>ARTIST SPOTLIGHT – </a:t>
            </a:r>
            <a:r>
              <a:rPr lang="en-US" dirty="0">
                <a:highlight>
                  <a:srgbClr val="00FFFF"/>
                </a:highlight>
              </a:rPr>
              <a:t>TE ARA MINHINNICK  - TOTO –BLOODLINES</a:t>
            </a:r>
            <a:r>
              <a:rPr lang="en-US" dirty="0"/>
              <a:t>] 2020. Video by No Six. </a:t>
            </a:r>
            <a:r>
              <a:rPr lang="en-US" dirty="0" err="1"/>
              <a:t>Tautai</a:t>
            </a:r>
            <a:r>
              <a:rPr lang="en-US" dirty="0"/>
              <a:t> Gallery. </a:t>
            </a:r>
          </a:p>
        </p:txBody>
      </p:sp>
    </p:spTree>
    <p:extLst>
      <p:ext uri="{BB962C8B-B14F-4D97-AF65-F5344CB8AC3E}">
        <p14:creationId xmlns:p14="http://schemas.microsoft.com/office/powerpoint/2010/main" val="369833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the floor&#10;&#10;Description automatically generated with medium confidence">
            <a:extLst>
              <a:ext uri="{FF2B5EF4-FFF2-40B4-BE49-F238E27FC236}">
                <a16:creationId xmlns:a16="http://schemas.microsoft.com/office/drawing/2014/main" id="{FE5CE242-73A5-71E8-DE9E-6FAD44842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5038" y="469557"/>
            <a:ext cx="7772400" cy="5179725"/>
          </a:xfrm>
          <a:prstGeom prst="rect">
            <a:avLst/>
          </a:prstGeom>
        </p:spPr>
      </p:pic>
      <p:sp>
        <p:nvSpPr>
          <p:cNvPr id="6" name="TextBox 5">
            <a:extLst>
              <a:ext uri="{FF2B5EF4-FFF2-40B4-BE49-F238E27FC236}">
                <a16:creationId xmlns:a16="http://schemas.microsoft.com/office/drawing/2014/main" id="{15ECC22E-66DF-F4A1-121F-AF3FC7799217}"/>
              </a:ext>
            </a:extLst>
          </p:cNvPr>
          <p:cNvSpPr txBox="1"/>
          <p:nvPr/>
        </p:nvSpPr>
        <p:spPr>
          <a:xfrm>
            <a:off x="308919" y="5906530"/>
            <a:ext cx="11528854" cy="461665"/>
          </a:xfrm>
          <a:prstGeom prst="rect">
            <a:avLst/>
          </a:prstGeom>
          <a:noFill/>
        </p:spPr>
        <p:txBody>
          <a:bodyPr wrap="square" rtlCol="0">
            <a:spAutoFit/>
          </a:bodyPr>
          <a:lstStyle/>
          <a:p>
            <a:r>
              <a:rPr lang="en-US" sz="1200" dirty="0">
                <a:solidFill>
                  <a:srgbClr val="000000"/>
                </a:solidFill>
                <a:effectLst/>
                <a:latin typeface="DejaVu Sans"/>
                <a:ea typeface="DejaVu Sans"/>
                <a:cs typeface="DejaVu Sans"/>
              </a:rPr>
              <a:t>Figure 12</a:t>
            </a:r>
            <a:r>
              <a:rPr lang="en-US" sz="1200" dirty="0">
                <a:solidFill>
                  <a:srgbClr val="000000"/>
                </a:solidFill>
                <a:effectLst/>
                <a:highlight>
                  <a:srgbClr val="00FFFF"/>
                </a:highlight>
                <a:latin typeface="DejaVu Sans"/>
                <a:ea typeface="DejaVu Sans"/>
                <a:cs typeface="DejaVu Sans"/>
              </a:rPr>
              <a:t>. </a:t>
            </a:r>
            <a:r>
              <a:rPr lang="en-US" sz="1200" dirty="0" err="1">
                <a:solidFill>
                  <a:srgbClr val="000000"/>
                </a:solidFill>
                <a:effectLst/>
                <a:highlight>
                  <a:srgbClr val="00FFFF"/>
                </a:highlight>
                <a:latin typeface="DejaVu Sans"/>
                <a:ea typeface="DejaVu Sans"/>
                <a:cs typeface="DejaVu Sans"/>
              </a:rPr>
              <a:t>Te</a:t>
            </a:r>
            <a:r>
              <a:rPr lang="en-US" sz="1200" dirty="0">
                <a:solidFill>
                  <a:srgbClr val="000000"/>
                </a:solidFill>
                <a:effectLst/>
                <a:highlight>
                  <a:srgbClr val="00FFFF"/>
                </a:highlight>
                <a:latin typeface="DejaVu Sans"/>
                <a:ea typeface="DejaVu Sans"/>
                <a:cs typeface="DejaVu Sans"/>
              </a:rPr>
              <a:t> Ara </a:t>
            </a:r>
            <a:r>
              <a:rPr lang="en-US" sz="1200" dirty="0" err="1">
                <a:solidFill>
                  <a:srgbClr val="000000"/>
                </a:solidFill>
                <a:effectLst/>
                <a:highlight>
                  <a:srgbClr val="00FFFF"/>
                </a:highlight>
                <a:latin typeface="DejaVu Sans"/>
                <a:ea typeface="DejaVu Sans"/>
                <a:cs typeface="DejaVu Sans"/>
              </a:rPr>
              <a:t>Minhinnick</a:t>
            </a:r>
            <a:r>
              <a:rPr lang="en-US" sz="1200" dirty="0">
                <a:solidFill>
                  <a:srgbClr val="000000"/>
                </a:solidFill>
                <a:effectLst/>
                <a:highlight>
                  <a:srgbClr val="00FFFF"/>
                </a:highlight>
                <a:latin typeface="DejaVu Sans"/>
                <a:ea typeface="DejaVu Sans"/>
                <a:cs typeface="DejaVu Sans"/>
              </a:rPr>
              <a:t>, </a:t>
            </a:r>
            <a:r>
              <a:rPr lang="en-US" sz="1200" i="1" dirty="0" err="1">
                <a:solidFill>
                  <a:srgbClr val="000000"/>
                </a:solidFill>
                <a:effectLst/>
                <a:highlight>
                  <a:srgbClr val="00FFFF"/>
                </a:highlight>
                <a:latin typeface="DejaVu Sans"/>
                <a:ea typeface="DejaVu Sans"/>
                <a:cs typeface="DejaVu Sans"/>
              </a:rPr>
              <a:t>Tōtō</a:t>
            </a:r>
            <a:r>
              <a:rPr lang="en-US" sz="1200" dirty="0">
                <a:solidFill>
                  <a:srgbClr val="000000"/>
                </a:solidFill>
                <a:effectLst/>
                <a:highlight>
                  <a:srgbClr val="00FFFF"/>
                </a:highlight>
                <a:latin typeface="DejaVu Sans"/>
                <a:ea typeface="DejaVu Sans"/>
                <a:cs typeface="DejaVu Sans"/>
              </a:rPr>
              <a:t>, </a:t>
            </a:r>
            <a:r>
              <a:rPr lang="en-US" sz="1200" dirty="0">
                <a:solidFill>
                  <a:srgbClr val="000000"/>
                </a:solidFill>
                <a:effectLst/>
                <a:latin typeface="DejaVu Sans"/>
                <a:ea typeface="DejaVu Sans"/>
                <a:cs typeface="DejaVu Sans"/>
              </a:rPr>
              <a:t>2020. Blocks of earth gathered near Waiuku. </a:t>
            </a:r>
            <a:r>
              <a:rPr lang="en-US" sz="1200" i="1" dirty="0">
                <a:solidFill>
                  <a:srgbClr val="000000"/>
                </a:solidFill>
                <a:effectLst/>
                <a:highlight>
                  <a:srgbClr val="00FFFF"/>
                </a:highlight>
                <a:latin typeface="DejaVu Sans"/>
                <a:ea typeface="DejaVu Sans"/>
                <a:cs typeface="DejaVu Sans"/>
              </a:rPr>
              <a:t>SALTWATER / Interconnectivity</a:t>
            </a:r>
            <a:r>
              <a:rPr lang="en-US" sz="1200" dirty="0">
                <a:solidFill>
                  <a:srgbClr val="000000"/>
                </a:solidFill>
                <a:effectLst/>
                <a:latin typeface="DejaVu Sans"/>
                <a:ea typeface="DejaVu Sans"/>
                <a:cs typeface="DejaVu Sans"/>
              </a:rPr>
              <a:t>,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 Auckland, Aotearoa New Zealand. Photograph by Ralph Brown. Courtesy of the artist and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a:t>
            </a:r>
            <a:r>
              <a:rPr lang="en-NZ" sz="1200" dirty="0">
                <a:effectLst/>
              </a:rPr>
              <a:t> </a:t>
            </a:r>
            <a:endParaRPr lang="en-US" sz="1200" dirty="0"/>
          </a:p>
        </p:txBody>
      </p:sp>
    </p:spTree>
    <p:extLst>
      <p:ext uri="{BB962C8B-B14F-4D97-AF65-F5344CB8AC3E}">
        <p14:creationId xmlns:p14="http://schemas.microsoft.com/office/powerpoint/2010/main" val="332840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st Talk - cc (2).mp4">
            <a:hlinkClick r:id="" action="ppaction://media"/>
            <a:extLst>
              <a:ext uri="{FF2B5EF4-FFF2-40B4-BE49-F238E27FC236}">
                <a16:creationId xmlns:a16="http://schemas.microsoft.com/office/drawing/2014/main" id="{9F6B95C8-402D-E2B6-B649-563B8CE243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382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iagram, screenshot, receipt&#10;&#10;Description automatically generated">
            <a:extLst>
              <a:ext uri="{FF2B5EF4-FFF2-40B4-BE49-F238E27FC236}">
                <a16:creationId xmlns:a16="http://schemas.microsoft.com/office/drawing/2014/main" id="{ADCAF444-EFD3-A1D8-FDCF-9F18586B85F9}"/>
              </a:ext>
            </a:extLst>
          </p:cNvPr>
          <p:cNvPicPr>
            <a:picLocks noChangeAspect="1"/>
          </p:cNvPicPr>
          <p:nvPr/>
        </p:nvPicPr>
        <p:blipFill>
          <a:blip r:embed="rId2"/>
          <a:stretch>
            <a:fillRect/>
          </a:stretch>
        </p:blipFill>
        <p:spPr>
          <a:xfrm>
            <a:off x="3532909" y="0"/>
            <a:ext cx="5126182" cy="6858000"/>
          </a:xfrm>
          <a:prstGeom prst="rect">
            <a:avLst/>
          </a:prstGeom>
        </p:spPr>
      </p:pic>
      <p:sp>
        <p:nvSpPr>
          <p:cNvPr id="6" name="TextBox 5">
            <a:extLst>
              <a:ext uri="{FF2B5EF4-FFF2-40B4-BE49-F238E27FC236}">
                <a16:creationId xmlns:a16="http://schemas.microsoft.com/office/drawing/2014/main" id="{E2CEDEC8-1298-DC9A-A8F0-A9B73BC7BC29}"/>
              </a:ext>
            </a:extLst>
          </p:cNvPr>
          <p:cNvSpPr txBox="1"/>
          <p:nvPr/>
        </p:nvSpPr>
        <p:spPr>
          <a:xfrm>
            <a:off x="8280719" y="5261425"/>
            <a:ext cx="3662655" cy="1623586"/>
          </a:xfrm>
          <a:prstGeom prst="rect">
            <a:avLst/>
          </a:prstGeom>
          <a:noFill/>
        </p:spPr>
        <p:txBody>
          <a:bodyPr wrap="square" rtlCol="0">
            <a:spAutoFit/>
          </a:bodyPr>
          <a:lstStyle/>
          <a:p>
            <a:pPr>
              <a:lnSpc>
                <a:spcPts val="5"/>
              </a:lnSpc>
              <a:spcAft>
                <a:spcPts val="3295"/>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NZ" sz="1800" dirty="0">
              <a:solidFill>
                <a:srgbClr val="000000"/>
              </a:solidFill>
              <a:effectLst/>
              <a:latin typeface="Times New Roman" panose="02020603050405020304" pitchFamily="18" charset="0"/>
              <a:ea typeface="Times New Roman" panose="02020603050405020304" pitchFamily="18" charset="0"/>
            </a:endParaRPr>
          </a:p>
          <a:p>
            <a:r>
              <a:rPr lang="en-US" sz="1200" dirty="0">
                <a:solidFill>
                  <a:srgbClr val="000000"/>
                </a:solidFill>
                <a:effectLst/>
                <a:latin typeface="DejaVu Sans"/>
                <a:ea typeface="DejaVu Sans"/>
                <a:cs typeface="DejaVu Sans"/>
              </a:rPr>
              <a:t>Figure 13. </a:t>
            </a:r>
            <a:r>
              <a:rPr lang="en-US" sz="1200" dirty="0" err="1">
                <a:solidFill>
                  <a:srgbClr val="000000"/>
                </a:solidFill>
                <a:effectLst/>
                <a:highlight>
                  <a:srgbClr val="00FFFF"/>
                </a:highlight>
                <a:latin typeface="DejaVu Sans"/>
                <a:ea typeface="DejaVu Sans"/>
                <a:cs typeface="DejaVu Sans"/>
              </a:rPr>
              <a:t>Te</a:t>
            </a:r>
            <a:r>
              <a:rPr lang="en-US" sz="1200" dirty="0">
                <a:solidFill>
                  <a:srgbClr val="000000"/>
                </a:solidFill>
                <a:effectLst/>
                <a:highlight>
                  <a:srgbClr val="00FFFF"/>
                </a:highlight>
                <a:latin typeface="DejaVu Sans"/>
                <a:ea typeface="DejaVu Sans"/>
                <a:cs typeface="DejaVu Sans"/>
              </a:rPr>
              <a:t> Ara </a:t>
            </a:r>
            <a:r>
              <a:rPr lang="en-US" sz="1200" dirty="0" err="1">
                <a:solidFill>
                  <a:srgbClr val="000000"/>
                </a:solidFill>
                <a:effectLst/>
                <a:highlight>
                  <a:srgbClr val="00FFFF"/>
                </a:highlight>
                <a:latin typeface="DejaVu Sans"/>
                <a:ea typeface="DejaVu Sans"/>
                <a:cs typeface="DejaVu Sans"/>
              </a:rPr>
              <a:t>Minhinnick</a:t>
            </a:r>
            <a:r>
              <a:rPr lang="en-US" sz="1200" dirty="0">
                <a:solidFill>
                  <a:srgbClr val="000000"/>
                </a:solidFill>
                <a:effectLst/>
                <a:latin typeface="DejaVu Sans"/>
                <a:ea typeface="DejaVu Sans"/>
                <a:cs typeface="DejaVu Sans"/>
              </a:rPr>
              <a:t>, flyer that accompanied </a:t>
            </a:r>
            <a:r>
              <a:rPr lang="en-US" sz="1200" i="1" dirty="0" err="1">
                <a:solidFill>
                  <a:srgbClr val="000000"/>
                </a:solidFill>
                <a:effectLst/>
                <a:latin typeface="DejaVu Sans"/>
                <a:ea typeface="DejaVu Sans"/>
                <a:cs typeface="DejaVu Sans"/>
              </a:rPr>
              <a:t>Tōtō</a:t>
            </a:r>
            <a:r>
              <a:rPr lang="en-US" sz="1200" dirty="0">
                <a:solidFill>
                  <a:srgbClr val="000000"/>
                </a:solidFill>
                <a:effectLst/>
                <a:latin typeface="DejaVu Sans"/>
                <a:ea typeface="DejaVu Sans"/>
                <a:cs typeface="DejaVu Sans"/>
              </a:rPr>
              <a:t>, 2020. Text and layout by </a:t>
            </a:r>
            <a:r>
              <a:rPr lang="en-US" sz="1200" dirty="0" err="1">
                <a:solidFill>
                  <a:srgbClr val="000000"/>
                </a:solidFill>
                <a:effectLst/>
                <a:latin typeface="DejaVu Sans"/>
                <a:ea typeface="DejaVu Sans"/>
                <a:cs typeface="DejaVu Sans"/>
              </a:rPr>
              <a:t>Te</a:t>
            </a:r>
            <a:r>
              <a:rPr lang="en-US" sz="1200" dirty="0">
                <a:solidFill>
                  <a:srgbClr val="000000"/>
                </a:solidFill>
                <a:effectLst/>
                <a:latin typeface="DejaVu Sans"/>
                <a:ea typeface="DejaVu Sans"/>
                <a:cs typeface="DejaVu Sans"/>
              </a:rPr>
              <a:t> Ara </a:t>
            </a:r>
            <a:r>
              <a:rPr lang="en-US" sz="1200" dirty="0" err="1">
                <a:solidFill>
                  <a:srgbClr val="000000"/>
                </a:solidFill>
                <a:effectLst/>
                <a:latin typeface="DejaVu Sans"/>
                <a:ea typeface="DejaVu Sans"/>
                <a:cs typeface="DejaVu Sans"/>
              </a:rPr>
              <a:t>Minhinnick</a:t>
            </a:r>
            <a:r>
              <a:rPr lang="en-US" sz="1200" dirty="0">
                <a:solidFill>
                  <a:srgbClr val="000000"/>
                </a:solidFill>
                <a:effectLst/>
                <a:latin typeface="DejaVu Sans"/>
                <a:ea typeface="DejaVu Sans"/>
                <a:cs typeface="DejaVu Sans"/>
              </a:rPr>
              <a:t>. Design by Gloriana Meyers,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 Courtesy of the artist and </a:t>
            </a:r>
            <a:r>
              <a:rPr lang="en-US" sz="1200" dirty="0" err="1">
                <a:solidFill>
                  <a:srgbClr val="000000"/>
                </a:solidFill>
                <a:effectLst/>
                <a:latin typeface="DejaVu Sans"/>
                <a:ea typeface="DejaVu Sans"/>
                <a:cs typeface="DejaVu Sans"/>
              </a:rPr>
              <a:t>Tautai</a:t>
            </a:r>
            <a:r>
              <a:rPr lang="en-US" sz="1200" dirty="0">
                <a:solidFill>
                  <a:srgbClr val="000000"/>
                </a:solidFill>
                <a:effectLst/>
                <a:latin typeface="DejaVu Sans"/>
                <a:ea typeface="DejaVu Sans"/>
                <a:cs typeface="DejaVu Sans"/>
              </a:rPr>
              <a:t> Gallery. </a:t>
            </a:r>
            <a:r>
              <a:rPr lang="en-US" sz="1200" dirty="0">
                <a:solidFill>
                  <a:srgbClr val="000000"/>
                </a:solidFill>
                <a:effectLst/>
                <a:highlight>
                  <a:srgbClr val="00FFFF"/>
                </a:highlight>
                <a:latin typeface="DejaVu Sans"/>
                <a:ea typeface="DejaVu Sans"/>
                <a:cs typeface="DejaVu Sans"/>
              </a:rPr>
              <a:t>SALTWATER /Interconnectivity </a:t>
            </a:r>
            <a:endParaRPr lang="en-US" sz="1200" dirty="0">
              <a:highlight>
                <a:srgbClr val="00FFFF"/>
              </a:highlight>
            </a:endParaRPr>
          </a:p>
        </p:txBody>
      </p:sp>
    </p:spTree>
    <p:extLst>
      <p:ext uri="{BB962C8B-B14F-4D97-AF65-F5344CB8AC3E}">
        <p14:creationId xmlns:p14="http://schemas.microsoft.com/office/powerpoint/2010/main" val="419658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2"/>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11771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56EBB81-A1F2-A8AF-315B-2B281253511C}"/>
              </a:ext>
            </a:extLst>
          </p:cNvPr>
          <p:cNvSpPr/>
          <p:nvPr/>
        </p:nvSpPr>
        <p:spPr>
          <a:xfrm>
            <a:off x="1886842" y="663034"/>
            <a:ext cx="7977625" cy="55319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5" name="TextBox 4">
            <a:extLst>
              <a:ext uri="{FF2B5EF4-FFF2-40B4-BE49-F238E27FC236}">
                <a16:creationId xmlns:a16="http://schemas.microsoft.com/office/drawing/2014/main" id="{F80FBE1B-B4E2-9F3D-BBDD-AE0D3688F180}"/>
              </a:ext>
            </a:extLst>
          </p:cNvPr>
          <p:cNvSpPr txBox="1"/>
          <p:nvPr/>
        </p:nvSpPr>
        <p:spPr>
          <a:xfrm>
            <a:off x="2890346" y="3216165"/>
            <a:ext cx="3983420" cy="707886"/>
          </a:xfrm>
          <a:prstGeom prst="rect">
            <a:avLst/>
          </a:prstGeom>
          <a:noFill/>
        </p:spPr>
        <p:txBody>
          <a:bodyPr wrap="square" rtlCol="0">
            <a:spAutoFit/>
          </a:bodyPr>
          <a:lstStyle/>
          <a:p>
            <a:r>
              <a:rPr lang="en-US" sz="4000" i="1">
                <a:solidFill>
                  <a:schemeClr val="bg1"/>
                </a:solidFill>
              </a:rPr>
              <a:t>Connections</a:t>
            </a:r>
          </a:p>
        </p:txBody>
      </p:sp>
    </p:spTree>
    <p:extLst>
      <p:ext uri="{BB962C8B-B14F-4D97-AF65-F5344CB8AC3E}">
        <p14:creationId xmlns:p14="http://schemas.microsoft.com/office/powerpoint/2010/main" val="233289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under a bridge&#10;&#10;Description automatically generated">
            <a:extLst>
              <a:ext uri="{FF2B5EF4-FFF2-40B4-BE49-F238E27FC236}">
                <a16:creationId xmlns:a16="http://schemas.microsoft.com/office/drawing/2014/main" id="{30A528A1-5889-5ED5-6D36-05FDAEEF06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9256" y="0"/>
            <a:ext cx="5143500" cy="6858000"/>
          </a:xfrm>
          <a:prstGeom prst="rect">
            <a:avLst/>
          </a:prstGeom>
        </p:spPr>
      </p:pic>
      <p:sp>
        <p:nvSpPr>
          <p:cNvPr id="2" name="TextBox 1">
            <a:extLst>
              <a:ext uri="{FF2B5EF4-FFF2-40B4-BE49-F238E27FC236}">
                <a16:creationId xmlns:a16="http://schemas.microsoft.com/office/drawing/2014/main" id="{C0833E93-5F8C-383F-AA3B-281EEABDB8E6}"/>
              </a:ext>
            </a:extLst>
          </p:cNvPr>
          <p:cNvSpPr txBox="1"/>
          <p:nvPr/>
        </p:nvSpPr>
        <p:spPr>
          <a:xfrm>
            <a:off x="620110" y="1324303"/>
            <a:ext cx="2920992" cy="923330"/>
          </a:xfrm>
          <a:prstGeom prst="rect">
            <a:avLst/>
          </a:prstGeom>
          <a:noFill/>
        </p:spPr>
        <p:txBody>
          <a:bodyPr wrap="none" lIns="91440" tIns="45720" rIns="91440" bIns="45720" rtlCol="0" anchor="t">
            <a:spAutoFit/>
          </a:bodyPr>
          <a:lstStyle/>
          <a:p>
            <a:r>
              <a:rPr lang="en-US" dirty="0"/>
              <a:t>UNITY WALL, </a:t>
            </a:r>
            <a:r>
              <a:rPr lang="en-US" dirty="0">
                <a:highlight>
                  <a:srgbClr val="00FFFF"/>
                </a:highlight>
              </a:rPr>
              <a:t>PETER ELAVERA</a:t>
            </a:r>
            <a:endParaRPr lang="en-US">
              <a:highlight>
                <a:srgbClr val="00FFFF"/>
              </a:highlight>
              <a:ea typeface="Calibri"/>
              <a:cs typeface="Calibri"/>
            </a:endParaRPr>
          </a:p>
          <a:p>
            <a:r>
              <a:rPr lang="en-US" dirty="0"/>
              <a:t>(Port Moresby, PAPUA</a:t>
            </a:r>
          </a:p>
          <a:p>
            <a:r>
              <a:rPr lang="en-US" dirty="0"/>
              <a:t>NEW GUINEA).</a:t>
            </a:r>
          </a:p>
        </p:txBody>
      </p:sp>
    </p:spTree>
    <p:extLst>
      <p:ext uri="{BB962C8B-B14F-4D97-AF65-F5344CB8AC3E}">
        <p14:creationId xmlns:p14="http://schemas.microsoft.com/office/powerpoint/2010/main" val="289374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ainting a flag&#10;&#10;Description automatically generated with medium confidence">
            <a:extLst>
              <a:ext uri="{FF2B5EF4-FFF2-40B4-BE49-F238E27FC236}">
                <a16:creationId xmlns:a16="http://schemas.microsoft.com/office/drawing/2014/main" id="{A8A3C432-C6A5-C487-3D3C-59022E9E85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1958" y="0"/>
            <a:ext cx="7772400" cy="5829300"/>
          </a:xfrm>
          <a:prstGeom prst="rect">
            <a:avLst/>
          </a:prstGeom>
        </p:spPr>
      </p:pic>
      <p:sp>
        <p:nvSpPr>
          <p:cNvPr id="2" name="TextBox 1">
            <a:extLst>
              <a:ext uri="{FF2B5EF4-FFF2-40B4-BE49-F238E27FC236}">
                <a16:creationId xmlns:a16="http://schemas.microsoft.com/office/drawing/2014/main" id="{EC500999-22ED-4D93-BBF8-AA7E78E2FD74}"/>
              </a:ext>
            </a:extLst>
          </p:cNvPr>
          <p:cNvSpPr txBox="1"/>
          <p:nvPr/>
        </p:nvSpPr>
        <p:spPr>
          <a:xfrm>
            <a:off x="714703" y="5934670"/>
            <a:ext cx="10205546" cy="923330"/>
          </a:xfrm>
          <a:prstGeom prst="rect">
            <a:avLst/>
          </a:prstGeom>
          <a:noFill/>
        </p:spPr>
        <p:txBody>
          <a:bodyPr wrap="square" rtlCol="0">
            <a:spAutoFit/>
          </a:bodyPr>
          <a:lstStyle/>
          <a:p>
            <a:r>
              <a:rPr lang="en-US" sz="1800" dirty="0">
                <a:effectLst/>
                <a:latin typeface="DejaVu Sans"/>
                <a:ea typeface="DejaVu Sans"/>
                <a:cs typeface="DejaVu Sans"/>
              </a:rPr>
              <a:t>Mural Paintings by </a:t>
            </a:r>
            <a:r>
              <a:rPr lang="en-US" sz="1800" dirty="0">
                <a:effectLst/>
                <a:highlight>
                  <a:srgbClr val="00FFFF"/>
                </a:highlight>
                <a:latin typeface="DejaVu Sans"/>
                <a:ea typeface="DejaVu Sans"/>
                <a:cs typeface="DejaVu Sans"/>
              </a:rPr>
              <a:t>Peter </a:t>
            </a:r>
            <a:r>
              <a:rPr lang="en-US" sz="1800" dirty="0" err="1">
                <a:effectLst/>
                <a:highlight>
                  <a:srgbClr val="00FFFF"/>
                </a:highlight>
                <a:latin typeface="DejaVu Sans"/>
                <a:ea typeface="DejaVu Sans"/>
                <a:cs typeface="DejaVu Sans"/>
              </a:rPr>
              <a:t>Elavera</a:t>
            </a:r>
            <a:r>
              <a:rPr lang="en-US" sz="1800" dirty="0">
                <a:effectLst/>
                <a:highlight>
                  <a:srgbClr val="00FFFF"/>
                </a:highlight>
                <a:latin typeface="DejaVu Sans"/>
                <a:ea typeface="DejaVu Sans"/>
                <a:cs typeface="DejaVu Sans"/>
              </a:rPr>
              <a:t> and </a:t>
            </a:r>
            <a:r>
              <a:rPr lang="en-US" sz="1800" dirty="0" err="1">
                <a:effectLst/>
                <a:highlight>
                  <a:srgbClr val="00FFFF"/>
                </a:highlight>
                <a:latin typeface="DejaVu Sans"/>
                <a:ea typeface="DejaVu Sans"/>
                <a:cs typeface="DejaVu Sans"/>
              </a:rPr>
              <a:t>Kamilion</a:t>
            </a:r>
            <a:r>
              <a:rPr lang="en-US" sz="1800" dirty="0">
                <a:effectLst/>
                <a:highlight>
                  <a:srgbClr val="00FFFF"/>
                </a:highlight>
                <a:latin typeface="DejaVu Sans"/>
                <a:ea typeface="DejaVu Sans"/>
                <a:cs typeface="DejaVu Sans"/>
              </a:rPr>
              <a:t> Art </a:t>
            </a:r>
            <a:r>
              <a:rPr lang="en-US" sz="1800" dirty="0" err="1">
                <a:effectLst/>
                <a:highlight>
                  <a:srgbClr val="00FFFF"/>
                </a:highlight>
                <a:latin typeface="DejaVu Sans"/>
                <a:ea typeface="DejaVu Sans"/>
                <a:cs typeface="DejaVu Sans"/>
              </a:rPr>
              <a:t>Krew</a:t>
            </a:r>
            <a:r>
              <a:rPr lang="en-US" sz="1800" dirty="0">
                <a:effectLst/>
                <a:highlight>
                  <a:srgbClr val="00FFFF"/>
                </a:highlight>
                <a:latin typeface="DejaVu Sans"/>
                <a:ea typeface="DejaVu Sans"/>
                <a:cs typeface="DejaVu Sans"/>
              </a:rPr>
              <a:t> </a:t>
            </a:r>
            <a:r>
              <a:rPr lang="en-US" sz="1800" dirty="0">
                <a:effectLst/>
                <a:latin typeface="DejaVu Sans"/>
                <a:ea typeface="DejaVu Sans"/>
                <a:cs typeface="DejaVu Sans"/>
              </a:rPr>
              <a:t>(KAKS) – Murals. Unity Wall, Sir Hugh Murry Stadium, </a:t>
            </a:r>
            <a:r>
              <a:rPr lang="en-US" sz="1800" dirty="0" err="1">
                <a:effectLst/>
                <a:latin typeface="DejaVu Sans"/>
                <a:ea typeface="DejaVu Sans"/>
                <a:cs typeface="DejaVu Sans"/>
              </a:rPr>
              <a:t>Konedobu</a:t>
            </a:r>
            <a:r>
              <a:rPr lang="en-US" sz="1800" dirty="0">
                <a:effectLst/>
                <a:latin typeface="DejaVu Sans"/>
                <a:ea typeface="DejaVu Sans"/>
                <a:cs typeface="DejaVu Sans"/>
              </a:rPr>
              <a:t>, Port Moresby, Papua New Guinea, 2019. Photo: Peter </a:t>
            </a:r>
            <a:r>
              <a:rPr lang="en-US" sz="1800" dirty="0" err="1">
                <a:effectLst/>
                <a:latin typeface="DejaVu Sans"/>
                <a:ea typeface="DejaVu Sans"/>
                <a:cs typeface="DejaVu Sans"/>
              </a:rPr>
              <a:t>Elavera</a:t>
            </a:r>
            <a:r>
              <a:rPr lang="en-US" sz="1800" dirty="0">
                <a:effectLst/>
                <a:latin typeface="DejaVu Sans"/>
                <a:ea typeface="DejaVu Sans"/>
                <a:cs typeface="DejaVu Sans"/>
              </a:rPr>
              <a:t>.  </a:t>
            </a:r>
            <a:endParaRPr lang="en-US" dirty="0"/>
          </a:p>
        </p:txBody>
      </p:sp>
    </p:spTree>
    <p:extLst>
      <p:ext uri="{BB962C8B-B14F-4D97-AF65-F5344CB8AC3E}">
        <p14:creationId xmlns:p14="http://schemas.microsoft.com/office/powerpoint/2010/main" val="35812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ainting a wall&#10;&#10;Description automatically generated with medium confidence">
            <a:extLst>
              <a:ext uri="{FF2B5EF4-FFF2-40B4-BE49-F238E27FC236}">
                <a16:creationId xmlns:a16="http://schemas.microsoft.com/office/drawing/2014/main" id="{F1D37813-BE45-D42B-EE94-E00F7FFCD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4759" y="0"/>
            <a:ext cx="7772400" cy="5829300"/>
          </a:xfrm>
          <a:prstGeom prst="rect">
            <a:avLst/>
          </a:prstGeom>
        </p:spPr>
      </p:pic>
      <p:sp>
        <p:nvSpPr>
          <p:cNvPr id="2" name="TextBox 1">
            <a:extLst>
              <a:ext uri="{FF2B5EF4-FFF2-40B4-BE49-F238E27FC236}">
                <a16:creationId xmlns:a16="http://schemas.microsoft.com/office/drawing/2014/main" id="{88E7EA48-DAEA-0AE2-D4D8-DA7319D8DD50}"/>
              </a:ext>
            </a:extLst>
          </p:cNvPr>
          <p:cNvSpPr txBox="1"/>
          <p:nvPr/>
        </p:nvSpPr>
        <p:spPr>
          <a:xfrm>
            <a:off x="1166648" y="5934670"/>
            <a:ext cx="9858703" cy="923330"/>
          </a:xfrm>
          <a:prstGeom prst="rect">
            <a:avLst/>
          </a:prstGeom>
          <a:noFill/>
        </p:spPr>
        <p:txBody>
          <a:bodyPr wrap="square" rtlCol="0">
            <a:spAutoFit/>
          </a:bodyPr>
          <a:lstStyle/>
          <a:p>
            <a:r>
              <a:rPr lang="en-US" sz="1800" dirty="0">
                <a:effectLst/>
                <a:latin typeface="DejaVu Sans"/>
                <a:ea typeface="DejaVu Sans"/>
                <a:cs typeface="DejaVu Sans"/>
              </a:rPr>
              <a:t>Mural Paintings by </a:t>
            </a:r>
            <a:r>
              <a:rPr lang="en-US" sz="1800" dirty="0">
                <a:effectLst/>
                <a:highlight>
                  <a:srgbClr val="00FFFF"/>
                </a:highlight>
                <a:latin typeface="DejaVu Sans"/>
                <a:ea typeface="DejaVu Sans"/>
                <a:cs typeface="DejaVu Sans"/>
              </a:rPr>
              <a:t>Peter </a:t>
            </a:r>
            <a:r>
              <a:rPr lang="en-US" sz="1800" dirty="0" err="1">
                <a:effectLst/>
                <a:highlight>
                  <a:srgbClr val="00FFFF"/>
                </a:highlight>
                <a:latin typeface="DejaVu Sans"/>
                <a:ea typeface="DejaVu Sans"/>
                <a:cs typeface="DejaVu Sans"/>
              </a:rPr>
              <a:t>Elavera</a:t>
            </a:r>
            <a:r>
              <a:rPr lang="en-US" sz="1800" dirty="0">
                <a:effectLst/>
                <a:highlight>
                  <a:srgbClr val="00FFFF"/>
                </a:highlight>
                <a:latin typeface="DejaVu Sans"/>
                <a:ea typeface="DejaVu Sans"/>
                <a:cs typeface="DejaVu Sans"/>
              </a:rPr>
              <a:t> and </a:t>
            </a:r>
            <a:r>
              <a:rPr lang="en-US" sz="1800" dirty="0" err="1">
                <a:effectLst/>
                <a:highlight>
                  <a:srgbClr val="00FFFF"/>
                </a:highlight>
                <a:latin typeface="DejaVu Sans"/>
                <a:ea typeface="DejaVu Sans"/>
                <a:cs typeface="DejaVu Sans"/>
              </a:rPr>
              <a:t>Kamilion</a:t>
            </a:r>
            <a:r>
              <a:rPr lang="en-US" sz="1800" dirty="0">
                <a:effectLst/>
                <a:highlight>
                  <a:srgbClr val="00FFFF"/>
                </a:highlight>
                <a:latin typeface="DejaVu Sans"/>
                <a:ea typeface="DejaVu Sans"/>
                <a:cs typeface="DejaVu Sans"/>
              </a:rPr>
              <a:t> Art </a:t>
            </a:r>
            <a:r>
              <a:rPr lang="en-US" sz="1800" dirty="0" err="1">
                <a:effectLst/>
                <a:highlight>
                  <a:srgbClr val="00FFFF"/>
                </a:highlight>
                <a:latin typeface="DejaVu Sans"/>
                <a:ea typeface="DejaVu Sans"/>
                <a:cs typeface="DejaVu Sans"/>
              </a:rPr>
              <a:t>Krew</a:t>
            </a:r>
            <a:r>
              <a:rPr lang="en-US" sz="1800" dirty="0">
                <a:effectLst/>
                <a:highlight>
                  <a:srgbClr val="00FFFF"/>
                </a:highlight>
                <a:latin typeface="DejaVu Sans"/>
                <a:ea typeface="DejaVu Sans"/>
                <a:cs typeface="DejaVu Sans"/>
              </a:rPr>
              <a:t> </a:t>
            </a:r>
            <a:r>
              <a:rPr lang="en-US" sz="1800" dirty="0">
                <a:effectLst/>
                <a:latin typeface="DejaVu Sans"/>
                <a:ea typeface="DejaVu Sans"/>
                <a:cs typeface="DejaVu Sans"/>
              </a:rPr>
              <a:t>(KAKS) – Murals. Unity Wall, Sir Hugh Murry Stadium, </a:t>
            </a:r>
            <a:r>
              <a:rPr lang="en-US" sz="1800" dirty="0" err="1">
                <a:effectLst/>
                <a:latin typeface="DejaVu Sans"/>
                <a:ea typeface="DejaVu Sans"/>
                <a:cs typeface="DejaVu Sans"/>
              </a:rPr>
              <a:t>Konedobu</a:t>
            </a:r>
            <a:r>
              <a:rPr lang="en-US" sz="1800" dirty="0">
                <a:effectLst/>
                <a:latin typeface="DejaVu Sans"/>
                <a:ea typeface="DejaVu Sans"/>
                <a:cs typeface="DejaVu Sans"/>
              </a:rPr>
              <a:t>, Port Moresby, Papua New Guinea, 2019. Photo: Peter </a:t>
            </a:r>
            <a:r>
              <a:rPr lang="en-US" sz="1800" dirty="0" err="1">
                <a:effectLst/>
                <a:latin typeface="DejaVu Sans"/>
                <a:ea typeface="DejaVu Sans"/>
                <a:cs typeface="DejaVu Sans"/>
              </a:rPr>
              <a:t>Elavera</a:t>
            </a:r>
            <a:r>
              <a:rPr lang="en-US" sz="1800" dirty="0">
                <a:effectLst/>
                <a:latin typeface="DejaVu Sans"/>
                <a:ea typeface="DejaVu Sans"/>
                <a:cs typeface="DejaVu Sans"/>
              </a:rPr>
              <a:t>. </a:t>
            </a:r>
            <a:endParaRPr lang="en-US" dirty="0"/>
          </a:p>
        </p:txBody>
      </p:sp>
    </p:spTree>
    <p:extLst>
      <p:ext uri="{BB962C8B-B14F-4D97-AF65-F5344CB8AC3E}">
        <p14:creationId xmlns:p14="http://schemas.microsoft.com/office/powerpoint/2010/main" val="398334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A5F68A-053B-4399-7E77-671F42E28DB2}"/>
              </a:ext>
            </a:extLst>
          </p:cNvPr>
          <p:cNvSpPr txBox="1"/>
          <p:nvPr/>
        </p:nvSpPr>
        <p:spPr>
          <a:xfrm>
            <a:off x="419597" y="0"/>
            <a:ext cx="11319321" cy="8002191"/>
          </a:xfrm>
          <a:prstGeom prst="rect">
            <a:avLst/>
          </a:prstGeom>
          <a:noFill/>
        </p:spPr>
        <p:txBody>
          <a:bodyPr wrap="square" lIns="91440" tIns="45720" rIns="91440" bIns="45720" rtlCol="0" anchor="t">
            <a:spAutoFit/>
          </a:bodyPr>
          <a:lstStyle/>
          <a:p>
            <a:r>
              <a:rPr lang="en-US" b="1" u="sng" dirty="0">
                <a:solidFill>
                  <a:srgbClr val="00B0F0"/>
                </a:solidFill>
              </a:rPr>
              <a:t>0.1: Mihi:</a:t>
            </a:r>
          </a:p>
          <a:p>
            <a:endParaRPr lang="en-US" dirty="0"/>
          </a:p>
          <a:p>
            <a:pPr fontAlgn="base"/>
            <a:r>
              <a:rPr lang="en-US" b="1" i="1" dirty="0" err="1">
                <a:solidFill>
                  <a:srgbClr val="00B0F0"/>
                </a:solidFill>
                <a:latin typeface="Arial"/>
                <a:cs typeface="Arial"/>
              </a:rPr>
              <a:t>nga</a:t>
            </a:r>
            <a:r>
              <a:rPr lang="en-US" sz="1800" b="1" i="1" u="none" strike="noStrike" dirty="0">
                <a:solidFill>
                  <a:srgbClr val="00B0F0"/>
                </a:solidFill>
                <a:effectLst/>
                <a:latin typeface="Arial"/>
                <a:cs typeface="Arial"/>
              </a:rPr>
              <a:t> waka, e </a:t>
            </a:r>
            <a:r>
              <a:rPr lang="en-US" sz="1800" b="1" i="1" u="none" strike="noStrike" dirty="0" err="1">
                <a:solidFill>
                  <a:srgbClr val="00B0F0"/>
                </a:solidFill>
                <a:effectLst/>
                <a:latin typeface="Arial"/>
                <a:cs typeface="Arial"/>
              </a:rPr>
              <a:t>nga</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reo</a:t>
            </a:r>
            <a:r>
              <a:rPr lang="en-US" sz="1800" b="1" i="0" u="none" strike="noStrike" dirty="0">
                <a:solidFill>
                  <a:srgbClr val="00B0F0"/>
                </a:solidFill>
                <a:effectLst/>
                <a:latin typeface="Arial"/>
                <a:cs typeface="Arial"/>
              </a:rPr>
              <a:t> </a:t>
            </a:r>
            <a:r>
              <a:rPr lang="en-US" dirty="0">
                <a:latin typeface="Arial"/>
                <a:cs typeface="Arial"/>
              </a:rPr>
              <a:t>                       </a:t>
            </a:r>
            <a:r>
              <a:rPr lang="en-US" sz="1800" b="0" i="0" u="none" strike="noStrike" dirty="0">
                <a:effectLst/>
                <a:latin typeface="Arial"/>
                <a:cs typeface="Arial"/>
              </a:rPr>
              <a:t>Greetings all People</a:t>
            </a:r>
            <a:r>
              <a:rPr lang="en-US" sz="1800" b="0" i="0" dirty="0">
                <a:effectLst/>
                <a:latin typeface="Arial"/>
                <a:cs typeface="Arial"/>
              </a:rPr>
              <a:t>​</a:t>
            </a:r>
            <a:endParaRPr lang="en-US" b="0" i="0" dirty="0">
              <a:effectLst/>
              <a:latin typeface="Arial"/>
              <a:cs typeface="Arial"/>
            </a:endParaRPr>
          </a:p>
          <a:p>
            <a:pPr algn="l" rtl="0" fontAlgn="base"/>
            <a:r>
              <a:rPr lang="en-US" sz="1800" b="0" i="0" dirty="0">
                <a:effectLst/>
                <a:latin typeface="Arial" panose="020B0604020202020204" pitchFamily="34" charset="0"/>
              </a:rPr>
              <a:t>​</a:t>
            </a:r>
            <a:endParaRPr lang="en-US" b="1" i="1" dirty="0">
              <a:solidFill>
                <a:srgbClr val="00B0F0"/>
              </a:solidFill>
              <a:effectLst/>
              <a:latin typeface="Segoe UI" panose="020B0502040204020203" pitchFamily="34" charset="0"/>
              <a:cs typeface="Segoe UI"/>
            </a:endParaRPr>
          </a:p>
          <a:p>
            <a:pPr fontAlgn="base"/>
            <a:r>
              <a:rPr lang="en-US" sz="1800" b="1" i="1" u="none" strike="noStrike" dirty="0">
                <a:solidFill>
                  <a:srgbClr val="00B0F0"/>
                </a:solidFill>
                <a:effectLst/>
                <a:latin typeface="Arial"/>
                <a:cs typeface="Arial"/>
              </a:rPr>
              <a:t>E </a:t>
            </a:r>
            <a:r>
              <a:rPr lang="en-US" sz="1800" b="1" i="1" u="none" strike="noStrike" dirty="0" err="1">
                <a:solidFill>
                  <a:srgbClr val="00B0F0"/>
                </a:solidFill>
                <a:effectLst/>
                <a:latin typeface="Arial"/>
                <a:cs typeface="Arial"/>
              </a:rPr>
              <a:t>nga</a:t>
            </a:r>
            <a:r>
              <a:rPr lang="en-US" sz="1800" b="1" i="1" u="none" strike="noStrike" dirty="0">
                <a:solidFill>
                  <a:srgbClr val="00B0F0"/>
                </a:solidFill>
                <a:effectLst/>
                <a:latin typeface="Arial"/>
                <a:cs typeface="Arial"/>
              </a:rPr>
              <a:t> mana, e </a:t>
            </a:r>
            <a:r>
              <a:rPr lang="en-US" sz="1800" b="1" i="1" u="none" strike="noStrike" dirty="0" err="1">
                <a:solidFill>
                  <a:srgbClr val="00B0F0"/>
                </a:solidFill>
                <a:effectLst/>
                <a:latin typeface="Arial"/>
                <a:cs typeface="Arial"/>
              </a:rPr>
              <a:t>nga</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hau</a:t>
            </a:r>
            <a:r>
              <a:rPr lang="en-US" sz="1800" b="1" i="1" u="none" strike="noStrike" dirty="0">
                <a:solidFill>
                  <a:srgbClr val="00B0F0"/>
                </a:solidFill>
                <a:effectLst/>
                <a:latin typeface="Arial"/>
                <a:cs typeface="Arial"/>
              </a:rPr>
              <a:t> e </a:t>
            </a:r>
            <a:r>
              <a:rPr lang="en-US" sz="1800" b="1" i="1" u="none" strike="noStrike" dirty="0" err="1">
                <a:solidFill>
                  <a:srgbClr val="00B0F0"/>
                </a:solidFill>
                <a:effectLst/>
                <a:latin typeface="Arial"/>
                <a:cs typeface="Arial"/>
              </a:rPr>
              <a:t>wha</a:t>
            </a:r>
            <a:r>
              <a:rPr lang="en-US" sz="1800" b="1" i="1" u="none" strike="noStrike" dirty="0">
                <a:solidFill>
                  <a:srgbClr val="00B0F0"/>
                </a:solidFill>
                <a:effectLst/>
                <a:latin typeface="Arial"/>
                <a:cs typeface="Arial"/>
              </a:rPr>
              <a:t> </a:t>
            </a:r>
            <a:r>
              <a:rPr lang="en-US" dirty="0">
                <a:latin typeface="Arial"/>
                <a:cs typeface="Arial"/>
              </a:rPr>
              <a:t>    </a:t>
            </a:r>
            <a:r>
              <a:rPr lang="en-US" sz="1800" b="0" i="0" u="none" strike="noStrike" dirty="0">
                <a:effectLst/>
                <a:latin typeface="Arial"/>
                <a:cs typeface="Arial"/>
              </a:rPr>
              <a:t>  </a:t>
            </a:r>
            <a:r>
              <a:rPr lang="en-US" dirty="0">
                <a:latin typeface="Arial"/>
                <a:cs typeface="Arial"/>
              </a:rPr>
              <a:t> </a:t>
            </a:r>
            <a:r>
              <a:rPr lang="en-US" sz="1800" b="0" i="0" u="none" strike="noStrike" dirty="0">
                <a:effectLst/>
                <a:latin typeface="Arial"/>
                <a:cs typeface="Arial"/>
              </a:rPr>
              <a:t>All Languages from the Four Winds</a:t>
            </a:r>
            <a:r>
              <a:rPr lang="en-US" sz="1800" b="0" i="0" dirty="0">
                <a:effectLst/>
                <a:latin typeface="Arial"/>
                <a:cs typeface="Arial"/>
              </a:rPr>
              <a:t>​</a:t>
            </a:r>
            <a:endParaRPr lang="en-US" b="0" i="0" dirty="0">
              <a:effectLst/>
              <a:latin typeface="Arial"/>
              <a:cs typeface="Arial"/>
            </a:endParaRPr>
          </a:p>
          <a:p>
            <a:pPr algn="l" rtl="0" fontAlgn="base"/>
            <a:r>
              <a:rPr lang="en-US" sz="18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800" b="1" i="0" u="none" strike="noStrike" dirty="0">
                <a:solidFill>
                  <a:srgbClr val="00B0F0"/>
                </a:solidFill>
                <a:effectLst/>
                <a:latin typeface="Arial"/>
                <a:cs typeface="Arial"/>
              </a:rPr>
              <a:t>Tena </a:t>
            </a:r>
            <a:r>
              <a:rPr lang="en-US" sz="1800" b="1" i="0" u="none" strike="noStrike" dirty="0" err="1">
                <a:solidFill>
                  <a:srgbClr val="00B0F0"/>
                </a:solidFill>
                <a:effectLst/>
                <a:latin typeface="Arial"/>
                <a:cs typeface="Arial"/>
              </a:rPr>
              <a:t>kotou</a:t>
            </a:r>
            <a:r>
              <a:rPr lang="en-US" sz="1800" b="1" i="0" u="none" strike="noStrike" dirty="0">
                <a:solidFill>
                  <a:srgbClr val="00B0F0"/>
                </a:solidFill>
                <a:effectLst/>
                <a:latin typeface="Arial"/>
                <a:cs typeface="Arial"/>
              </a:rPr>
              <a:t>, </a:t>
            </a:r>
            <a:r>
              <a:rPr lang="en-US" sz="1800" b="1" i="0" u="none" strike="noStrike" dirty="0" err="1">
                <a:solidFill>
                  <a:srgbClr val="00B0F0"/>
                </a:solidFill>
                <a:effectLst/>
                <a:latin typeface="Arial"/>
                <a:cs typeface="Arial"/>
              </a:rPr>
              <a:t>tena</a:t>
            </a:r>
            <a:r>
              <a:rPr lang="en-US" sz="1800" b="1" i="0" u="none" strike="noStrike" dirty="0">
                <a:solidFill>
                  <a:srgbClr val="00B0F0"/>
                </a:solidFill>
                <a:effectLst/>
                <a:latin typeface="Arial"/>
                <a:cs typeface="Arial"/>
              </a:rPr>
              <a:t> </a:t>
            </a:r>
            <a:r>
              <a:rPr lang="en-US" sz="1800" b="1" i="0" u="none" strike="noStrike" dirty="0" err="1">
                <a:solidFill>
                  <a:srgbClr val="00B0F0"/>
                </a:solidFill>
                <a:effectLst/>
                <a:latin typeface="Arial"/>
                <a:cs typeface="Arial"/>
              </a:rPr>
              <a:t>kotou</a:t>
            </a:r>
            <a:r>
              <a:rPr lang="en-US" sz="1800" b="1" i="0" u="none" strike="noStrike" dirty="0">
                <a:solidFill>
                  <a:srgbClr val="00B0F0"/>
                </a:solidFill>
                <a:effectLst/>
                <a:latin typeface="Arial"/>
                <a:cs typeface="Arial"/>
              </a:rPr>
              <a:t>,</a:t>
            </a:r>
            <a:r>
              <a:rPr lang="en-US" sz="1800" b="0" i="0" u="none" strike="noStrike" dirty="0">
                <a:effectLst/>
                <a:latin typeface="Arial"/>
                <a:cs typeface="Arial"/>
              </a:rPr>
              <a:t> </a:t>
            </a:r>
            <a:r>
              <a:rPr lang="en-US" dirty="0">
                <a:latin typeface="Arial"/>
                <a:cs typeface="Arial"/>
              </a:rPr>
              <a:t>                 </a:t>
            </a:r>
            <a:r>
              <a:rPr lang="en-US" sz="1800" b="0" i="0" u="none" strike="noStrike" dirty="0">
                <a:effectLst/>
                <a:latin typeface="Arial"/>
                <a:cs typeface="Arial"/>
              </a:rPr>
              <a:t>Greetings to you all</a:t>
            </a:r>
            <a:r>
              <a:rPr lang="en-US" sz="1800" b="0" i="0" dirty="0">
                <a:effectLst/>
                <a:latin typeface="Arial"/>
                <a:cs typeface="Arial"/>
              </a:rPr>
              <a:t>​</a:t>
            </a:r>
            <a:endParaRPr lang="en-US" b="0" i="0" dirty="0">
              <a:effectLst/>
              <a:latin typeface="Arial"/>
              <a:cs typeface="Arial"/>
            </a:endParaRPr>
          </a:p>
          <a:p>
            <a:pPr algn="l" rtl="0" fontAlgn="base"/>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tena</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kotou</a:t>
            </a:r>
            <a:r>
              <a:rPr lang="en-US" sz="1800" b="1" i="1" u="none" strike="noStrike" dirty="0">
                <a:solidFill>
                  <a:srgbClr val="00B0F0"/>
                </a:solidFill>
                <a:effectLst/>
                <a:latin typeface="Arial"/>
                <a:cs typeface="Arial"/>
              </a:rPr>
              <a:t> </a:t>
            </a:r>
            <a:r>
              <a:rPr lang="en-US" sz="1800" b="1" i="1" u="none" strike="noStrike" dirty="0" err="1">
                <a:solidFill>
                  <a:srgbClr val="00B0F0"/>
                </a:solidFill>
                <a:effectLst/>
                <a:latin typeface="Arial"/>
                <a:cs typeface="Arial"/>
              </a:rPr>
              <a:t>katoa</a:t>
            </a:r>
            <a:r>
              <a:rPr lang="en-US" sz="1800" b="1" i="1" dirty="0">
                <a:solidFill>
                  <a:srgbClr val="00B0F0"/>
                </a:solidFill>
                <a:effectLst/>
                <a:latin typeface="Arial"/>
                <a:cs typeface="Arial"/>
              </a:rPr>
              <a:t>​</a:t>
            </a:r>
          </a:p>
          <a:p>
            <a:pPr algn="l" rtl="0" fontAlgn="base"/>
            <a:endParaRPr lang="en-US" b="1" i="1" dirty="0">
              <a:solidFill>
                <a:srgbClr val="00B0F0"/>
              </a:solidFill>
              <a:latin typeface="Arial"/>
              <a:cs typeface="Arial"/>
            </a:endParaRPr>
          </a:p>
          <a:p>
            <a:pPr fontAlgn="base"/>
            <a:r>
              <a:rPr lang="en-NZ" dirty="0">
                <a:highlight>
                  <a:srgbClr val="00FFFF"/>
                </a:highlight>
              </a:rPr>
              <a:t>Ko Giles Peterson </a:t>
            </a:r>
            <a:r>
              <a:rPr lang="en-NZ" dirty="0" err="1">
                <a:highlight>
                  <a:srgbClr val="00FFFF"/>
                </a:highlight>
              </a:rPr>
              <a:t>toku</a:t>
            </a:r>
            <a:r>
              <a:rPr lang="en-NZ" dirty="0">
                <a:highlight>
                  <a:srgbClr val="00FFFF"/>
                </a:highlight>
              </a:rPr>
              <a:t> </a:t>
            </a:r>
            <a:r>
              <a:rPr lang="en-NZ" dirty="0" err="1">
                <a:highlight>
                  <a:srgbClr val="00FFFF"/>
                </a:highlight>
              </a:rPr>
              <a:t>ingoa</a:t>
            </a:r>
            <a:r>
              <a:rPr lang="en-NZ" dirty="0">
                <a:highlight>
                  <a:srgbClr val="00FFFF"/>
                </a:highlight>
              </a:rPr>
              <a:t>, he kaitiaki, he </a:t>
            </a:r>
            <a:r>
              <a:rPr lang="en-NZ" dirty="0" err="1">
                <a:highlight>
                  <a:srgbClr val="00FFFF"/>
                </a:highlight>
              </a:rPr>
              <a:t>kaiwhakaako</a:t>
            </a:r>
            <a:r>
              <a:rPr lang="en-NZ" dirty="0">
                <a:highlight>
                  <a:srgbClr val="00FFFF"/>
                </a:highlight>
              </a:rPr>
              <a:t> </a:t>
            </a:r>
            <a:r>
              <a:rPr lang="en-NZ" dirty="0" err="1">
                <a:highlight>
                  <a:srgbClr val="00FFFF"/>
                </a:highlight>
              </a:rPr>
              <a:t>kei</a:t>
            </a:r>
            <a:r>
              <a:rPr lang="en-NZ" dirty="0">
                <a:highlight>
                  <a:srgbClr val="00FFFF"/>
                </a:highlight>
              </a:rPr>
              <a:t> roto o Auckland,  Aotearoa</a:t>
            </a:r>
          </a:p>
          <a:p>
            <a:pPr fontAlgn="base"/>
            <a:endParaRPr lang="en-NZ" b="1" i="1" dirty="0">
              <a:solidFill>
                <a:srgbClr val="00B0F0"/>
              </a:solidFill>
              <a:effectLst/>
              <a:highlight>
                <a:srgbClr val="00FFFF"/>
              </a:highlight>
              <a:latin typeface="Arial"/>
              <a:cs typeface="Arial"/>
            </a:endParaRPr>
          </a:p>
          <a:p>
            <a:pPr fontAlgn="base"/>
            <a:r>
              <a:rPr lang="en-NZ" dirty="0" err="1">
                <a:highlight>
                  <a:srgbClr val="00FFFF"/>
                </a:highlight>
              </a:rPr>
              <a:t>Nō</a:t>
            </a:r>
            <a:r>
              <a:rPr lang="en-NZ" dirty="0">
                <a:highlight>
                  <a:srgbClr val="00FFFF"/>
                </a:highlight>
              </a:rPr>
              <a:t> </a:t>
            </a:r>
            <a:r>
              <a:rPr lang="en-NZ" dirty="0" err="1">
                <a:highlight>
                  <a:srgbClr val="00FFFF"/>
                </a:highlight>
              </a:rPr>
              <a:t>Pōmusubi</a:t>
            </a:r>
            <a:r>
              <a:rPr lang="en-NZ" dirty="0">
                <a:highlight>
                  <a:srgbClr val="00FFFF"/>
                </a:highlight>
              </a:rPr>
              <a:t> ahau, whenua o </a:t>
            </a:r>
            <a:r>
              <a:rPr lang="en-NZ" dirty="0" err="1">
                <a:highlight>
                  <a:srgbClr val="00FFFF"/>
                </a:highlight>
              </a:rPr>
              <a:t>te</a:t>
            </a:r>
            <a:r>
              <a:rPr lang="en-NZ" dirty="0">
                <a:highlight>
                  <a:srgbClr val="00FFFF"/>
                </a:highlight>
              </a:rPr>
              <a:t> Motu me </a:t>
            </a:r>
            <a:r>
              <a:rPr lang="en-NZ" dirty="0" err="1">
                <a:highlight>
                  <a:srgbClr val="00FFFF"/>
                </a:highlight>
              </a:rPr>
              <a:t>Koitabu</a:t>
            </a:r>
            <a:r>
              <a:rPr lang="en-NZ" dirty="0">
                <a:highlight>
                  <a:srgbClr val="00FFFF"/>
                </a:highlight>
              </a:rPr>
              <a:t> — Port Moresby, Papua New Guinea where my afterbirth rests, and my spirit returns.</a:t>
            </a:r>
            <a:br>
              <a:rPr lang="en-NZ" dirty="0">
                <a:highlight>
                  <a:srgbClr val="00FFFF"/>
                </a:highlight>
              </a:rPr>
            </a:br>
            <a:endParaRPr lang="en-NZ" dirty="0">
              <a:highlight>
                <a:srgbClr val="00FFFF"/>
              </a:highlight>
            </a:endParaRPr>
          </a:p>
          <a:p>
            <a:pPr fontAlgn="base"/>
            <a:r>
              <a:rPr lang="en-NZ" dirty="0">
                <a:highlight>
                  <a:srgbClr val="00FFFF"/>
                </a:highlight>
              </a:rPr>
              <a:t>He </a:t>
            </a:r>
            <a:r>
              <a:rPr lang="en-NZ" dirty="0" err="1">
                <a:highlight>
                  <a:srgbClr val="00FFFF"/>
                </a:highlight>
              </a:rPr>
              <a:t>uri</a:t>
            </a:r>
            <a:r>
              <a:rPr lang="en-NZ" dirty="0">
                <a:highlight>
                  <a:srgbClr val="00FFFF"/>
                </a:highlight>
              </a:rPr>
              <a:t> o </a:t>
            </a:r>
            <a:r>
              <a:rPr lang="en-NZ" dirty="0" err="1">
                <a:highlight>
                  <a:srgbClr val="00FFFF"/>
                </a:highlight>
              </a:rPr>
              <a:t>te</a:t>
            </a:r>
            <a:r>
              <a:rPr lang="en-NZ" dirty="0">
                <a:highlight>
                  <a:srgbClr val="00FFFF"/>
                </a:highlight>
              </a:rPr>
              <a:t> Moana Nui a Kiwa, called to heal, uplift, and grow future Pasifika </a:t>
            </a:r>
            <a:r>
              <a:rPr lang="en-NZ" dirty="0" err="1">
                <a:highlight>
                  <a:srgbClr val="00FFFF"/>
                </a:highlight>
              </a:rPr>
              <a:t>dreammakers</a:t>
            </a:r>
            <a:r>
              <a:rPr lang="en-NZ" dirty="0">
                <a:highlight>
                  <a:srgbClr val="00FFFF"/>
                </a:highlight>
              </a:rPr>
              <a:t>.</a:t>
            </a:r>
            <a:endParaRPr lang="en-US" b="1" i="1" dirty="0">
              <a:solidFill>
                <a:srgbClr val="00B0F0"/>
              </a:solidFill>
              <a:effectLst/>
              <a:highlight>
                <a:srgbClr val="00FFFF"/>
              </a:highlight>
              <a:latin typeface="Arial"/>
              <a:cs typeface="Arial"/>
            </a:endParaRPr>
          </a:p>
          <a:p>
            <a:pPr algn="l" rtl="0" fontAlgn="base"/>
            <a:r>
              <a:rPr lang="en-US" sz="1800" b="0" i="0" dirty="0">
                <a:effectLst/>
                <a:latin typeface="Arial" panose="020B0604020202020204" pitchFamily="34" charset="0"/>
              </a:rPr>
              <a:t>​</a:t>
            </a:r>
            <a:endParaRPr lang="en-US" b="0" i="0" dirty="0">
              <a:effectLst/>
              <a:latin typeface="Segoe UI" panose="020B0502040204020203" pitchFamily="34" charset="0"/>
            </a:endParaRPr>
          </a:p>
          <a:p>
            <a:pPr fontAlgn="base"/>
            <a:r>
              <a:rPr lang="en-US" sz="1800" b="1" i="1" u="none" strike="noStrike" dirty="0">
                <a:solidFill>
                  <a:srgbClr val="00B0F0"/>
                </a:solidFill>
                <a:effectLst/>
                <a:latin typeface="Arial"/>
                <a:cs typeface="Arial"/>
              </a:rPr>
              <a:t>Ehara </a:t>
            </a:r>
            <a:r>
              <a:rPr lang="en-US" sz="1800" b="1" i="1" u="none" strike="noStrike" dirty="0" err="1">
                <a:solidFill>
                  <a:srgbClr val="00B0F0"/>
                </a:solidFill>
                <a:effectLst/>
                <a:latin typeface="Arial"/>
                <a:cs typeface="Arial"/>
              </a:rPr>
              <a:t>taku</a:t>
            </a:r>
            <a:r>
              <a:rPr lang="en-US" sz="1800" b="1" i="1" u="none" strike="noStrike" dirty="0">
                <a:solidFill>
                  <a:srgbClr val="00B0F0"/>
                </a:solidFill>
                <a:effectLst/>
                <a:latin typeface="Arial"/>
                <a:cs typeface="Arial"/>
              </a:rPr>
              <a:t> toa I </a:t>
            </a:r>
            <a:r>
              <a:rPr lang="en-US" sz="1800" b="1" i="1" u="none" strike="noStrike" dirty="0" err="1">
                <a:solidFill>
                  <a:srgbClr val="00B0F0"/>
                </a:solidFill>
                <a:effectLst/>
                <a:latin typeface="Arial"/>
                <a:cs typeface="Arial"/>
              </a:rPr>
              <a:t>te</a:t>
            </a:r>
            <a:r>
              <a:rPr lang="en-US" sz="1800" b="1" i="1" u="none" strike="noStrike" dirty="0">
                <a:solidFill>
                  <a:srgbClr val="00B0F0"/>
                </a:solidFill>
                <a:effectLst/>
                <a:latin typeface="Arial"/>
                <a:cs typeface="Arial"/>
              </a:rPr>
              <a:t> toa </a:t>
            </a:r>
            <a:r>
              <a:rPr lang="en-US" dirty="0">
                <a:latin typeface="Arial"/>
                <a:cs typeface="Arial"/>
              </a:rPr>
              <a:t>                     </a:t>
            </a:r>
            <a:r>
              <a:rPr lang="en-US" sz="1800" b="0" i="0" u="none" strike="noStrike" dirty="0">
                <a:effectLst/>
                <a:latin typeface="Arial"/>
                <a:cs typeface="Arial"/>
              </a:rPr>
              <a:t>My strength is not that of the </a:t>
            </a:r>
            <a:r>
              <a:rPr lang="en-US" sz="1800" b="0" i="0" dirty="0">
                <a:effectLst/>
                <a:latin typeface="Arial"/>
                <a:cs typeface="Arial"/>
              </a:rPr>
              <a:t>​</a:t>
            </a:r>
            <a:endParaRPr lang="en-US" b="0" i="0" dirty="0">
              <a:effectLst/>
              <a:latin typeface="Arial"/>
              <a:cs typeface="Arial"/>
            </a:endParaRPr>
          </a:p>
          <a:p>
            <a:pPr fontAlgn="base"/>
            <a:r>
              <a:rPr lang="en-US" sz="1800" b="1" i="0" u="none" strike="noStrike" dirty="0" err="1">
                <a:solidFill>
                  <a:srgbClr val="00B0F0"/>
                </a:solidFill>
                <a:effectLst/>
                <a:latin typeface="Arial"/>
                <a:cs typeface="Arial"/>
              </a:rPr>
              <a:t>Takitahi</a:t>
            </a:r>
            <a:r>
              <a:rPr lang="en-US" sz="1800" b="1" i="0" u="none" strike="noStrike" dirty="0">
                <a:solidFill>
                  <a:srgbClr val="00B0F0"/>
                </a:solidFill>
                <a:effectLst/>
                <a:latin typeface="Arial"/>
                <a:cs typeface="Arial"/>
              </a:rPr>
              <a:t> Engari </a:t>
            </a:r>
            <a:r>
              <a:rPr lang="en-US" sz="1800" i="0" u="none" strike="noStrike" dirty="0">
                <a:solidFill>
                  <a:srgbClr val="00B0F0"/>
                </a:solidFill>
                <a:effectLst/>
                <a:latin typeface="Arial"/>
                <a:cs typeface="Arial"/>
              </a:rPr>
              <a:t>h</a:t>
            </a:r>
            <a:r>
              <a:rPr lang="en-US" sz="1800" b="0" i="0" u="none" strike="noStrike" dirty="0">
                <a:solidFill>
                  <a:srgbClr val="00B0F0"/>
                </a:solidFill>
                <a:effectLst/>
                <a:latin typeface="Arial"/>
                <a:cs typeface="Arial"/>
              </a:rPr>
              <a:t>e </a:t>
            </a:r>
            <a:r>
              <a:rPr lang="en-US" dirty="0">
                <a:latin typeface="Arial"/>
                <a:cs typeface="Arial"/>
              </a:rPr>
              <a:t>                            </a:t>
            </a:r>
            <a:r>
              <a:rPr lang="en-US" sz="1800" b="0" i="0" u="none" strike="noStrike" dirty="0">
                <a:effectLst/>
                <a:latin typeface="Arial"/>
                <a:cs typeface="Arial"/>
              </a:rPr>
              <a:t>of the individual but that of the many</a:t>
            </a:r>
            <a:r>
              <a:rPr lang="en-US" sz="1800" b="0" i="0" dirty="0">
                <a:effectLst/>
                <a:latin typeface="Arial"/>
                <a:cs typeface="Arial"/>
              </a:rPr>
              <a:t>​</a:t>
            </a:r>
            <a:endParaRPr lang="en-US" b="0" i="0" dirty="0">
              <a:effectLst/>
              <a:latin typeface="Arial"/>
              <a:cs typeface="Arial"/>
            </a:endParaRPr>
          </a:p>
          <a:p>
            <a:pPr algn="l" rtl="0" fontAlgn="base"/>
            <a:r>
              <a:rPr lang="en-US" sz="1800" i="1" u="none" strike="noStrike" dirty="0">
                <a:solidFill>
                  <a:srgbClr val="00B0F0"/>
                </a:solidFill>
                <a:effectLst/>
                <a:latin typeface="Arial"/>
                <a:cs typeface="Arial"/>
              </a:rPr>
              <a:t>Toa </a:t>
            </a:r>
            <a:r>
              <a:rPr lang="en-US" sz="1800" i="1" u="none" strike="noStrike" dirty="0" err="1">
                <a:solidFill>
                  <a:srgbClr val="00B0F0"/>
                </a:solidFill>
                <a:effectLst/>
                <a:latin typeface="Arial"/>
                <a:cs typeface="Arial"/>
              </a:rPr>
              <a:t>takitini</a:t>
            </a:r>
            <a:r>
              <a:rPr lang="en-US" sz="1800" i="1" dirty="0">
                <a:solidFill>
                  <a:srgbClr val="00B0F0"/>
                </a:solidFill>
                <a:effectLst/>
                <a:latin typeface="Arial"/>
                <a:cs typeface="Arial"/>
              </a:rPr>
              <a:t>​</a:t>
            </a:r>
          </a:p>
          <a:p>
            <a:pPr algn="l" rtl="0" fontAlgn="base"/>
            <a:endParaRPr lang="en-US" b="1" i="1" dirty="0">
              <a:solidFill>
                <a:srgbClr val="00B0F0"/>
              </a:solidFill>
              <a:latin typeface="Arial" panose="020B0604020202020204" pitchFamily="34" charset="0"/>
              <a:cs typeface="Arial"/>
            </a:endParaRPr>
          </a:p>
          <a:p>
            <a:pPr fontAlgn="base"/>
            <a:r>
              <a:rPr lang="en-US" sz="1800" b="1" i="1" u="none" strike="noStrike" dirty="0">
                <a:solidFill>
                  <a:srgbClr val="00B0F0"/>
                </a:solidFill>
                <a:effectLst/>
                <a:latin typeface="Arial"/>
                <a:cs typeface="Arial"/>
              </a:rPr>
              <a:t>No </a:t>
            </a:r>
            <a:r>
              <a:rPr lang="en-US" sz="1800" b="1" i="1" u="none" strike="noStrike" dirty="0" err="1">
                <a:solidFill>
                  <a:srgbClr val="00B0F0"/>
                </a:solidFill>
                <a:effectLst/>
                <a:latin typeface="Arial"/>
                <a:cs typeface="Arial"/>
              </a:rPr>
              <a:t>reira</a:t>
            </a:r>
            <a:r>
              <a:rPr lang="en-US" sz="1800" b="1" i="1" u="none" strike="noStrike" dirty="0">
                <a:solidFill>
                  <a:srgbClr val="00B0F0"/>
                </a:solidFill>
                <a:effectLst/>
                <a:latin typeface="Arial"/>
                <a:cs typeface="Arial"/>
              </a:rPr>
              <a:t>, kia </a:t>
            </a:r>
            <a:r>
              <a:rPr lang="en-US" sz="1800" b="1" i="1" u="none" strike="noStrike" dirty="0" err="1">
                <a:solidFill>
                  <a:srgbClr val="00B0F0"/>
                </a:solidFill>
                <a:effectLst/>
                <a:latin typeface="Arial"/>
                <a:cs typeface="Arial"/>
              </a:rPr>
              <a:t>ora</a:t>
            </a:r>
            <a:r>
              <a:rPr lang="en-US" sz="1800" b="1" i="1" u="none" strike="noStrike" dirty="0">
                <a:solidFill>
                  <a:srgbClr val="00B0F0"/>
                </a:solidFill>
                <a:effectLst/>
                <a:latin typeface="Arial"/>
                <a:cs typeface="Arial"/>
              </a:rPr>
              <a:t> tatou </a:t>
            </a:r>
            <a:r>
              <a:rPr lang="en-US" sz="1800" b="1" i="1" u="none" strike="noStrike" dirty="0" err="1">
                <a:solidFill>
                  <a:srgbClr val="00B0F0"/>
                </a:solidFill>
                <a:effectLst/>
                <a:latin typeface="Arial"/>
                <a:cs typeface="Arial"/>
              </a:rPr>
              <a:t>katoa</a:t>
            </a:r>
            <a:r>
              <a:rPr lang="en-US" sz="1800" b="0" i="0" u="none" strike="noStrike" dirty="0">
                <a:effectLst/>
                <a:latin typeface="Arial"/>
                <a:cs typeface="Arial"/>
              </a:rPr>
              <a:t> </a:t>
            </a:r>
            <a:r>
              <a:rPr lang="en-US" dirty="0">
                <a:latin typeface="Arial"/>
                <a:cs typeface="Arial"/>
              </a:rPr>
              <a:t>           </a:t>
            </a:r>
            <a:r>
              <a:rPr lang="en-US" sz="1800" b="0" i="0" u="none" strike="noStrike" dirty="0">
                <a:effectLst/>
                <a:latin typeface="Arial"/>
                <a:cs typeface="Arial"/>
              </a:rPr>
              <a:t> Greetings once again </a:t>
            </a:r>
          </a:p>
          <a:p>
            <a:pPr algn="l" rtl="0" fontAlgn="base"/>
            <a:endParaRPr lang="en-US" b="1" dirty="0">
              <a:solidFill>
                <a:srgbClr val="00B0F0"/>
              </a:solidFill>
              <a:latin typeface="Arial" panose="020B0604020202020204" pitchFamily="34" charset="0"/>
              <a:cs typeface="Arial"/>
            </a:endParaRPr>
          </a:p>
          <a:p>
            <a:pPr algn="l" rtl="0" fontAlgn="base"/>
            <a:r>
              <a:rPr lang="en-US" sz="1800" b="1" i="0" u="none" strike="noStrike" dirty="0">
                <a:solidFill>
                  <a:srgbClr val="00B0F0"/>
                </a:solidFill>
                <a:effectLst/>
                <a:latin typeface="Arial"/>
                <a:cs typeface="Arial"/>
              </a:rPr>
              <a:t>Mauri Ora !  </a:t>
            </a:r>
            <a:r>
              <a:rPr lang="en-US" sz="1800" b="0" i="0" u="none" strike="noStrike" dirty="0">
                <a:effectLst/>
                <a:latin typeface="Arial"/>
                <a:cs typeface="Arial"/>
              </a:rPr>
              <a:t>                        </a:t>
            </a:r>
            <a:r>
              <a:rPr lang="en-US" sz="1800" b="0" i="0" dirty="0">
                <a:effectLst/>
                <a:latin typeface="Arial"/>
                <a:cs typeface="Arial"/>
              </a:rPr>
              <a:t>​</a:t>
            </a:r>
            <a:endParaRPr lang="en-US" b="0" i="0" dirty="0">
              <a:effectLst/>
              <a:latin typeface="Arial"/>
              <a:cs typeface="Arial"/>
            </a:endParaRPr>
          </a:p>
          <a:p>
            <a:endParaRPr lang="en-US" dirty="0">
              <a:latin typeface="Arial"/>
              <a:cs typeface="Arial"/>
            </a:endParaRPr>
          </a:p>
          <a:p>
            <a:r>
              <a:rPr lang="en-US" i="1" dirty="0" err="1">
                <a:solidFill>
                  <a:srgbClr val="202124"/>
                </a:solidFill>
                <a:ea typeface="+mn-lt"/>
                <a:cs typeface="+mn-lt"/>
              </a:rPr>
              <a:t>Adorahi</a:t>
            </a:r>
            <a:r>
              <a:rPr lang="en-US" i="1" dirty="0">
                <a:solidFill>
                  <a:srgbClr val="202124"/>
                </a:solidFill>
                <a:ea typeface="+mn-lt"/>
                <a:cs typeface="+mn-lt"/>
              </a:rPr>
              <a:t> Namona   </a:t>
            </a:r>
            <a:r>
              <a:rPr lang="en-US" dirty="0">
                <a:solidFill>
                  <a:srgbClr val="202124"/>
                </a:solidFill>
                <a:ea typeface="+mn-lt"/>
                <a:cs typeface="+mn-lt"/>
              </a:rPr>
              <a:t>                                     -  Hiri Motu for good afternoon :)    </a:t>
            </a:r>
          </a:p>
          <a:p>
            <a:endParaRPr lang="en-US" dirty="0">
              <a:solidFill>
                <a:srgbClr val="202124"/>
              </a:solidFill>
              <a:ea typeface="+mn-lt"/>
              <a:cs typeface="+mn-lt"/>
            </a:endParaRPr>
          </a:p>
          <a:p>
            <a:r>
              <a:rPr lang="en-US" dirty="0">
                <a:solidFill>
                  <a:srgbClr val="202124"/>
                </a:solidFill>
                <a:ea typeface="+mn-lt"/>
                <a:cs typeface="+mn-lt"/>
              </a:rPr>
              <a:t>  </a:t>
            </a:r>
            <a:endParaRPr lang="en-US" dirty="0">
              <a:solidFill>
                <a:srgbClr val="202124"/>
              </a:solidFill>
              <a:cs typeface="Calibri" panose="020F0502020204030204"/>
            </a:endParaRPr>
          </a:p>
          <a:p>
            <a:endParaRPr lang="en-US" sz="1200" dirty="0">
              <a:solidFill>
                <a:srgbClr val="202124"/>
              </a:solidFill>
              <a:cs typeface="Calibri"/>
            </a:endParaRPr>
          </a:p>
          <a:p>
            <a:endParaRPr lang="en-US" sz="1600" dirty="0">
              <a:solidFill>
                <a:srgbClr val="202124"/>
              </a:solidFill>
              <a:cs typeface="Calibri"/>
            </a:endParaRPr>
          </a:p>
        </p:txBody>
      </p:sp>
    </p:spTree>
    <p:extLst>
      <p:ext uri="{BB962C8B-B14F-4D97-AF65-F5344CB8AC3E}">
        <p14:creationId xmlns:p14="http://schemas.microsoft.com/office/powerpoint/2010/main" val="386498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illboard, screenshot, rectangle, wall&#10;&#10;Description automatically generated">
            <a:extLst>
              <a:ext uri="{FF2B5EF4-FFF2-40B4-BE49-F238E27FC236}">
                <a16:creationId xmlns:a16="http://schemas.microsoft.com/office/drawing/2014/main" id="{06AB7187-E340-E93D-A2A4-7F68A7045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3838" y="457200"/>
            <a:ext cx="7772400" cy="5185641"/>
          </a:xfrm>
          <a:prstGeom prst="rect">
            <a:avLst/>
          </a:prstGeom>
        </p:spPr>
      </p:pic>
      <p:sp>
        <p:nvSpPr>
          <p:cNvPr id="6" name="TextBox 5">
            <a:extLst>
              <a:ext uri="{FF2B5EF4-FFF2-40B4-BE49-F238E27FC236}">
                <a16:creationId xmlns:a16="http://schemas.microsoft.com/office/drawing/2014/main" id="{34B129B5-4A1E-92FF-40D7-24ED412C8988}"/>
              </a:ext>
            </a:extLst>
          </p:cNvPr>
          <p:cNvSpPr txBox="1"/>
          <p:nvPr/>
        </p:nvSpPr>
        <p:spPr>
          <a:xfrm>
            <a:off x="597736" y="5754428"/>
            <a:ext cx="10688594" cy="1103572"/>
          </a:xfrm>
          <a:prstGeom prst="rect">
            <a:avLst/>
          </a:prstGeom>
          <a:noFill/>
        </p:spPr>
        <p:txBody>
          <a:bodyPr wrap="square" rtlCol="0">
            <a:spAutoFit/>
          </a:bodyPr>
          <a:lstStyle/>
          <a:p>
            <a:pPr algn="just">
              <a:lnSpc>
                <a:spcPct val="132000"/>
              </a:lnSpc>
            </a:pPr>
            <a:r>
              <a:rPr lang="en-US" sz="1200" dirty="0">
                <a:effectLst/>
                <a:latin typeface="DejaVu Sans"/>
                <a:ea typeface="DejaVu Sans"/>
                <a:cs typeface="DejaVu Sans"/>
              </a:rPr>
              <a:t>Figure 14. Peter </a:t>
            </a:r>
            <a:r>
              <a:rPr lang="en-US" sz="1200" dirty="0" err="1">
                <a:effectLst/>
                <a:latin typeface="DejaVu Sans"/>
                <a:ea typeface="DejaVu Sans"/>
                <a:cs typeface="DejaVu Sans"/>
              </a:rPr>
              <a:t>Elavera</a:t>
            </a:r>
            <a:r>
              <a:rPr lang="en-US" sz="1200" dirty="0">
                <a:effectLst/>
                <a:latin typeface="DejaVu Sans"/>
                <a:ea typeface="DejaVu Sans"/>
                <a:cs typeface="DejaVu Sans"/>
              </a:rPr>
              <a:t> and </a:t>
            </a:r>
            <a:r>
              <a:rPr lang="en-US" sz="1200" dirty="0" err="1">
                <a:effectLst/>
                <a:latin typeface="DejaVu Sans"/>
                <a:ea typeface="DejaVu Sans"/>
                <a:cs typeface="DejaVu Sans"/>
              </a:rPr>
              <a:t>Kamilion</a:t>
            </a:r>
            <a:r>
              <a:rPr lang="en-US" sz="1200" dirty="0">
                <a:effectLst/>
                <a:latin typeface="DejaVu Sans"/>
                <a:ea typeface="DejaVu Sans"/>
                <a:cs typeface="DejaVu Sans"/>
              </a:rPr>
              <a:t> Art </a:t>
            </a:r>
            <a:r>
              <a:rPr lang="en-US" sz="1200" dirty="0" err="1">
                <a:effectLst/>
                <a:latin typeface="DejaVu Sans"/>
                <a:ea typeface="DejaVu Sans"/>
                <a:cs typeface="DejaVu Sans"/>
              </a:rPr>
              <a:t>Krew</a:t>
            </a:r>
            <a:r>
              <a:rPr lang="en-US" sz="1200" dirty="0">
                <a:effectLst/>
                <a:latin typeface="DejaVu Sans"/>
                <a:ea typeface="DejaVu Sans"/>
                <a:cs typeface="DejaVu Sans"/>
              </a:rPr>
              <a:t> (KAKS), </a:t>
            </a:r>
            <a:r>
              <a:rPr lang="en-US" sz="1200" i="1" dirty="0">
                <a:effectLst/>
                <a:latin typeface="DejaVu Sans"/>
                <a:ea typeface="DejaVu Sans"/>
                <a:cs typeface="DejaVu Sans"/>
              </a:rPr>
              <a:t>Unity Wall,</a:t>
            </a:r>
            <a:r>
              <a:rPr lang="en-US" sz="1200" dirty="0">
                <a:effectLst/>
                <a:latin typeface="DejaVu Sans"/>
                <a:ea typeface="DejaVu Sans"/>
                <a:cs typeface="DejaVu Sans"/>
              </a:rPr>
              <a:t> 2019. Photograph of a portion of the painted mural, each section 6 x 2.5 m, 2020. </a:t>
            </a:r>
            <a:r>
              <a:rPr lang="en-US" sz="1200" i="1" dirty="0">
                <a:effectLst/>
                <a:latin typeface="DejaVu Sans"/>
                <a:ea typeface="DejaVu Sans"/>
                <a:cs typeface="DejaVu Sans"/>
              </a:rPr>
              <a:t>S</a:t>
            </a:r>
            <a:r>
              <a:rPr lang="en-US" sz="1200" i="1" dirty="0">
                <a:effectLst/>
                <a:highlight>
                  <a:srgbClr val="00FFFF"/>
                </a:highlight>
                <a:latin typeface="DejaVu Sans"/>
                <a:ea typeface="DejaVu Sans"/>
                <a:cs typeface="DejaVu Sans"/>
              </a:rPr>
              <a:t>ALTWATER / Interconnectivity</a:t>
            </a:r>
            <a:r>
              <a:rPr lang="en-US" sz="1200" dirty="0">
                <a:effectLst/>
                <a:highlight>
                  <a:srgbClr val="00FFFF"/>
                </a:highlight>
                <a:latin typeface="DejaVu Sans"/>
                <a:ea typeface="DejaVu Sans"/>
                <a:cs typeface="DejaVu Sans"/>
              </a:rPr>
              <a:t>, </a:t>
            </a:r>
            <a:r>
              <a:rPr lang="en-US" sz="1200" dirty="0" err="1">
                <a:effectLst/>
                <a:highlight>
                  <a:srgbClr val="00FFFF"/>
                </a:highlight>
                <a:latin typeface="DejaVu Sans"/>
                <a:ea typeface="DejaVu Sans"/>
                <a:cs typeface="DejaVu Sans"/>
              </a:rPr>
              <a:t>Tautai</a:t>
            </a:r>
            <a:r>
              <a:rPr lang="en-US" sz="1200" dirty="0">
                <a:effectLst/>
                <a:highlight>
                  <a:srgbClr val="00FFFF"/>
                </a:highlight>
                <a:latin typeface="DejaVu Sans"/>
                <a:ea typeface="DejaVu Sans"/>
                <a:cs typeface="DejaVu Sans"/>
              </a:rPr>
              <a:t> Gallery, Auckland, Aotearoa New Zealand</a:t>
            </a:r>
            <a:r>
              <a:rPr lang="en-US" sz="1200" dirty="0">
                <a:effectLst/>
                <a:latin typeface="DejaVu Sans"/>
                <a:ea typeface="DejaVu Sans"/>
                <a:cs typeface="DejaVu Sans"/>
              </a:rPr>
              <a:t>. Photograph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 billboard photograph on canvas, with eyelets -  3 .8 </a:t>
            </a:r>
            <a:r>
              <a:rPr lang="en-US" sz="1200" dirty="0" err="1">
                <a:effectLst/>
                <a:latin typeface="DejaVu Sans"/>
                <a:ea typeface="DejaVu Sans"/>
                <a:cs typeface="DejaVu Sans"/>
              </a:rPr>
              <a:t>metres</a:t>
            </a:r>
            <a:r>
              <a:rPr lang="en-US" sz="1200" dirty="0">
                <a:effectLst/>
                <a:latin typeface="DejaVu Sans"/>
                <a:ea typeface="DejaVu Sans"/>
                <a:cs typeface="DejaVu Sans"/>
              </a:rPr>
              <a:t> high x 6. 8 </a:t>
            </a:r>
            <a:r>
              <a:rPr lang="en-US" sz="1200" dirty="0" err="1">
                <a:effectLst/>
                <a:latin typeface="DejaVu Sans"/>
                <a:ea typeface="DejaVu Sans"/>
                <a:cs typeface="DejaVu Sans"/>
              </a:rPr>
              <a:t>metres</a:t>
            </a:r>
            <a:r>
              <a:rPr lang="en-US" sz="1200" dirty="0">
                <a:latin typeface="DejaVu Sans"/>
                <a:ea typeface="DejaVu Sans"/>
                <a:cs typeface="DejaVu Sans"/>
              </a:rPr>
              <a:t> wide: </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t>
            </a:r>
            <a:r>
              <a:rPr lang="en-US" sz="1200" dirty="0" err="1">
                <a:effectLst/>
                <a:latin typeface="DejaVu Sans"/>
                <a:ea typeface="DejaVu Sans"/>
                <a:cs typeface="DejaVu Sans"/>
              </a:rPr>
              <a:t>Aoteaora</a:t>
            </a:r>
            <a:r>
              <a:rPr lang="en-US" sz="1200" dirty="0">
                <a:effectLst/>
                <a:latin typeface="DejaVu Sans"/>
                <a:ea typeface="DejaVu Sans"/>
                <a:cs typeface="DejaVu Sans"/>
              </a:rPr>
              <a:t> – installed SALTWATER /Interconnectivity </a:t>
            </a:r>
            <a:endParaRPr lang="en-NZ" sz="1200" dirty="0">
              <a:effectLst/>
              <a:latin typeface="DejaVu Sans"/>
              <a:ea typeface="DejaVu Sans"/>
              <a:cs typeface="DejaVu Sans"/>
            </a:endParaRPr>
          </a:p>
          <a:p>
            <a:pPr>
              <a:lnSpc>
                <a:spcPts val="5"/>
              </a:lnSpc>
              <a:spcAft>
                <a:spcPts val="3195"/>
              </a:spcAf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NZ"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71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1DC1E489-6DFC-D375-4301-1ACEC70FD744}"/>
              </a:ext>
            </a:extLst>
          </p:cNvPr>
          <p:cNvPicPr>
            <a:picLocks noRot="1" noChangeAspect="1"/>
          </p:cNvPicPr>
          <p:nvPr>
            <a:videoFile r:link="rId1"/>
          </p:nvPr>
        </p:nvPicPr>
        <p:blipFill>
          <a:blip r:embed="rId4"/>
          <a:stretch>
            <a:fillRect/>
          </a:stretch>
        </p:blipFill>
        <p:spPr>
          <a:xfrm>
            <a:off x="1167872" y="1639389"/>
            <a:ext cx="8554437" cy="4833257"/>
          </a:xfrm>
          <a:prstGeom prst="rect">
            <a:avLst/>
          </a:prstGeom>
        </p:spPr>
      </p:pic>
      <p:sp>
        <p:nvSpPr>
          <p:cNvPr id="2" name="TextBox 1">
            <a:extLst>
              <a:ext uri="{FF2B5EF4-FFF2-40B4-BE49-F238E27FC236}">
                <a16:creationId xmlns:a16="http://schemas.microsoft.com/office/drawing/2014/main" id="{78B8F811-6E53-C44A-C164-087DACB27601}"/>
              </a:ext>
            </a:extLst>
          </p:cNvPr>
          <p:cNvSpPr txBox="1"/>
          <p:nvPr/>
        </p:nvSpPr>
        <p:spPr>
          <a:xfrm>
            <a:off x="770021" y="272716"/>
            <a:ext cx="10042358" cy="1282210"/>
          </a:xfrm>
          <a:prstGeom prst="rect">
            <a:avLst/>
          </a:prstGeom>
          <a:noFill/>
        </p:spPr>
        <p:txBody>
          <a:bodyPr wrap="square" lIns="91440" tIns="45720" rIns="91440" bIns="45720" rtlCol="0" anchor="t">
            <a:spAutoFit/>
          </a:bodyPr>
          <a:lstStyle/>
          <a:p>
            <a:pPr marL="342900" indent="-342900">
              <a:lnSpc>
                <a:spcPct val="132000"/>
              </a:lnSpc>
              <a:spcAft>
                <a:spcPts val="800"/>
              </a:spcAft>
              <a:buClr>
                <a:srgbClr val="000000"/>
              </a:buClr>
              <a:buSzPts val="950"/>
              <a:buFont typeface="+mj-lt"/>
              <a:buAutoNum type="arabicPeriod"/>
              <a:tabLst>
                <a:tab pos="196850" algn="l"/>
              </a:tabLst>
            </a:pPr>
            <a:r>
              <a:rPr lang="en-US" sz="2400" u="none" strike="noStrike" spc="0" baseline="30000" dirty="0" err="1">
                <a:effectLst/>
                <a:latin typeface="DejaVu Sans"/>
                <a:ea typeface="DejaVu Sans"/>
                <a:cs typeface="DejaVu Sans"/>
              </a:rPr>
              <a:t>Tautai</a:t>
            </a:r>
            <a:r>
              <a:rPr lang="en-US" sz="2400" u="none" strike="noStrike" spc="0" baseline="30000" dirty="0">
                <a:effectLst/>
                <a:latin typeface="DejaVu Sans"/>
                <a:ea typeface="DejaVu Sans"/>
                <a:cs typeface="DejaVu Sans"/>
              </a:rPr>
              <a:t> Arts, “Artist Spotlight:</a:t>
            </a:r>
            <a:r>
              <a:rPr lang="en-US" sz="2400" u="none" strike="noStrike" spc="0" baseline="30000" dirty="0">
                <a:effectLst/>
                <a:highlight>
                  <a:srgbClr val="00FFFF"/>
                </a:highlight>
                <a:latin typeface="DejaVu Sans"/>
                <a:ea typeface="DejaVu Sans"/>
                <a:cs typeface="DejaVu Sans"/>
              </a:rPr>
              <a:t> Peter </a:t>
            </a:r>
            <a:r>
              <a:rPr lang="en-US" sz="2400" u="none" strike="noStrike" spc="0" baseline="30000" dirty="0" err="1">
                <a:effectLst/>
                <a:highlight>
                  <a:srgbClr val="00FFFF"/>
                </a:highlight>
                <a:latin typeface="DejaVu Sans"/>
                <a:ea typeface="DejaVu Sans"/>
                <a:cs typeface="DejaVu Sans"/>
              </a:rPr>
              <a:t>Elavera</a:t>
            </a:r>
            <a:r>
              <a:rPr lang="en-US" sz="2400" u="none" strike="noStrike" spc="0" baseline="30000" dirty="0">
                <a:effectLst/>
                <a:highlight>
                  <a:srgbClr val="00FFFF"/>
                </a:highlight>
                <a:latin typeface="DejaVu Sans"/>
                <a:ea typeface="DejaVu Sans"/>
                <a:cs typeface="DejaVu Sans"/>
              </a:rPr>
              <a:t>,” </a:t>
            </a:r>
            <a:r>
              <a:rPr lang="en-US" sz="2400" u="none" strike="noStrike" spc="0" baseline="30000" dirty="0">
                <a:effectLst/>
                <a:latin typeface="DejaVu Sans"/>
                <a:ea typeface="DejaVu Sans"/>
                <a:cs typeface="DejaVu Sans"/>
              </a:rPr>
              <a:t>video by No Six for </a:t>
            </a:r>
            <a:r>
              <a:rPr lang="en-US" sz="2400" i="1" u="none" strike="noStrike" spc="0" baseline="30000" dirty="0">
                <a:effectLst/>
                <a:latin typeface="DejaVu Sans"/>
                <a:ea typeface="DejaVu Sans"/>
                <a:cs typeface="DejaVu Sans"/>
              </a:rPr>
              <a:t>SALTWATER / Interconnectivity</a:t>
            </a:r>
            <a:r>
              <a:rPr lang="en-US" sz="2400" u="none" strike="noStrike" spc="0" baseline="30000" dirty="0">
                <a:effectLst/>
                <a:latin typeface="DejaVu Sans"/>
                <a:ea typeface="DejaVu Sans"/>
                <a:cs typeface="DejaVu Sans"/>
              </a:rPr>
              <a:t>, 2020, accessed</a:t>
            </a:r>
            <a:r>
              <a:rPr lang="en-US" sz="2400" baseline="30000" dirty="0">
                <a:latin typeface="DejaVu Sans"/>
                <a:ea typeface="DejaVu Sans"/>
                <a:cs typeface="DejaVu Sans"/>
              </a:rPr>
              <a:t>.</a:t>
            </a:r>
            <a:r>
              <a:rPr lang="en-US" sz="2400" u="none" strike="noStrike" spc="0" baseline="30000" dirty="0">
                <a:effectLst/>
                <a:latin typeface="DejaVu Sans"/>
                <a:ea typeface="DejaVu Sans"/>
                <a:cs typeface="DejaVu Sans"/>
              </a:rPr>
              <a:t> </a:t>
            </a:r>
            <a:r>
              <a:rPr lang="en-US" sz="2400" baseline="30000" dirty="0">
                <a:latin typeface="DejaVu Sans"/>
                <a:ea typeface="DejaVu Sans"/>
                <a:cs typeface="DejaVu Sans"/>
              </a:rPr>
              <a:t>Filmed in Port Moresby Papua New Guinea by Peter </a:t>
            </a:r>
            <a:r>
              <a:rPr lang="en-US" sz="2400" baseline="30000" dirty="0" err="1">
                <a:latin typeface="DejaVu Sans"/>
                <a:ea typeface="DejaVu Sans"/>
                <a:cs typeface="DejaVu Sans"/>
              </a:rPr>
              <a:t>Elavera</a:t>
            </a:r>
            <a:r>
              <a:rPr lang="en-US" sz="2400" baseline="30000" dirty="0">
                <a:latin typeface="DejaVu Sans"/>
                <a:ea typeface="DejaVu Sans"/>
                <a:cs typeface="DejaVu Sans"/>
              </a:rPr>
              <a:t> and Edited by Niko Meredith – No Six, Auckland, </a:t>
            </a:r>
            <a:r>
              <a:rPr lang="en-US" sz="2400" baseline="30000" dirty="0" err="1">
                <a:latin typeface="DejaVu Sans"/>
                <a:ea typeface="DejaVu Sans"/>
                <a:cs typeface="DejaVu Sans"/>
              </a:rPr>
              <a:t>Tautai</a:t>
            </a:r>
            <a:r>
              <a:rPr lang="en-US" sz="2400" baseline="30000" dirty="0">
                <a:latin typeface="DejaVu Sans"/>
                <a:ea typeface="DejaVu Sans"/>
                <a:cs typeface="DejaVu Sans"/>
              </a:rPr>
              <a:t> Gallery  </a:t>
            </a:r>
            <a:r>
              <a:rPr lang="en-US" sz="2400" u="none" strike="noStrike" spc="0" baseline="30000" dirty="0">
                <a:effectLst/>
                <a:latin typeface="DejaVu Sans"/>
                <a:ea typeface="DejaVu Sans"/>
                <a:cs typeface="DejaVu Sans"/>
              </a:rPr>
              <a:t>August 26, 2021,</a:t>
            </a:r>
            <a:r>
              <a:rPr lang="en-US" sz="1800" u="none" strike="noStrike" spc="0" baseline="30000" dirty="0">
                <a:effectLst/>
                <a:latin typeface="DejaVu Sans"/>
                <a:ea typeface="DejaVu Sans"/>
                <a:cs typeface="DejaVu Sans"/>
              </a:rPr>
              <a:t> </a:t>
            </a:r>
            <a:r>
              <a:rPr lang="en-US" sz="1800" u="none" strike="noStrike" spc="0" baseline="30000" dirty="0">
                <a:effectLst/>
                <a:latin typeface="DejaVu Sans"/>
                <a:ea typeface="DejaVu Sans"/>
                <a:cs typeface="DejaVu Sans"/>
                <a:hlinkClick r:id="rId5">
                  <a:extLst>
                    <a:ext uri="{A12FA001-AC4F-418D-AE19-62706E023703}">
                      <ahyp:hlinkClr xmlns:ahyp="http://schemas.microsoft.com/office/drawing/2018/hyperlinkcolor" val="tx"/>
                    </a:ext>
                  </a:extLst>
                </a:hlinkClick>
              </a:rPr>
              <a:t>https://www.youtube.com/watch?v=nY6cB9QFLXA</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33152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screenshot, diagram, plan&#10;&#10;Description automatically generated">
            <a:extLst>
              <a:ext uri="{FF2B5EF4-FFF2-40B4-BE49-F238E27FC236}">
                <a16:creationId xmlns:a16="http://schemas.microsoft.com/office/drawing/2014/main" id="{E6564C58-34F4-C0ED-AD36-88730E893537}"/>
              </a:ext>
            </a:extLst>
          </p:cNvPr>
          <p:cNvPicPr>
            <a:picLocks noChangeAspect="1"/>
          </p:cNvPicPr>
          <p:nvPr/>
        </p:nvPicPr>
        <p:blipFill>
          <a:blip r:embed="rId3"/>
          <a:stretch>
            <a:fillRect/>
          </a:stretch>
        </p:blipFill>
        <p:spPr>
          <a:xfrm>
            <a:off x="643467" y="879940"/>
            <a:ext cx="10905066" cy="5098118"/>
          </a:xfrm>
          <a:prstGeom prst="rect">
            <a:avLst/>
          </a:prstGeom>
        </p:spPr>
      </p:pic>
    </p:spTree>
    <p:extLst>
      <p:ext uri="{BB962C8B-B14F-4D97-AF65-F5344CB8AC3E}">
        <p14:creationId xmlns:p14="http://schemas.microsoft.com/office/powerpoint/2010/main" val="395923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billboard, sign&#10;&#10;Description automatically generated">
            <a:extLst>
              <a:ext uri="{FF2B5EF4-FFF2-40B4-BE49-F238E27FC236}">
                <a16:creationId xmlns:a16="http://schemas.microsoft.com/office/drawing/2014/main" id="{5DDE5477-C6CD-F5F0-C9EE-1BCAC6DE35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4191" y="426095"/>
            <a:ext cx="7772400" cy="5148721"/>
          </a:xfrm>
          <a:prstGeom prst="rect">
            <a:avLst/>
          </a:prstGeom>
        </p:spPr>
      </p:pic>
      <p:sp>
        <p:nvSpPr>
          <p:cNvPr id="2" name="TextBox 1">
            <a:extLst>
              <a:ext uri="{FF2B5EF4-FFF2-40B4-BE49-F238E27FC236}">
                <a16:creationId xmlns:a16="http://schemas.microsoft.com/office/drawing/2014/main" id="{B884D4ED-734E-567F-057D-B568163DAB27}"/>
              </a:ext>
            </a:extLst>
          </p:cNvPr>
          <p:cNvSpPr txBox="1"/>
          <p:nvPr/>
        </p:nvSpPr>
        <p:spPr>
          <a:xfrm>
            <a:off x="28832" y="5869106"/>
            <a:ext cx="11803117" cy="1038489"/>
          </a:xfrm>
          <a:prstGeom prst="rect">
            <a:avLst/>
          </a:prstGeom>
          <a:noFill/>
        </p:spPr>
        <p:txBody>
          <a:bodyPr wrap="square" rtlCol="0">
            <a:spAutoFit/>
          </a:bodyPr>
          <a:lstStyle/>
          <a:p>
            <a:pPr algn="just">
              <a:lnSpc>
                <a:spcPct val="132000"/>
              </a:lnSpc>
            </a:pPr>
            <a:r>
              <a:rPr lang="en-US" sz="1200" dirty="0">
                <a:effectLst/>
                <a:highlight>
                  <a:srgbClr val="00FFFF"/>
                </a:highlight>
                <a:latin typeface="DejaVu Sans"/>
                <a:ea typeface="DejaVu Sans"/>
                <a:cs typeface="DejaVu Sans"/>
              </a:rPr>
              <a:t>Peter </a:t>
            </a:r>
            <a:r>
              <a:rPr lang="en-US" sz="1200" dirty="0" err="1">
                <a:effectLst/>
                <a:highlight>
                  <a:srgbClr val="00FFFF"/>
                </a:highlight>
                <a:latin typeface="DejaVu Sans"/>
                <a:ea typeface="DejaVu Sans"/>
                <a:cs typeface="DejaVu Sans"/>
              </a:rPr>
              <a:t>Elavera</a:t>
            </a:r>
            <a:r>
              <a:rPr lang="en-US" sz="1200" dirty="0">
                <a:effectLst/>
                <a:highlight>
                  <a:srgbClr val="00FFFF"/>
                </a:highlight>
                <a:latin typeface="DejaVu Sans"/>
                <a:ea typeface="DejaVu Sans"/>
                <a:cs typeface="DejaVu Sans"/>
              </a:rPr>
              <a:t> and Kamilion Art Krew (KAKS), </a:t>
            </a:r>
            <a:r>
              <a:rPr lang="en-US" sz="1200" i="1" dirty="0">
                <a:effectLst/>
                <a:highlight>
                  <a:srgbClr val="00FFFF"/>
                </a:highlight>
                <a:latin typeface="DejaVu Sans"/>
                <a:ea typeface="DejaVu Sans"/>
                <a:cs typeface="DejaVu Sans"/>
              </a:rPr>
              <a:t>Unity Wall,</a:t>
            </a:r>
            <a:r>
              <a:rPr lang="en-US" sz="1200" dirty="0">
                <a:effectLst/>
                <a:highlight>
                  <a:srgbClr val="00FFFF"/>
                </a:highlight>
                <a:latin typeface="DejaVu Sans"/>
                <a:ea typeface="DejaVu Sans"/>
                <a:cs typeface="DejaVu Sans"/>
              </a:rPr>
              <a:t> </a:t>
            </a:r>
            <a:r>
              <a:rPr lang="en-US" sz="1200" dirty="0">
                <a:effectLst/>
                <a:latin typeface="DejaVu Sans"/>
                <a:ea typeface="DejaVu Sans"/>
                <a:cs typeface="DejaVu Sans"/>
              </a:rPr>
              <a:t>2019. Port Moresby, PAPUA NEW GUINEA . A Photograph of a portion of the painted mural, each section 6 x 2.5 m, 2020, [ Sir Hugh Murray Stadium, </a:t>
            </a:r>
            <a:r>
              <a:rPr lang="en-US" sz="1200" dirty="0" err="1">
                <a:effectLst/>
                <a:latin typeface="DejaVu Sans"/>
                <a:ea typeface="DejaVu Sans"/>
                <a:cs typeface="DejaVu Sans"/>
              </a:rPr>
              <a:t>Konedobu</a:t>
            </a:r>
            <a:r>
              <a:rPr lang="en-US" sz="1200" dirty="0">
                <a:latin typeface="DejaVu Sans"/>
                <a:ea typeface="DejaVu Sans"/>
                <a:cs typeface="DejaVu Sans"/>
              </a:rPr>
              <a:t>, Port Moresby, Papua New Guinea, 60 running </a:t>
            </a:r>
            <a:r>
              <a:rPr lang="en-US" sz="1200" dirty="0" err="1">
                <a:latin typeface="DejaVu Sans"/>
                <a:ea typeface="DejaVu Sans"/>
                <a:cs typeface="DejaVu Sans"/>
              </a:rPr>
              <a:t>metres</a:t>
            </a:r>
            <a:r>
              <a:rPr lang="en-US" sz="1200" dirty="0">
                <a:latin typeface="DejaVu Sans"/>
                <a:ea typeface="DejaVu Sans"/>
                <a:cs typeface="DejaVu Sans"/>
              </a:rPr>
              <a:t>.: Photograph by Peter </a:t>
            </a:r>
            <a:r>
              <a:rPr lang="en-US" sz="1200" dirty="0" err="1">
                <a:latin typeface="DejaVu Sans"/>
                <a:ea typeface="DejaVu Sans"/>
                <a:cs typeface="DejaVu Sans"/>
              </a:rPr>
              <a:t>Elevera</a:t>
            </a:r>
            <a:r>
              <a:rPr lang="en-US" sz="1200" dirty="0">
                <a:latin typeface="DejaVu Sans"/>
                <a:ea typeface="DejaVu Sans"/>
                <a:cs typeface="DejaVu Sans"/>
              </a:rPr>
              <a:t>. [Detail]. Digital photograph billboard skin on </a:t>
            </a:r>
            <a:r>
              <a:rPr lang="en-US" sz="1200" dirty="0" err="1">
                <a:latin typeface="DejaVu Sans"/>
                <a:ea typeface="DejaVu Sans"/>
                <a:cs typeface="DejaVu Sans"/>
              </a:rPr>
              <a:t>canva</a:t>
            </a:r>
            <a:r>
              <a:rPr lang="en-US" sz="1200" dirty="0">
                <a:latin typeface="DejaVu Sans"/>
                <a:ea typeface="DejaVu Sans"/>
                <a:cs typeface="DejaVu Sans"/>
              </a:rPr>
              <a:t>. </a:t>
            </a:r>
            <a:r>
              <a:rPr lang="en-US" sz="1200" dirty="0">
                <a:effectLst/>
                <a:latin typeface="DejaVu Sans"/>
                <a:ea typeface="DejaVu Sans"/>
                <a:cs typeface="DejaVu Sans"/>
              </a:rPr>
              <a:t> </a:t>
            </a:r>
            <a:r>
              <a:rPr lang="en-US" sz="1200" i="1" dirty="0">
                <a:effectLst/>
                <a:latin typeface="DejaVu Sans"/>
                <a:ea typeface="DejaVu Sans"/>
                <a:cs typeface="DejaVu Sans"/>
              </a:rPr>
              <a:t>SALTWATER / Interconnectivity</a:t>
            </a:r>
            <a:r>
              <a:rPr lang="en-US" sz="1200" dirty="0">
                <a:effectLst/>
                <a:latin typeface="DejaVu Sans"/>
                <a:ea typeface="DejaVu Sans"/>
                <a:cs typeface="DejaVu Sans"/>
              </a:rPr>
              <a:t>,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 Auckland, Aotearoa New Zealand. Photograph courtesy of the artist and </a:t>
            </a:r>
            <a:r>
              <a:rPr lang="en-US" sz="1200" dirty="0" err="1">
                <a:effectLst/>
                <a:latin typeface="DejaVu Sans"/>
                <a:ea typeface="DejaVu Sans"/>
                <a:cs typeface="DejaVu Sans"/>
              </a:rPr>
              <a:t>Tautai</a:t>
            </a:r>
            <a:r>
              <a:rPr lang="en-US" sz="1200" dirty="0">
                <a:effectLst/>
                <a:latin typeface="DejaVu Sans"/>
                <a:ea typeface="DejaVu Sans"/>
                <a:cs typeface="DejaVu Sans"/>
              </a:rPr>
              <a:t> Gallery.</a:t>
            </a:r>
            <a:endParaRPr lang="en-NZ" sz="1200" dirty="0">
              <a:effectLst/>
              <a:latin typeface="DejaVu Sans"/>
              <a:ea typeface="DejaVu Sans"/>
              <a:cs typeface="DejaVu Sans"/>
            </a:endParaRPr>
          </a:p>
        </p:txBody>
      </p:sp>
    </p:spTree>
    <p:extLst>
      <p:ext uri="{BB962C8B-B14F-4D97-AF65-F5344CB8AC3E}">
        <p14:creationId xmlns:p14="http://schemas.microsoft.com/office/powerpoint/2010/main" val="281759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19">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hat and glasses&#10;&#10;Description automatically generated with medium confidence">
            <a:extLst>
              <a:ext uri="{FF2B5EF4-FFF2-40B4-BE49-F238E27FC236}">
                <a16:creationId xmlns:a16="http://schemas.microsoft.com/office/drawing/2014/main" id="{CCF14F35-3833-5E3D-8562-98CE0527AB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rot="10800000">
            <a:off x="76047" y="0"/>
            <a:ext cx="3663599" cy="3101536"/>
          </a:xfrm>
          <a:prstGeom prst="rect">
            <a:avLst/>
          </a:prstGeom>
        </p:spPr>
      </p:pic>
      <p:pic>
        <p:nvPicPr>
          <p:cNvPr id="11" name="Picture 10" descr="A person wearing a red hat&#10;&#10;Description automatically generated with medium confidence">
            <a:extLst>
              <a:ext uri="{FF2B5EF4-FFF2-40B4-BE49-F238E27FC236}">
                <a16:creationId xmlns:a16="http://schemas.microsoft.com/office/drawing/2014/main" id="{55121DE2-F48B-08C9-63EB-02FC6AE6FB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rot="5400000">
            <a:off x="4424676" y="4141826"/>
            <a:ext cx="3339598" cy="3962221"/>
          </a:xfrm>
          <a:prstGeom prst="rect">
            <a:avLst/>
          </a:prstGeom>
        </p:spPr>
      </p:pic>
      <p:pic>
        <p:nvPicPr>
          <p:cNvPr id="5" name="Picture 4" descr="A person sitting in a chair speaking into a microphone&#10;&#10;Description automatically generated with medium confidence">
            <a:extLst>
              <a:ext uri="{FF2B5EF4-FFF2-40B4-BE49-F238E27FC236}">
                <a16:creationId xmlns:a16="http://schemas.microsoft.com/office/drawing/2014/main" id="{AF56059D-CE22-9FF4-111A-2530F44B57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4760" y="-11975"/>
            <a:ext cx="4003039" cy="3383270"/>
          </a:xfrm>
          <a:prstGeom prst="rect">
            <a:avLst/>
          </a:prstGeom>
        </p:spPr>
      </p:pic>
      <p:pic>
        <p:nvPicPr>
          <p:cNvPr id="13" name="Picture 12" descr="A group of people around a table&#10;&#10;Description automatically generated">
            <a:extLst>
              <a:ext uri="{FF2B5EF4-FFF2-40B4-BE49-F238E27FC236}">
                <a16:creationId xmlns:a16="http://schemas.microsoft.com/office/drawing/2014/main" id="{AA302A22-47CC-AE1B-44FB-33AD3C2AD5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
          <a:stretch/>
        </p:blipFill>
        <p:spPr>
          <a:xfrm rot="5400000">
            <a:off x="8417121" y="-321807"/>
            <a:ext cx="3357293" cy="3965712"/>
          </a:xfrm>
          <a:prstGeom prst="rect">
            <a:avLst/>
          </a:prstGeom>
        </p:spPr>
      </p:pic>
      <p:pic>
        <p:nvPicPr>
          <p:cNvPr id="15" name="Picture 14" descr="A group of people standing around a table with food on it&#10;&#10;Description automatically generated with medium confidence">
            <a:extLst>
              <a:ext uri="{FF2B5EF4-FFF2-40B4-BE49-F238E27FC236}">
                <a16:creationId xmlns:a16="http://schemas.microsoft.com/office/drawing/2014/main" id="{B1D01F53-FE69-B5F0-C779-940FA3E650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69038" y="4453137"/>
            <a:ext cx="3326461" cy="3215903"/>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EB9CBC91-E6FE-69A3-D761-8FF582D1F7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41168" y="4497371"/>
            <a:ext cx="3839714" cy="3259586"/>
          </a:xfrm>
          <a:prstGeom prst="rect">
            <a:avLst/>
          </a:prstGeom>
        </p:spPr>
      </p:pic>
      <p:sp>
        <p:nvSpPr>
          <p:cNvPr id="16" name="TextBox 15">
            <a:extLst>
              <a:ext uri="{FF2B5EF4-FFF2-40B4-BE49-F238E27FC236}">
                <a16:creationId xmlns:a16="http://schemas.microsoft.com/office/drawing/2014/main" id="{DFAFEA9A-53D0-9B50-FC87-ABEEB345BE3D}"/>
              </a:ext>
            </a:extLst>
          </p:cNvPr>
          <p:cNvSpPr txBox="1"/>
          <p:nvPr/>
        </p:nvSpPr>
        <p:spPr>
          <a:xfrm>
            <a:off x="-73003" y="3376177"/>
            <a:ext cx="12089666" cy="1061829"/>
          </a:xfrm>
          <a:prstGeom prst="rect">
            <a:avLst/>
          </a:prstGeom>
          <a:noFill/>
        </p:spPr>
        <p:txBody>
          <a:bodyPr wrap="square" rtlCol="0">
            <a:spAutoFit/>
          </a:bodyPr>
          <a:lstStyle/>
          <a:p>
            <a:r>
              <a:rPr lang="en-US" sz="1050"/>
              <a:t>FREE WEST PAPUA – Commemoration of West Papua Independence Day, December 3, 2020: TAUTAI  TRUST – SALTWATER /Interconnectivity. Guest speaker: </a:t>
            </a:r>
            <a:r>
              <a:rPr lang="en-US" sz="1050" err="1"/>
              <a:t>Mairie</a:t>
            </a:r>
            <a:r>
              <a:rPr lang="en-US" sz="1050"/>
              <a:t> Leadbetter, Freedom Fighter, and members of the Pacific islander communities - including our </a:t>
            </a:r>
            <a:r>
              <a:rPr lang="en-US" sz="1050" err="1"/>
              <a:t>Wantok</a:t>
            </a:r>
            <a:r>
              <a:rPr lang="en-US" sz="1050"/>
              <a:t> from West Papua community. For our West Papuan Brothers and Sisters this was their first time visit to </a:t>
            </a:r>
            <a:r>
              <a:rPr lang="en-US" sz="1050" err="1"/>
              <a:t>Tautai</a:t>
            </a:r>
            <a:r>
              <a:rPr lang="en-US" sz="1050"/>
              <a:t> Gallery  – </a:t>
            </a:r>
            <a:r>
              <a:rPr lang="en-US" sz="1050" err="1"/>
              <a:t>Ive</a:t>
            </a:r>
            <a:r>
              <a:rPr lang="en-US" sz="1050"/>
              <a:t> tried hard not to show you our </a:t>
            </a:r>
            <a:r>
              <a:rPr lang="en-US" sz="1050" err="1"/>
              <a:t>Wantok’s</a:t>
            </a:r>
            <a:r>
              <a:rPr lang="en-US" sz="1050"/>
              <a:t> faces [because their country is still under Indonesian occupation, and as students they and their family face scrutiny from the Indonesian government regime]. Our meet and greet,  talk by Maire and </a:t>
            </a:r>
            <a:r>
              <a:rPr lang="en-US" sz="1050" err="1"/>
              <a:t>hakari</a:t>
            </a:r>
            <a:r>
              <a:rPr lang="en-US" sz="1050"/>
              <a:t> (community shared meal)  also involved a  welcome by </a:t>
            </a:r>
            <a:r>
              <a:rPr lang="en-US" sz="1050" err="1"/>
              <a:t>Tangata</a:t>
            </a:r>
            <a:r>
              <a:rPr lang="en-US" sz="1050"/>
              <a:t> Whenua – </a:t>
            </a:r>
            <a:r>
              <a:rPr lang="en-US" sz="1050" err="1"/>
              <a:t>Ngati</a:t>
            </a:r>
            <a:r>
              <a:rPr lang="en-US" sz="1050"/>
              <a:t> </a:t>
            </a:r>
            <a:r>
              <a:rPr lang="en-US" sz="1050" err="1"/>
              <a:t>Whatua</a:t>
            </a:r>
            <a:r>
              <a:rPr lang="en-US" sz="1050"/>
              <a:t> o Orakei, </a:t>
            </a:r>
            <a:r>
              <a:rPr lang="en-US" sz="1050" err="1"/>
              <a:t>Tautai</a:t>
            </a:r>
            <a:r>
              <a:rPr lang="en-US" sz="1050"/>
              <a:t> Gallery team and board, songs and dances by  Papua New Guinean artists, choreographers and dancers Julia </a:t>
            </a:r>
            <a:r>
              <a:rPr lang="en-US" sz="1050" err="1"/>
              <a:t>Mageu’u</a:t>
            </a:r>
            <a:r>
              <a:rPr lang="en-US" sz="1050"/>
              <a:t> Grey and her daughter; plus members of the Oceania Interrupted Collective and Free West Papua Independence Movement . Important community links were made with our </a:t>
            </a:r>
            <a:r>
              <a:rPr lang="en-US" sz="1050" err="1"/>
              <a:t>Wantok</a:t>
            </a:r>
            <a:r>
              <a:rPr lang="en-US" sz="1050"/>
              <a:t> from West Papua and Pacific Media Group and we will be building more projects in the future in collaboration with the West Papua and PNG NESIAN  communities in Aotearoa . </a:t>
            </a:r>
          </a:p>
        </p:txBody>
      </p:sp>
    </p:spTree>
    <p:extLst>
      <p:ext uri="{BB962C8B-B14F-4D97-AF65-F5344CB8AC3E}">
        <p14:creationId xmlns:p14="http://schemas.microsoft.com/office/powerpoint/2010/main" val="248723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on a chair&#10;&#10;Description automatically generated with low confidence">
            <a:extLst>
              <a:ext uri="{FF2B5EF4-FFF2-40B4-BE49-F238E27FC236}">
                <a16:creationId xmlns:a16="http://schemas.microsoft.com/office/drawing/2014/main" id="{D9D6E84E-EFC1-0FC1-3533-0E6FE237EC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99102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erson standing in front of a wall of posters&#10;&#10;Description automatically generated with medium confidence">
            <a:extLst>
              <a:ext uri="{FF2B5EF4-FFF2-40B4-BE49-F238E27FC236}">
                <a16:creationId xmlns:a16="http://schemas.microsoft.com/office/drawing/2014/main" id="{AD03A302-167A-EF73-3103-9EABDC0C2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b="-2"/>
          <a:stretch/>
        </p:blipFill>
        <p:spPr>
          <a:xfrm>
            <a:off x="625686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 name="TextBox 1">
            <a:extLst>
              <a:ext uri="{FF2B5EF4-FFF2-40B4-BE49-F238E27FC236}">
                <a16:creationId xmlns:a16="http://schemas.microsoft.com/office/drawing/2014/main" id="{D54BD8BF-0AAA-65E0-B87A-36DA1EACD6F6}"/>
              </a:ext>
            </a:extLst>
          </p:cNvPr>
          <p:cNvSpPr txBox="1"/>
          <p:nvPr/>
        </p:nvSpPr>
        <p:spPr>
          <a:xfrm>
            <a:off x="1986455" y="115614"/>
            <a:ext cx="4278479" cy="369332"/>
          </a:xfrm>
          <a:prstGeom prst="rect">
            <a:avLst/>
          </a:prstGeom>
          <a:noFill/>
        </p:spPr>
        <p:txBody>
          <a:bodyPr wrap="none" rtlCol="0">
            <a:spAutoFit/>
          </a:bodyPr>
          <a:lstStyle/>
          <a:p>
            <a:r>
              <a:rPr lang="en-US" dirty="0">
                <a:highlight>
                  <a:srgbClr val="00FFFF"/>
                </a:highlight>
              </a:rPr>
              <a:t>Fake News – SHAWNEE TEKII </a:t>
            </a:r>
            <a:r>
              <a:rPr lang="en-US" dirty="0"/>
              <a:t>( Cook Islands)</a:t>
            </a:r>
          </a:p>
        </p:txBody>
      </p:sp>
      <p:sp>
        <p:nvSpPr>
          <p:cNvPr id="4" name="TextBox 3">
            <a:extLst>
              <a:ext uri="{FF2B5EF4-FFF2-40B4-BE49-F238E27FC236}">
                <a16:creationId xmlns:a16="http://schemas.microsoft.com/office/drawing/2014/main" id="{EE6D734B-F80F-2348-8C50-6F10BA72B96B}"/>
              </a:ext>
            </a:extLst>
          </p:cNvPr>
          <p:cNvSpPr txBox="1"/>
          <p:nvPr/>
        </p:nvSpPr>
        <p:spPr>
          <a:xfrm>
            <a:off x="991027" y="6063359"/>
            <a:ext cx="8893628" cy="550920"/>
          </a:xfrm>
          <a:prstGeom prst="rect">
            <a:avLst/>
          </a:prstGeom>
          <a:noFill/>
        </p:spPr>
        <p:txBody>
          <a:bodyPr wrap="square" lIns="91440" tIns="45720" rIns="91440" bIns="45720" anchor="t">
            <a:spAutoFit/>
          </a:bodyPr>
          <a:lstStyle/>
          <a:p>
            <a:pPr marL="342900" indent="-342900">
              <a:lnSpc>
                <a:spcPct val="132000"/>
              </a:lnSpc>
              <a:spcAft>
                <a:spcPts val="800"/>
              </a:spcAft>
              <a:buClr>
                <a:srgbClr val="000000"/>
              </a:buClr>
              <a:buSzPts val="950"/>
              <a:buFont typeface="+mj-lt"/>
              <a:buAutoNum type="arabicPeriod"/>
              <a:tabLst>
                <a:tab pos="196850" algn="l"/>
              </a:tabLst>
            </a:pPr>
            <a:r>
              <a:rPr lang="en-US" sz="1800" u="none" strike="noStrike" spc="0" baseline="30000" dirty="0" err="1">
                <a:effectLst/>
                <a:highlight>
                  <a:srgbClr val="00FFFF"/>
                </a:highlight>
                <a:latin typeface="DejaVu Sans"/>
                <a:ea typeface="DejaVu Sans"/>
                <a:cs typeface="DejaVu Sans"/>
              </a:rPr>
              <a:t>Tautai</a:t>
            </a:r>
            <a:r>
              <a:rPr lang="en-US" sz="1800" u="none" strike="noStrike" spc="0" baseline="30000" dirty="0">
                <a:effectLst/>
                <a:highlight>
                  <a:srgbClr val="00FFFF"/>
                </a:highlight>
                <a:latin typeface="DejaVu Sans"/>
                <a:ea typeface="DejaVu Sans"/>
                <a:cs typeface="DejaVu Sans"/>
              </a:rPr>
              <a:t> Arts, “Artist Spotlight</a:t>
            </a:r>
            <a:r>
              <a:rPr lang="en-US" sz="1800" u="none" strike="noStrike" spc="0" baseline="30000" dirty="0">
                <a:effectLst/>
                <a:latin typeface="DejaVu Sans"/>
                <a:ea typeface="DejaVu Sans"/>
                <a:cs typeface="DejaVu Sans"/>
              </a:rPr>
              <a:t>: </a:t>
            </a:r>
            <a:r>
              <a:rPr lang="en-US" baseline="30000" dirty="0">
                <a:latin typeface="DejaVu Sans"/>
                <a:ea typeface="DejaVu Sans"/>
                <a:cs typeface="DejaVu Sans"/>
              </a:rPr>
              <a:t>SHAWNEE TEKII - </a:t>
            </a:r>
            <a:r>
              <a:rPr lang="en-US" sz="1800" u="none" strike="noStrike" spc="0" baseline="30000" dirty="0">
                <a:effectLst/>
                <a:latin typeface="DejaVu Sans"/>
                <a:ea typeface="DejaVu Sans"/>
                <a:cs typeface="DejaVu Sans"/>
              </a:rPr>
              <a:t>” video by No Six for </a:t>
            </a:r>
            <a:r>
              <a:rPr lang="en-US" sz="1800" i="1" u="none" strike="noStrike" spc="0" baseline="30000" dirty="0">
                <a:effectLst/>
                <a:highlight>
                  <a:srgbClr val="00FFFF"/>
                </a:highlight>
                <a:latin typeface="DejaVu Sans"/>
                <a:ea typeface="DejaVu Sans"/>
                <a:cs typeface="DejaVu Sans"/>
              </a:rPr>
              <a:t>SALTWATER / Interconnectivity</a:t>
            </a:r>
            <a:r>
              <a:rPr lang="en-US" sz="1800" u="none" strike="noStrike" spc="0" baseline="30000" dirty="0">
                <a:effectLst/>
                <a:highlight>
                  <a:srgbClr val="00FFFF"/>
                </a:highlight>
                <a:latin typeface="DejaVu Sans"/>
                <a:ea typeface="DejaVu Sans"/>
                <a:cs typeface="DejaVu Sans"/>
              </a:rPr>
              <a:t>, 2020, </a:t>
            </a:r>
            <a:r>
              <a:rPr lang="en-US" sz="1800" u="none" strike="noStrike" spc="0" baseline="30000" dirty="0">
                <a:effectLst/>
                <a:latin typeface="DejaVu Sans"/>
                <a:ea typeface="DejaVu Sans"/>
                <a:cs typeface="DejaVu Sans"/>
              </a:rPr>
              <a:t>accessed August 26, 2021, </a:t>
            </a:r>
            <a:r>
              <a:rPr lang="en-US" sz="1800" u="none" strike="noStrike" spc="0" baseline="30000" dirty="0">
                <a:effectLst/>
                <a:latin typeface="DejaVu Sans"/>
                <a:ea typeface="DejaVu Sans"/>
                <a:cs typeface="DejaVu Sans"/>
                <a:hlinkClick r:id="rId5">
                  <a:extLst>
                    <a:ext uri="{A12FA001-AC4F-418D-AE19-62706E023703}">
                      <ahyp:hlinkClr xmlns:ahyp="http://schemas.microsoft.com/office/drawing/2018/hyperlinkcolor" val="tx"/>
                    </a:ext>
                  </a:extLst>
                </a:hlinkClick>
              </a:rPr>
              <a:t>https://www.youtube.com/watch?v=nY6cB9QFLXA</a:t>
            </a:r>
            <a:r>
              <a:rPr lang="en-US" sz="1800" u="none" strike="noStrike" spc="0" baseline="30000" dirty="0">
                <a:effectLst/>
                <a:latin typeface="DejaVu Sans"/>
                <a:ea typeface="DejaVu Sans"/>
                <a:cs typeface="DejaVu Sans"/>
              </a:rPr>
              <a:t>.</a:t>
            </a:r>
            <a:r>
              <a:rPr lang="en-US" baseline="30000" dirty="0">
                <a:latin typeface="DejaVu Sans"/>
                <a:ea typeface="DejaVu Sans"/>
                <a:cs typeface="DejaVu Sans"/>
              </a:rPr>
              <a:t> NIKO MEREDITH </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22097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painting, drawing, art&#10;&#10;Description automatically generated">
            <a:extLst>
              <a:ext uri="{FF2B5EF4-FFF2-40B4-BE49-F238E27FC236}">
                <a16:creationId xmlns:a16="http://schemas.microsoft.com/office/drawing/2014/main" id="{B7EB6811-C406-6BEC-B4B5-33A45D05E8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6030" y="691978"/>
            <a:ext cx="7772400" cy="5184254"/>
          </a:xfrm>
          <a:prstGeom prst="rect">
            <a:avLst/>
          </a:prstGeom>
        </p:spPr>
      </p:pic>
      <p:sp>
        <p:nvSpPr>
          <p:cNvPr id="6" name="TextBox 5">
            <a:extLst>
              <a:ext uri="{FF2B5EF4-FFF2-40B4-BE49-F238E27FC236}">
                <a16:creationId xmlns:a16="http://schemas.microsoft.com/office/drawing/2014/main" id="{AE5AE812-E8B3-A8A6-ACFB-0B93CF7729C5}"/>
              </a:ext>
            </a:extLst>
          </p:cNvPr>
          <p:cNvSpPr txBox="1"/>
          <p:nvPr/>
        </p:nvSpPr>
        <p:spPr>
          <a:xfrm>
            <a:off x="766119" y="6116595"/>
            <a:ext cx="10775092" cy="616066"/>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15. Shawnee </a:t>
            </a:r>
            <a:r>
              <a:rPr lang="en-US" sz="1200" err="1">
                <a:effectLst/>
                <a:latin typeface="DejaVu Sans"/>
                <a:ea typeface="DejaVu Sans"/>
                <a:cs typeface="DejaVu Sans"/>
              </a:rPr>
              <a:t>Tekii</a:t>
            </a:r>
            <a:r>
              <a:rPr lang="en-US" sz="1200">
                <a:effectLst/>
                <a:latin typeface="DejaVu Sans"/>
                <a:ea typeface="DejaVu Sans"/>
                <a:cs typeface="DejaVu Sans"/>
              </a:rPr>
              <a:t>, </a:t>
            </a:r>
            <a:r>
              <a:rPr lang="en-US" sz="1200" i="1">
                <a:effectLst/>
                <a:latin typeface="DejaVu Sans"/>
                <a:ea typeface="DejaVu Sans"/>
                <a:cs typeface="DejaVu Sans"/>
              </a:rPr>
              <a:t>Fake News</a:t>
            </a:r>
            <a:r>
              <a:rPr lang="en-US" sz="1200">
                <a:effectLst/>
                <a:latin typeface="DejaVu Sans"/>
                <a:ea typeface="DejaVu Sans"/>
                <a:cs typeface="DejaVu Sans"/>
              </a:rPr>
              <a:t>, 2020. Aerosol paint and acrylic on canvas. 170.8 x 122 cm each.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Photograph by Ralph Brown.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a:p>
            <a:pPr>
              <a:lnSpc>
                <a:spcPts val="5"/>
              </a:lnSpc>
              <a:spcAft>
                <a:spcPts val="7095"/>
              </a:spcAft>
            </a:pPr>
            <a:r>
              <a:rPr lang="en-US" sz="1200">
                <a:solidFill>
                  <a:srgbClr val="000000"/>
                </a:solidFill>
                <a:effectLst/>
                <a:latin typeface="Times New Roman" panose="02020603050405020304" pitchFamily="18" charset="0"/>
                <a:ea typeface="Times New Roman" panose="02020603050405020304" pitchFamily="18" charset="0"/>
              </a:rPr>
              <a:t> </a:t>
            </a:r>
            <a:endParaRPr lang="en-NZ" sz="120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1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hone with a screen&#10;&#10;Description automatically generated with low confidence">
            <a:extLst>
              <a:ext uri="{FF2B5EF4-FFF2-40B4-BE49-F238E27FC236}">
                <a16:creationId xmlns:a16="http://schemas.microsoft.com/office/drawing/2014/main" id="{9759649D-268E-AB1B-6F88-F9182EC402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792" y="358346"/>
            <a:ext cx="7772400" cy="5182918"/>
          </a:xfrm>
          <a:prstGeom prst="rect">
            <a:avLst/>
          </a:prstGeom>
        </p:spPr>
      </p:pic>
      <p:sp>
        <p:nvSpPr>
          <p:cNvPr id="6" name="TextBox 5">
            <a:extLst>
              <a:ext uri="{FF2B5EF4-FFF2-40B4-BE49-F238E27FC236}">
                <a16:creationId xmlns:a16="http://schemas.microsoft.com/office/drawing/2014/main" id="{D3990CA6-0B8D-2633-953B-8455A60F27F7}"/>
              </a:ext>
            </a:extLst>
          </p:cNvPr>
          <p:cNvSpPr txBox="1"/>
          <p:nvPr/>
        </p:nvSpPr>
        <p:spPr>
          <a:xfrm>
            <a:off x="877330" y="5881816"/>
            <a:ext cx="10293178" cy="550920"/>
          </a:xfrm>
          <a:prstGeom prst="rect">
            <a:avLst/>
          </a:prstGeom>
          <a:noFill/>
        </p:spPr>
        <p:txBody>
          <a:bodyPr wrap="square" rtlCol="0">
            <a:spAutoFit/>
          </a:bodyPr>
          <a:lstStyle/>
          <a:p>
            <a:pPr algn="just">
              <a:lnSpc>
                <a:spcPct val="132000"/>
              </a:lnSpc>
            </a:pPr>
            <a:r>
              <a:rPr lang="en-US" sz="1200">
                <a:effectLst/>
                <a:latin typeface="DejaVu Sans"/>
                <a:ea typeface="DejaVu Sans"/>
                <a:cs typeface="DejaVu Sans"/>
              </a:rPr>
              <a:t>Figure 16. Gallery visitor using an app designed by Shawnee </a:t>
            </a:r>
            <a:r>
              <a:rPr lang="en-US" sz="1200" err="1">
                <a:effectLst/>
                <a:latin typeface="DejaVu Sans"/>
                <a:ea typeface="DejaVu Sans"/>
                <a:cs typeface="DejaVu Sans"/>
              </a:rPr>
              <a:t>Tekii</a:t>
            </a:r>
            <a:r>
              <a:rPr lang="en-US" sz="1200">
                <a:effectLst/>
                <a:latin typeface="DejaVu Sans"/>
                <a:ea typeface="DejaVu Sans"/>
                <a:cs typeface="DejaVu Sans"/>
              </a:rPr>
              <a:t> for </a:t>
            </a:r>
            <a:r>
              <a:rPr lang="en-US" sz="1200" i="1">
                <a:effectLst/>
                <a:latin typeface="DejaVu Sans"/>
                <a:ea typeface="DejaVu Sans"/>
                <a:cs typeface="DejaVu Sans"/>
              </a:rPr>
              <a:t>Fake News</a:t>
            </a:r>
            <a:r>
              <a:rPr lang="en-US" sz="1200">
                <a:effectLst/>
                <a:latin typeface="DejaVu Sans"/>
                <a:ea typeface="DejaVu Sans"/>
                <a:cs typeface="DejaVu Sans"/>
              </a:rPr>
              <a:t>, 2020. </a:t>
            </a:r>
            <a:r>
              <a:rPr lang="en-US" sz="1200" i="1">
                <a:effectLst/>
                <a:latin typeface="DejaVu Sans"/>
                <a:ea typeface="DejaVu Sans"/>
                <a:cs typeface="DejaVu Sans"/>
              </a:rPr>
              <a:t>SALTWATER / Interconnectivity</a:t>
            </a:r>
            <a:r>
              <a:rPr lang="en-US" sz="1200">
                <a:effectLst/>
                <a:latin typeface="DejaVu Sans"/>
                <a:ea typeface="DejaVu Sans"/>
                <a:cs typeface="DejaVu Sans"/>
              </a:rPr>
              <a:t>, </a:t>
            </a:r>
            <a:r>
              <a:rPr lang="en-US" sz="1200" err="1">
                <a:effectLst/>
                <a:latin typeface="DejaVu Sans"/>
                <a:ea typeface="DejaVu Sans"/>
                <a:cs typeface="DejaVu Sans"/>
              </a:rPr>
              <a:t>Tautai</a:t>
            </a:r>
            <a:r>
              <a:rPr lang="en-US" sz="1200">
                <a:effectLst/>
                <a:latin typeface="DejaVu Sans"/>
                <a:ea typeface="DejaVu Sans"/>
                <a:cs typeface="DejaVu Sans"/>
              </a:rPr>
              <a:t> Gallery, Auckland, Aotearoa New Zealand. Photograph by Ralph Brown. Courtesy of the artist and </a:t>
            </a:r>
            <a:r>
              <a:rPr lang="en-US" sz="1200" err="1">
                <a:effectLst/>
                <a:latin typeface="DejaVu Sans"/>
                <a:ea typeface="DejaVu Sans"/>
                <a:cs typeface="DejaVu Sans"/>
              </a:rPr>
              <a:t>Tautai</a:t>
            </a:r>
            <a:r>
              <a:rPr lang="en-US" sz="1200">
                <a:effectLst/>
                <a:latin typeface="DejaVu Sans"/>
                <a:ea typeface="DejaVu Sans"/>
                <a:cs typeface="DejaVu Sans"/>
              </a:rPr>
              <a:t> Gallery</a:t>
            </a:r>
            <a:endParaRPr lang="en-NZ" sz="1200">
              <a:effectLst/>
              <a:latin typeface="DejaVu Sans"/>
              <a:ea typeface="DejaVu Sans"/>
              <a:cs typeface="DejaVu Sans"/>
            </a:endParaRPr>
          </a:p>
        </p:txBody>
      </p:sp>
    </p:spTree>
    <p:extLst>
      <p:ext uri="{BB962C8B-B14F-4D97-AF65-F5344CB8AC3E}">
        <p14:creationId xmlns:p14="http://schemas.microsoft.com/office/powerpoint/2010/main" val="365476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a:hlinkClick r:id="" action="ppaction://media"/>
            <a:extLst>
              <a:ext uri="{FF2B5EF4-FFF2-40B4-BE49-F238E27FC236}">
                <a16:creationId xmlns:a16="http://schemas.microsoft.com/office/drawing/2014/main" id="{74F40F3D-F4DD-84A7-4B8B-BF69FA3E7465}"/>
              </a:ext>
            </a:extLst>
          </p:cNvPr>
          <p:cNvPicPr>
            <a:picLocks noRot="1" noChangeAspect="1"/>
          </p:cNvPicPr>
          <p:nvPr>
            <a:videoFile r:link="rId1"/>
          </p:nvPr>
        </p:nvPicPr>
        <p:blipFill>
          <a:blip r:embed="rId3"/>
          <a:stretch>
            <a:fillRect/>
          </a:stretch>
        </p:blipFill>
        <p:spPr>
          <a:xfrm>
            <a:off x="1732884" y="673645"/>
            <a:ext cx="8726232" cy="4930321"/>
          </a:xfrm>
          <a:prstGeom prst="rect">
            <a:avLst/>
          </a:prstGeom>
        </p:spPr>
      </p:pic>
      <p:sp>
        <p:nvSpPr>
          <p:cNvPr id="2" name="TextBox 1">
            <a:extLst>
              <a:ext uri="{FF2B5EF4-FFF2-40B4-BE49-F238E27FC236}">
                <a16:creationId xmlns:a16="http://schemas.microsoft.com/office/drawing/2014/main" id="{C95246A7-2635-8FED-6990-414F8A821961}"/>
              </a:ext>
            </a:extLst>
          </p:cNvPr>
          <p:cNvSpPr txBox="1"/>
          <p:nvPr/>
        </p:nvSpPr>
        <p:spPr>
          <a:xfrm>
            <a:off x="617107" y="5821229"/>
            <a:ext cx="10956204" cy="646331"/>
          </a:xfrm>
          <a:prstGeom prst="rect">
            <a:avLst/>
          </a:prstGeom>
          <a:noFill/>
        </p:spPr>
        <p:txBody>
          <a:bodyPr wrap="none" lIns="91440" tIns="45720" rIns="91440" bIns="45720" rtlCol="0" anchor="t">
            <a:spAutoFit/>
          </a:bodyPr>
          <a:lstStyle/>
          <a:p>
            <a:r>
              <a:rPr lang="en-US" dirty="0" err="1"/>
              <a:t>Tautai</a:t>
            </a:r>
            <a:r>
              <a:rPr lang="en-US" dirty="0"/>
              <a:t> Gallery: Auckland, Aotearoa: SALTWATER /INTERCONNECTIVITY – ARTISTS SPOTLIGHT Video –</a:t>
            </a:r>
          </a:p>
          <a:p>
            <a:r>
              <a:rPr lang="en-US" dirty="0"/>
              <a:t>SHAWNEE TEKII – Courtesy </a:t>
            </a:r>
            <a:r>
              <a:rPr lang="en-US" dirty="0" err="1"/>
              <a:t>Tautai</a:t>
            </a:r>
            <a:r>
              <a:rPr lang="en-US" dirty="0"/>
              <a:t> – Championing Pacific Creativity. October 2020. Video: by Niko Meredith, No Six. </a:t>
            </a:r>
            <a:endParaRPr lang="en-US" dirty="0">
              <a:ea typeface="Calibri"/>
              <a:cs typeface="Calibri"/>
            </a:endParaRPr>
          </a:p>
        </p:txBody>
      </p:sp>
    </p:spTree>
    <p:extLst>
      <p:ext uri="{BB962C8B-B14F-4D97-AF65-F5344CB8AC3E}">
        <p14:creationId xmlns:p14="http://schemas.microsoft.com/office/powerpoint/2010/main" val="8473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4"/>
          <p:cNvSpPr/>
          <p:nvPr/>
        </p:nvSpPr>
        <p:spPr>
          <a:xfrm>
            <a:off x="243017" y="1381896"/>
            <a:ext cx="1219199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68" name="Google Shape;368;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6883" y="2278326"/>
            <a:ext cx="4488343" cy="3074539"/>
          </a:xfrm>
          <a:prstGeom prst="rect">
            <a:avLst/>
          </a:prstGeom>
          <a:noFill/>
          <a:ln>
            <a:noFill/>
          </a:ln>
        </p:spPr>
      </p:pic>
      <p:grpSp>
        <p:nvGrpSpPr>
          <p:cNvPr id="369" name="Google Shape;369;p34"/>
          <p:cNvGrpSpPr/>
          <p:nvPr/>
        </p:nvGrpSpPr>
        <p:grpSpPr>
          <a:xfrm>
            <a:off x="336883" y="440273"/>
            <a:ext cx="11761566" cy="6025128"/>
            <a:chOff x="8239034" y="1000124"/>
            <a:chExt cx="1507112" cy="8341902"/>
          </a:xfrm>
        </p:grpSpPr>
        <p:sp>
          <p:nvSpPr>
            <p:cNvPr id="370" name="Google Shape;370;p34"/>
            <p:cNvSpPr/>
            <p:nvPr/>
          </p:nvSpPr>
          <p:spPr>
            <a:xfrm>
              <a:off x="8239034" y="8517711"/>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  Members of </a:t>
              </a:r>
            </a:p>
            <a:p>
              <a:pPr marL="0" marR="0" lvl="0" indent="0" algn="l" rtl="0">
                <a:spcBef>
                  <a:spcPts val="0"/>
                </a:spcBef>
                <a:spcAft>
                  <a:spcPts val="0"/>
                </a:spcAft>
                <a:buNone/>
              </a:pPr>
              <a:r>
                <a:rPr lang="en-US" dirty="0">
                  <a:solidFill>
                    <a:schemeClr val="dk1"/>
                  </a:solidFill>
                  <a:latin typeface="Calibri"/>
                  <a:ea typeface="Calibri"/>
                  <a:cs typeface="Calibri"/>
                  <a:sym typeface="Calibri"/>
                </a:rPr>
                <a:t> No Six – Pacific Media group Photo: Niko Meredith.  </a:t>
              </a:r>
              <a:endParaRPr sz="1800" dirty="0">
                <a:solidFill>
                  <a:schemeClr val="dk1"/>
                </a:solidFill>
                <a:latin typeface="Calibri"/>
                <a:ea typeface="Calibri"/>
                <a:cs typeface="Calibri"/>
                <a:sym typeface="Calibri"/>
              </a:endParaRPr>
            </a:p>
          </p:txBody>
        </p:sp>
        <p:sp>
          <p:nvSpPr>
            <p:cNvPr id="371" name="Google Shape;371;p34"/>
            <p:cNvSpPr/>
            <p:nvPr/>
          </p:nvSpPr>
          <p:spPr>
            <a:xfrm>
              <a:off x="8983979"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TAUTAI GALLERY, LEVEL 1: 300 </a:t>
              </a:r>
              <a:r>
                <a:rPr lang="en-US" sz="1800" dirty="0" err="1">
                  <a:solidFill>
                    <a:schemeClr val="dk1"/>
                  </a:solidFill>
                  <a:latin typeface="Calibri"/>
                  <a:ea typeface="Calibri"/>
                  <a:cs typeface="Calibri"/>
                  <a:sym typeface="Calibri"/>
                </a:rPr>
                <a:t>Te</a:t>
              </a:r>
              <a:r>
                <a:rPr lang="en-US" sz="1800" dirty="0">
                  <a:solidFill>
                    <a:schemeClr val="dk1"/>
                  </a:solidFill>
                  <a:latin typeface="Calibri"/>
                  <a:ea typeface="Calibri"/>
                  <a:cs typeface="Calibri"/>
                  <a:sym typeface="Calibri"/>
                </a:rPr>
                <a:t> KARANGAHAPE ROAD, NEWTON, CBD AUCKLAND, SALTWATER INTERCONNECTIVITY</a:t>
              </a:r>
            </a:p>
            <a:p>
              <a:pPr marL="0" marR="0" lvl="0" indent="0" algn="l" rtl="0">
                <a:spcBef>
                  <a:spcPts val="0"/>
                </a:spcBef>
                <a:spcAft>
                  <a:spcPts val="0"/>
                </a:spcAft>
                <a:buNone/>
              </a:pPr>
              <a:r>
                <a:rPr lang="en-US" dirty="0">
                  <a:solidFill>
                    <a:schemeClr val="dk1"/>
                  </a:solidFill>
                  <a:latin typeface="Calibri"/>
                  <a:ea typeface="Calibri"/>
                  <a:cs typeface="Calibri"/>
                  <a:sym typeface="Calibri"/>
                </a:rPr>
                <a:t>EXHIBITION OPENING – OCTOBER 20</a:t>
              </a:r>
              <a:r>
                <a:rPr lang="en-US" baseline="30000" dirty="0">
                  <a:solidFill>
                    <a:schemeClr val="dk1"/>
                  </a:solidFill>
                  <a:latin typeface="Calibri"/>
                  <a:ea typeface="Calibri"/>
                  <a:cs typeface="Calibri"/>
                  <a:sym typeface="Calibri"/>
                </a:rPr>
                <a:t>th</a:t>
              </a:r>
              <a:r>
                <a:rPr lang="en-US" dirty="0">
                  <a:solidFill>
                    <a:schemeClr val="dk1"/>
                  </a:solidFill>
                  <a:latin typeface="Calibri"/>
                  <a:ea typeface="Calibri"/>
                  <a:cs typeface="Calibri"/>
                  <a:sym typeface="Calibri"/>
                </a:rPr>
                <a:t>, 2020</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grpSp>
      <p:pic>
        <p:nvPicPr>
          <p:cNvPr id="2" name="Google Shape;344;p31">
            <a:extLst>
              <a:ext uri="{FF2B5EF4-FFF2-40B4-BE49-F238E27FC236}">
                <a16:creationId xmlns:a16="http://schemas.microsoft.com/office/drawing/2014/main" id="{F6505F32-CAE9-B9B4-845A-8688448D02A9}"/>
              </a:ext>
            </a:extLst>
          </p:cNvPr>
          <p:cNvPicPr preferRelativeResize="0">
            <a:picLocks noGrp="1"/>
          </p:cNvPicPr>
          <p:nvPr>
            <p:ph idx="1"/>
          </p:nvPr>
        </p:nvPicPr>
        <p:blipFill rotWithShape="1">
          <a:blip r:embed="rId4" cstate="screen">
            <a:alphaModFix/>
            <a:extLst>
              <a:ext uri="{28A0092B-C50C-407E-A947-70E740481C1C}">
                <a14:useLocalDpi xmlns:a14="http://schemas.microsoft.com/office/drawing/2010/main"/>
              </a:ext>
            </a:extLst>
          </a:blip>
          <a:srcRect/>
          <a:stretch/>
        </p:blipFill>
        <p:spPr>
          <a:xfrm>
            <a:off x="6339016" y="2137284"/>
            <a:ext cx="4488343" cy="3074539"/>
          </a:xfrm>
          <a:prstGeom prst="rect">
            <a:avLst/>
          </a:prstGeom>
          <a:noFill/>
          <a:ln>
            <a:noFill/>
          </a:ln>
        </p:spPr>
      </p:pic>
      <p:sp>
        <p:nvSpPr>
          <p:cNvPr id="3" name="TextBox 2">
            <a:extLst>
              <a:ext uri="{FF2B5EF4-FFF2-40B4-BE49-F238E27FC236}">
                <a16:creationId xmlns:a16="http://schemas.microsoft.com/office/drawing/2014/main" id="{D4104746-9AA4-5F1C-639A-2F38853B6377}"/>
              </a:ext>
            </a:extLst>
          </p:cNvPr>
          <p:cNvSpPr txBox="1"/>
          <p:nvPr/>
        </p:nvSpPr>
        <p:spPr>
          <a:xfrm>
            <a:off x="465221" y="224589"/>
            <a:ext cx="2851550" cy="369332"/>
          </a:xfrm>
          <a:prstGeom prst="rect">
            <a:avLst/>
          </a:prstGeom>
          <a:noFill/>
        </p:spPr>
        <p:txBody>
          <a:bodyPr wrap="none" rtlCol="0">
            <a:spAutoFit/>
          </a:bodyPr>
          <a:lstStyle/>
          <a:p>
            <a:r>
              <a:rPr lang="en-US" dirty="0"/>
              <a:t>COMMUNITY ENGAGEMENT</a:t>
            </a:r>
          </a:p>
        </p:txBody>
      </p:sp>
      <p:sp>
        <p:nvSpPr>
          <p:cNvPr id="4" name="TextBox 3">
            <a:extLst>
              <a:ext uri="{FF2B5EF4-FFF2-40B4-BE49-F238E27FC236}">
                <a16:creationId xmlns:a16="http://schemas.microsoft.com/office/drawing/2014/main" id="{D3BC7B01-F0B5-B6F3-09E2-8DCC0B51AF0C}"/>
              </a:ext>
            </a:extLst>
          </p:cNvPr>
          <p:cNvSpPr txBox="1"/>
          <p:nvPr/>
        </p:nvSpPr>
        <p:spPr>
          <a:xfrm>
            <a:off x="6096000" y="5817562"/>
            <a:ext cx="6208494" cy="1200329"/>
          </a:xfrm>
          <a:prstGeom prst="rect">
            <a:avLst/>
          </a:prstGeom>
          <a:noFill/>
        </p:spPr>
        <p:txBody>
          <a:bodyPr wrap="none" rtlCol="0">
            <a:spAutoFit/>
          </a:bodyPr>
          <a:lstStyle/>
          <a:p>
            <a:r>
              <a:rPr lang="en-US" dirty="0" err="1"/>
              <a:t>Tautai</a:t>
            </a:r>
            <a:r>
              <a:rPr lang="en-US" dirty="0"/>
              <a:t> Community Supporters and Whanau:</a:t>
            </a:r>
          </a:p>
          <a:p>
            <a:r>
              <a:rPr lang="en-US" dirty="0"/>
              <a:t>Artists: Tui Emma Gillies and family, Artists - </a:t>
            </a:r>
            <a:r>
              <a:rPr lang="en-US" dirty="0" err="1"/>
              <a:t>Sione</a:t>
            </a:r>
            <a:r>
              <a:rPr lang="en-US" dirty="0"/>
              <a:t> </a:t>
            </a:r>
            <a:r>
              <a:rPr lang="en-US" dirty="0" err="1"/>
              <a:t>Monu</a:t>
            </a:r>
            <a:r>
              <a:rPr lang="en-US" dirty="0"/>
              <a:t> </a:t>
            </a:r>
          </a:p>
          <a:p>
            <a:r>
              <a:rPr lang="en-US" dirty="0"/>
              <a:t>and artist: Melissa Gilbert: </a:t>
            </a:r>
            <a:r>
              <a:rPr lang="en-US" dirty="0" err="1"/>
              <a:t>Tautai</a:t>
            </a:r>
            <a:r>
              <a:rPr lang="en-US" dirty="0"/>
              <a:t>, SALTWATER /Interconnectivity</a:t>
            </a:r>
          </a:p>
          <a:p>
            <a:r>
              <a:rPr lang="en-US" dirty="0"/>
              <a:t>Photo: Ralph Brown. </a:t>
            </a:r>
            <a:r>
              <a:rPr lang="en-US" dirty="0" err="1"/>
              <a:t>Tautai</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anim calcmode="lin" valueType="num">
                                      <p:cBhvr>
                                        <p:cTn id="8" dur="1000" fill="hold"/>
                                        <p:tgtEl>
                                          <p:spTgt spid="368"/>
                                        </p:tgtEl>
                                        <p:attrNameLst>
                                          <p:attrName>ppt_x</p:attrName>
                                        </p:attrNameLst>
                                      </p:cBhvr>
                                      <p:tavLst>
                                        <p:tav tm="0">
                                          <p:val>
                                            <p:strVal val="#ppt_x"/>
                                          </p:val>
                                        </p:tav>
                                        <p:tav tm="100000">
                                          <p:val>
                                            <p:strVal val="#ppt_x"/>
                                          </p:val>
                                        </p:tav>
                                      </p:tavLst>
                                    </p:anim>
                                    <p:anim calcmode="lin" valueType="num">
                                      <p:cBhvr>
                                        <p:cTn id="9" dur="900" decel="100000" fill="hold"/>
                                        <p:tgtEl>
                                          <p:spTgt spid="36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20C2-1E07-299A-747B-83176B3B5ABE}"/>
            </a:ext>
          </a:extLst>
        </p:cNvPr>
        <p:cNvGrpSpPr/>
        <p:nvPr/>
      </p:nvGrpSpPr>
      <p:grpSpPr>
        <a:xfrm>
          <a:off x="0" y="0"/>
          <a:ext cx="0" cy="0"/>
          <a:chOff x="0" y="0"/>
          <a:chExt cx="0" cy="0"/>
        </a:xfrm>
      </p:grpSpPr>
      <p:pic>
        <p:nvPicPr>
          <p:cNvPr id="193537" name="Picture 3">
            <a:extLst>
              <a:ext uri="{FF2B5EF4-FFF2-40B4-BE49-F238E27FC236}">
                <a16:creationId xmlns:a16="http://schemas.microsoft.com/office/drawing/2014/main" id="{F0D8811F-5D67-1DE9-62C9-6D8FDD6D7BE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0988" y="-1270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4">
            <a:extLst>
              <a:ext uri="{FF2B5EF4-FFF2-40B4-BE49-F238E27FC236}">
                <a16:creationId xmlns:a16="http://schemas.microsoft.com/office/drawing/2014/main" id="{0253BAE3-ED0C-F7A3-B7B1-11C2F52E9C11}"/>
              </a:ext>
            </a:extLst>
          </p:cNvPr>
          <p:cNvSpPr>
            <a:spLocks noChangeArrowheads="1"/>
          </p:cNvSpPr>
          <p:nvPr/>
        </p:nvSpPr>
        <p:spPr bwMode="auto">
          <a:xfrm>
            <a:off x="6858000" y="26989"/>
            <a:ext cx="31242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err="1"/>
              <a:t>Motuan</a:t>
            </a:r>
            <a:r>
              <a:rPr lang="en-US" altLang="en-US" sz="800" dirty="0"/>
              <a:t> </a:t>
            </a:r>
            <a:r>
              <a:rPr lang="en-US" altLang="en-US" sz="800" dirty="0" err="1"/>
              <a:t>Pata</a:t>
            </a:r>
            <a:r>
              <a:rPr lang="en-US" altLang="en-US" sz="800" dirty="0"/>
              <a:t> </a:t>
            </a:r>
            <a:r>
              <a:rPr lang="en-US" altLang="en-US" sz="800" dirty="0" err="1"/>
              <a:t>Pata</a:t>
            </a:r>
            <a:r>
              <a:rPr lang="en-US" altLang="en-US" sz="800" dirty="0"/>
              <a:t> - sacred – </a:t>
            </a:r>
          </a:p>
          <a:p>
            <a:pPr>
              <a:spcBef>
                <a:spcPct val="0"/>
              </a:spcBef>
              <a:buFontTx/>
              <a:buNone/>
            </a:pPr>
            <a:r>
              <a:rPr lang="en-US" altLang="en-US" sz="800" dirty="0" err="1"/>
              <a:t>Motu</a:t>
            </a:r>
            <a:r>
              <a:rPr lang="en-US" altLang="en-US" sz="800" dirty="0"/>
              <a:t> </a:t>
            </a:r>
            <a:r>
              <a:rPr lang="en-US" altLang="en-US" sz="800" dirty="0" err="1"/>
              <a:t>Koitabu</a:t>
            </a:r>
            <a:r>
              <a:rPr lang="en-US" altLang="en-US" sz="800" dirty="0"/>
              <a:t> peoples, Port Moresby, Papua New Guinea: home</a:t>
            </a:r>
          </a:p>
          <a:p>
            <a:pPr>
              <a:spcBef>
                <a:spcPct val="0"/>
              </a:spcBef>
              <a:buFontTx/>
              <a:buNone/>
            </a:pPr>
            <a:r>
              <a:rPr lang="en-US" altLang="en-US" sz="800" dirty="0"/>
              <a:t>photo Giles Peterson</a:t>
            </a:r>
          </a:p>
          <a:p>
            <a:pPr>
              <a:spcBef>
                <a:spcPct val="0"/>
              </a:spcBef>
              <a:buFontTx/>
              <a:buNone/>
            </a:pPr>
            <a:endParaRPr lang="en-US" altLang="en-US" sz="800" dirty="0">
              <a:solidFill>
                <a:srgbClr val="FFFFFF"/>
              </a:solidFill>
            </a:endParaRPr>
          </a:p>
        </p:txBody>
      </p:sp>
      <p:pic>
        <p:nvPicPr>
          <p:cNvPr id="193539" name="Picture 5">
            <a:extLst>
              <a:ext uri="{FF2B5EF4-FFF2-40B4-BE49-F238E27FC236}">
                <a16:creationId xmlns:a16="http://schemas.microsoft.com/office/drawing/2014/main" id="{70FCB418-CDAF-4959-4300-A6CB50652BB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77050" y="685800"/>
            <a:ext cx="37719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0" name="TextBox 6">
            <a:extLst>
              <a:ext uri="{FF2B5EF4-FFF2-40B4-BE49-F238E27FC236}">
                <a16:creationId xmlns:a16="http://schemas.microsoft.com/office/drawing/2014/main" id="{165E7E2D-F897-A3A2-2152-D9E5452A934D}"/>
              </a:ext>
            </a:extLst>
          </p:cNvPr>
          <p:cNvSpPr txBox="1">
            <a:spLocks noChangeArrowheads="1"/>
          </p:cNvSpPr>
          <p:nvPr/>
        </p:nvSpPr>
        <p:spPr bwMode="auto">
          <a:xfrm>
            <a:off x="6934201" y="3352801"/>
            <a:ext cx="38151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a:t>Giles, &amp; Douglas Llamo – musician and sound engineer </a:t>
            </a:r>
          </a:p>
          <a:p>
            <a:pPr>
              <a:spcBef>
                <a:spcPct val="0"/>
              </a:spcBef>
              <a:buFontTx/>
              <a:buNone/>
            </a:pPr>
            <a:r>
              <a:rPr lang="en-US" altLang="en-US" sz="800" dirty="0"/>
              <a:t>Port Moresby, PNG and childhood best mate., </a:t>
            </a:r>
            <a:r>
              <a:rPr lang="en-US" altLang="en-US" sz="800" dirty="0" err="1"/>
              <a:t>Muliono</a:t>
            </a:r>
            <a:r>
              <a:rPr lang="en-US" altLang="en-US" sz="800" dirty="0"/>
              <a:t> Family village compound</a:t>
            </a:r>
          </a:p>
          <a:p>
            <a:pPr>
              <a:spcBef>
                <a:spcPct val="0"/>
              </a:spcBef>
              <a:buFontTx/>
              <a:buNone/>
            </a:pPr>
            <a:r>
              <a:rPr lang="en-US" altLang="en-US" sz="800" dirty="0"/>
              <a:t>Port Moresby, 2010: photo: Ruth </a:t>
            </a:r>
            <a:r>
              <a:rPr lang="en-US" altLang="en-US" sz="800" dirty="0" err="1"/>
              <a:t>Choulai</a:t>
            </a:r>
            <a:r>
              <a:rPr lang="en-US" altLang="en-US" sz="800" dirty="0"/>
              <a:t> (PNG)</a:t>
            </a:r>
          </a:p>
        </p:txBody>
      </p:sp>
      <p:pic>
        <p:nvPicPr>
          <p:cNvPr id="193541" name="Picture 7">
            <a:extLst>
              <a:ext uri="{FF2B5EF4-FFF2-40B4-BE49-F238E27FC236}">
                <a16:creationId xmlns:a16="http://schemas.microsoft.com/office/drawing/2014/main" id="{34CB25B2-EEB0-BDA3-0734-16DC8ED896C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34201" y="3789414"/>
            <a:ext cx="3313585" cy="2479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2" name="TextBox 8">
            <a:extLst>
              <a:ext uri="{FF2B5EF4-FFF2-40B4-BE49-F238E27FC236}">
                <a16:creationId xmlns:a16="http://schemas.microsoft.com/office/drawing/2014/main" id="{60955883-D38E-9352-77E2-5AC244369CE5}"/>
              </a:ext>
            </a:extLst>
          </p:cNvPr>
          <p:cNvSpPr txBox="1">
            <a:spLocks noChangeArrowheads="1"/>
          </p:cNvSpPr>
          <p:nvPr/>
        </p:nvSpPr>
        <p:spPr bwMode="auto">
          <a:xfrm>
            <a:off x="6694488" y="6273225"/>
            <a:ext cx="54975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a:t>Mums- Ruth </a:t>
            </a:r>
            <a:r>
              <a:rPr lang="en-US" altLang="en-US" sz="800" dirty="0" err="1"/>
              <a:t>Choulai</a:t>
            </a:r>
            <a:r>
              <a:rPr lang="en-US" altLang="en-US" sz="800" dirty="0"/>
              <a:t>  -</a:t>
            </a:r>
          </a:p>
          <a:p>
            <a:pPr>
              <a:spcBef>
                <a:spcPct val="0"/>
              </a:spcBef>
              <a:buFontTx/>
              <a:buNone/>
            </a:pPr>
            <a:r>
              <a:rPr lang="en-US" altLang="en-US" sz="800" dirty="0"/>
              <a:t>and Giles :opening of  Spirit of The People – New Melanesian Art. (curator). Corbans Art Centre &amp; Gallery, West Auckland: Artwork </a:t>
            </a:r>
            <a:r>
              <a:rPr lang="mr-IN" altLang="en-US" sz="800" dirty="0"/>
              <a:t>–</a:t>
            </a:r>
            <a:r>
              <a:rPr lang="en-US" altLang="en-US" sz="800" dirty="0"/>
              <a:t> Wendi </a:t>
            </a:r>
            <a:r>
              <a:rPr lang="en-US" altLang="en-US" sz="800" dirty="0" err="1"/>
              <a:t>Choulai</a:t>
            </a:r>
            <a:r>
              <a:rPr lang="en-US" altLang="en-US" sz="800" dirty="0"/>
              <a:t> (PNG) and Torika </a:t>
            </a:r>
            <a:r>
              <a:rPr lang="en-US" altLang="en-US" sz="800" dirty="0" err="1"/>
              <a:t>Bolatagici</a:t>
            </a:r>
            <a:r>
              <a:rPr lang="en-US" altLang="en-US" sz="800" dirty="0"/>
              <a:t> (Fiji) </a:t>
            </a:r>
            <a:r>
              <a:rPr lang="mr-IN" altLang="en-US" sz="800" dirty="0">
                <a:solidFill>
                  <a:srgbClr val="FFFFFF"/>
                </a:solidFill>
              </a:rPr>
              <a:t>–</a:t>
            </a:r>
            <a:r>
              <a:rPr lang="en-US" altLang="en-US" sz="800" dirty="0">
                <a:solidFill>
                  <a:srgbClr val="FFFFFF"/>
                </a:solidFill>
              </a:rPr>
              <a:t> Australia]</a:t>
            </a:r>
          </a:p>
        </p:txBody>
      </p:sp>
    </p:spTree>
    <p:extLst>
      <p:ext uri="{BB962C8B-B14F-4D97-AF65-F5344CB8AC3E}">
        <p14:creationId xmlns:p14="http://schemas.microsoft.com/office/powerpoint/2010/main" val="34001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3537"/>
                                        </p:tgtEl>
                                        <p:attrNameLst>
                                          <p:attrName>style.visibility</p:attrName>
                                        </p:attrNameLst>
                                      </p:cBhvr>
                                      <p:to>
                                        <p:strVal val="visible"/>
                                      </p:to>
                                    </p:set>
                                    <p:animEffect transition="in" filter="fade">
                                      <p:cBhvr>
                                        <p:cTn id="7" dur="1000"/>
                                        <p:tgtEl>
                                          <p:spTgt spid="193537"/>
                                        </p:tgtEl>
                                      </p:cBhvr>
                                    </p:animEffect>
                                    <p:anim calcmode="lin" valueType="num">
                                      <p:cBhvr>
                                        <p:cTn id="8" dur="1000" fill="hold"/>
                                        <p:tgtEl>
                                          <p:spTgt spid="193537"/>
                                        </p:tgtEl>
                                        <p:attrNameLst>
                                          <p:attrName>ppt_x</p:attrName>
                                        </p:attrNameLst>
                                      </p:cBhvr>
                                      <p:tavLst>
                                        <p:tav tm="0">
                                          <p:val>
                                            <p:strVal val="#ppt_x"/>
                                          </p:val>
                                        </p:tav>
                                        <p:tav tm="100000">
                                          <p:val>
                                            <p:strVal val="#ppt_x"/>
                                          </p:val>
                                        </p:tav>
                                      </p:tavLst>
                                    </p:anim>
                                    <p:anim calcmode="lin" valueType="num">
                                      <p:cBhvr>
                                        <p:cTn id="9" dur="900" decel="100000" fill="hold"/>
                                        <p:tgtEl>
                                          <p:spTgt spid="1935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353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93539"/>
                                        </p:tgtEl>
                                        <p:attrNameLst>
                                          <p:attrName>style.visibility</p:attrName>
                                        </p:attrNameLst>
                                      </p:cBhvr>
                                      <p:to>
                                        <p:strVal val="visible"/>
                                      </p:to>
                                    </p:set>
                                    <p:animEffect transition="in" filter="fade">
                                      <p:cBhvr>
                                        <p:cTn id="15" dur="1000"/>
                                        <p:tgtEl>
                                          <p:spTgt spid="193539"/>
                                        </p:tgtEl>
                                      </p:cBhvr>
                                    </p:animEffect>
                                    <p:anim calcmode="lin" valueType="num">
                                      <p:cBhvr>
                                        <p:cTn id="16" dur="1000" fill="hold"/>
                                        <p:tgtEl>
                                          <p:spTgt spid="193539"/>
                                        </p:tgtEl>
                                        <p:attrNameLst>
                                          <p:attrName>ppt_x</p:attrName>
                                        </p:attrNameLst>
                                      </p:cBhvr>
                                      <p:tavLst>
                                        <p:tav tm="0">
                                          <p:val>
                                            <p:strVal val="#ppt_x"/>
                                          </p:val>
                                        </p:tav>
                                        <p:tav tm="100000">
                                          <p:val>
                                            <p:strVal val="#ppt_x"/>
                                          </p:val>
                                        </p:tav>
                                      </p:tavLst>
                                    </p:anim>
                                    <p:anim calcmode="lin" valueType="num">
                                      <p:cBhvr>
                                        <p:cTn id="17" dur="900" decel="100000" fill="hold"/>
                                        <p:tgtEl>
                                          <p:spTgt spid="19353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9353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93541"/>
                                        </p:tgtEl>
                                        <p:attrNameLst>
                                          <p:attrName>style.visibility</p:attrName>
                                        </p:attrNameLst>
                                      </p:cBhvr>
                                      <p:to>
                                        <p:strVal val="visible"/>
                                      </p:to>
                                    </p:set>
                                    <p:animEffect transition="in" filter="fade">
                                      <p:cBhvr>
                                        <p:cTn id="23" dur="1000"/>
                                        <p:tgtEl>
                                          <p:spTgt spid="193541"/>
                                        </p:tgtEl>
                                      </p:cBhvr>
                                    </p:animEffect>
                                    <p:anim calcmode="lin" valueType="num">
                                      <p:cBhvr>
                                        <p:cTn id="24" dur="1000" fill="hold"/>
                                        <p:tgtEl>
                                          <p:spTgt spid="193541"/>
                                        </p:tgtEl>
                                        <p:attrNameLst>
                                          <p:attrName>ppt_x</p:attrName>
                                        </p:attrNameLst>
                                      </p:cBhvr>
                                      <p:tavLst>
                                        <p:tav tm="0">
                                          <p:val>
                                            <p:strVal val="#ppt_x"/>
                                          </p:val>
                                        </p:tav>
                                        <p:tav tm="100000">
                                          <p:val>
                                            <p:strVal val="#ppt_x"/>
                                          </p:val>
                                        </p:tav>
                                      </p:tavLst>
                                    </p:anim>
                                    <p:anim calcmode="lin" valueType="num">
                                      <p:cBhvr>
                                        <p:cTn id="25" dur="900" decel="100000" fill="hold"/>
                                        <p:tgtEl>
                                          <p:spTgt spid="19354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35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women standing in front of a sign&#10;&#10;Description automatically generated">
            <a:extLst>
              <a:ext uri="{FF2B5EF4-FFF2-40B4-BE49-F238E27FC236}">
                <a16:creationId xmlns:a16="http://schemas.microsoft.com/office/drawing/2014/main" id="{8E18D4FA-C9E7-1549-A585-39FBA1DFC1BA}"/>
              </a:ext>
            </a:extLst>
          </p:cNvPr>
          <p:cNvPicPr>
            <a:picLocks noChangeAspect="1"/>
          </p:cNvPicPr>
          <p:nvPr/>
        </p:nvPicPr>
        <p:blipFill>
          <a:blip r:embed="rId3"/>
          <a:stretch>
            <a:fillRect/>
          </a:stretch>
        </p:blipFill>
        <p:spPr>
          <a:xfrm>
            <a:off x="210208" y="338668"/>
            <a:ext cx="6359146" cy="4769360"/>
          </a:xfrm>
          <a:prstGeom prst="rect">
            <a:avLst/>
          </a:prstGeom>
        </p:spPr>
      </p:pic>
      <p:sp>
        <p:nvSpPr>
          <p:cNvPr id="2" name="TextBox 1">
            <a:extLst>
              <a:ext uri="{FF2B5EF4-FFF2-40B4-BE49-F238E27FC236}">
                <a16:creationId xmlns:a16="http://schemas.microsoft.com/office/drawing/2014/main" id="{EBAF0F35-D115-DEBC-6B2B-94D23B942949}"/>
              </a:ext>
            </a:extLst>
          </p:cNvPr>
          <p:cNvSpPr txBox="1"/>
          <p:nvPr/>
        </p:nvSpPr>
        <p:spPr>
          <a:xfrm>
            <a:off x="0" y="6150000"/>
            <a:ext cx="11876689" cy="738664"/>
          </a:xfrm>
          <a:prstGeom prst="rect">
            <a:avLst/>
          </a:prstGeom>
          <a:noFill/>
        </p:spPr>
        <p:txBody>
          <a:bodyPr wrap="square" rtlCol="0">
            <a:spAutoFit/>
          </a:bodyPr>
          <a:lstStyle/>
          <a:p>
            <a:r>
              <a:rPr lang="en-US" sz="1400" dirty="0" err="1"/>
              <a:t>Te</a:t>
            </a:r>
            <a:r>
              <a:rPr lang="en-US" sz="1400" dirty="0"/>
              <a:t> Ara </a:t>
            </a:r>
            <a:r>
              <a:rPr lang="en-US" sz="1400" dirty="0" err="1"/>
              <a:t>Minhinnick</a:t>
            </a:r>
            <a:r>
              <a:rPr lang="en-US" sz="1400" dirty="0"/>
              <a:t>, Shawnee </a:t>
            </a:r>
            <a:r>
              <a:rPr lang="en-US" sz="1400" dirty="0" err="1"/>
              <a:t>Tekii</a:t>
            </a:r>
            <a:r>
              <a:rPr lang="en-US" sz="1400" dirty="0"/>
              <a:t> and Katharine Atafu - Mayo</a:t>
            </a:r>
          </a:p>
          <a:p>
            <a:r>
              <a:rPr lang="en-US" sz="1400" dirty="0"/>
              <a:t>Exhibiting SALTWATER /Interconnectivity - Artists and co – curator,</a:t>
            </a:r>
          </a:p>
          <a:p>
            <a:r>
              <a:rPr lang="en-US" sz="1400" dirty="0" err="1"/>
              <a:t>Tautai</a:t>
            </a:r>
            <a:r>
              <a:rPr lang="en-US" sz="1400" dirty="0"/>
              <a:t> Gallery, Level 1: 300 </a:t>
            </a:r>
            <a:r>
              <a:rPr lang="en-US" sz="1400" dirty="0" err="1"/>
              <a:t>Te</a:t>
            </a:r>
            <a:r>
              <a:rPr lang="en-US" sz="1400" dirty="0"/>
              <a:t> </a:t>
            </a:r>
            <a:r>
              <a:rPr lang="en-US" sz="1400" dirty="0" err="1"/>
              <a:t>Karangahape</a:t>
            </a:r>
            <a:r>
              <a:rPr lang="en-US" sz="1400" dirty="0"/>
              <a:t> Road, Newton, Auckland, Tamaki-</a:t>
            </a:r>
            <a:r>
              <a:rPr lang="en-US" sz="1400" dirty="0" err="1"/>
              <a:t>makau</a:t>
            </a:r>
            <a:r>
              <a:rPr lang="en-US" sz="1400" dirty="0"/>
              <a:t>-</a:t>
            </a:r>
            <a:r>
              <a:rPr lang="en-US" sz="1400" dirty="0" err="1"/>
              <a:t>rau</a:t>
            </a:r>
            <a:r>
              <a:rPr lang="en-US" sz="1400" dirty="0"/>
              <a:t>, Aotearoa, January 30, 2021. Photo: Giles Peterson</a:t>
            </a:r>
          </a:p>
        </p:txBody>
      </p:sp>
      <p:pic>
        <p:nvPicPr>
          <p:cNvPr id="4" name="Picture 3" descr="A person and person standing in front of a sign&#10;&#10;Description automatically generated">
            <a:extLst>
              <a:ext uri="{FF2B5EF4-FFF2-40B4-BE49-F238E27FC236}">
                <a16:creationId xmlns:a16="http://schemas.microsoft.com/office/drawing/2014/main" id="{F1F9ECD1-AE78-E7EA-DEC2-F98647AA237D}"/>
              </a:ext>
            </a:extLst>
          </p:cNvPr>
          <p:cNvPicPr>
            <a:picLocks noChangeAspect="1"/>
          </p:cNvPicPr>
          <p:nvPr/>
        </p:nvPicPr>
        <p:blipFill>
          <a:blip r:embed="rId4"/>
          <a:stretch>
            <a:fillRect/>
          </a:stretch>
        </p:blipFill>
        <p:spPr>
          <a:xfrm>
            <a:off x="7085708" y="0"/>
            <a:ext cx="4107808" cy="5477077"/>
          </a:xfrm>
          <a:prstGeom prst="rect">
            <a:avLst/>
          </a:prstGeom>
        </p:spPr>
      </p:pic>
      <p:sp>
        <p:nvSpPr>
          <p:cNvPr id="6" name="TextBox 5">
            <a:extLst>
              <a:ext uri="{FF2B5EF4-FFF2-40B4-BE49-F238E27FC236}">
                <a16:creationId xmlns:a16="http://schemas.microsoft.com/office/drawing/2014/main" id="{2236A017-C52F-352F-4EBC-EBA9900BF8E6}"/>
              </a:ext>
            </a:extLst>
          </p:cNvPr>
          <p:cNvSpPr txBox="1"/>
          <p:nvPr/>
        </p:nvSpPr>
        <p:spPr>
          <a:xfrm>
            <a:off x="6936189" y="5461271"/>
            <a:ext cx="4406847" cy="954107"/>
          </a:xfrm>
          <a:prstGeom prst="rect">
            <a:avLst/>
          </a:prstGeom>
          <a:noFill/>
        </p:spPr>
        <p:txBody>
          <a:bodyPr wrap="none" rtlCol="0">
            <a:spAutoFit/>
          </a:bodyPr>
          <a:lstStyle/>
          <a:p>
            <a:r>
              <a:rPr lang="en-US" sz="1400" dirty="0"/>
              <a:t>Katharine Atafu Mayo and Giles Peterson</a:t>
            </a:r>
          </a:p>
          <a:p>
            <a:r>
              <a:rPr lang="en-US" sz="1400" dirty="0"/>
              <a:t>C0 – curators of SALTWATER /Interconnectivity,</a:t>
            </a:r>
          </a:p>
          <a:p>
            <a:r>
              <a:rPr lang="en-US" sz="1400" dirty="0" err="1"/>
              <a:t>Tautai</a:t>
            </a:r>
            <a:r>
              <a:rPr lang="en-US" sz="1400" dirty="0"/>
              <a:t> Gallery, level 1, 300 </a:t>
            </a:r>
            <a:r>
              <a:rPr lang="en-US" sz="1400" dirty="0" err="1"/>
              <a:t>Te</a:t>
            </a:r>
            <a:r>
              <a:rPr lang="en-US" sz="1400" dirty="0"/>
              <a:t> </a:t>
            </a:r>
            <a:r>
              <a:rPr lang="en-US" sz="1400" dirty="0" err="1"/>
              <a:t>Karangahape</a:t>
            </a:r>
            <a:r>
              <a:rPr lang="en-US" sz="1400" dirty="0"/>
              <a:t> Road, Newton:</a:t>
            </a:r>
          </a:p>
          <a:p>
            <a:r>
              <a:rPr lang="en-US" sz="1400" dirty="0"/>
              <a:t>Photo: Shawnee </a:t>
            </a:r>
            <a:r>
              <a:rPr lang="en-US" sz="1400" dirty="0" err="1"/>
              <a:t>Tekii</a:t>
            </a:r>
            <a:endParaRPr lang="en-US" sz="1400" dirty="0"/>
          </a:p>
        </p:txBody>
      </p:sp>
    </p:spTree>
    <p:extLst>
      <p:ext uri="{BB962C8B-B14F-4D97-AF65-F5344CB8AC3E}">
        <p14:creationId xmlns:p14="http://schemas.microsoft.com/office/powerpoint/2010/main" val="217070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646CF862-DE21-74EA-54E3-23EF9AE462E0}"/>
              </a:ext>
            </a:extLst>
          </p:cNvPr>
          <p:cNvPicPr>
            <a:picLocks noRot="1" noChangeAspect="1"/>
          </p:cNvPicPr>
          <p:nvPr>
            <a:videoFile r:link="rId1"/>
          </p:nvPr>
        </p:nvPicPr>
        <p:blipFill>
          <a:blip r:embed="rId3"/>
          <a:stretch>
            <a:fillRect/>
          </a:stretch>
        </p:blipFill>
        <p:spPr>
          <a:xfrm>
            <a:off x="2029980" y="1349536"/>
            <a:ext cx="9234875" cy="5217705"/>
          </a:xfrm>
          <a:prstGeom prst="rect">
            <a:avLst/>
          </a:prstGeom>
        </p:spPr>
      </p:pic>
      <p:sp>
        <p:nvSpPr>
          <p:cNvPr id="2" name="TextBox 1">
            <a:extLst>
              <a:ext uri="{FF2B5EF4-FFF2-40B4-BE49-F238E27FC236}">
                <a16:creationId xmlns:a16="http://schemas.microsoft.com/office/drawing/2014/main" id="{09304602-2782-EEA0-CDF6-ABA838B38583}"/>
              </a:ext>
            </a:extLst>
          </p:cNvPr>
          <p:cNvSpPr txBox="1"/>
          <p:nvPr/>
        </p:nvSpPr>
        <p:spPr>
          <a:xfrm>
            <a:off x="1330922" y="166150"/>
            <a:ext cx="10933827" cy="1200329"/>
          </a:xfrm>
          <a:prstGeom prst="rect">
            <a:avLst/>
          </a:prstGeom>
          <a:noFill/>
        </p:spPr>
        <p:txBody>
          <a:bodyPr wrap="none" lIns="91440" tIns="45720" rIns="91440" bIns="45720" rtlCol="0" anchor="t">
            <a:spAutoFit/>
          </a:bodyPr>
          <a:lstStyle/>
          <a:p>
            <a:r>
              <a:rPr lang="en-US" dirty="0"/>
              <a:t>Artist’s Spotlight – Opening Night – SALTWATER /Interconnectivity October 20</a:t>
            </a:r>
            <a:r>
              <a:rPr lang="en-US" baseline="30000" dirty="0"/>
              <a:t>th</a:t>
            </a:r>
            <a:r>
              <a:rPr lang="en-US" dirty="0"/>
              <a:t>, 2020</a:t>
            </a:r>
          </a:p>
          <a:p>
            <a:r>
              <a:rPr lang="en-US" dirty="0"/>
              <a:t>TAUTAI GALLERY, Level 1, 300 </a:t>
            </a:r>
            <a:r>
              <a:rPr lang="en-US" dirty="0" err="1"/>
              <a:t>Te</a:t>
            </a:r>
            <a:r>
              <a:rPr lang="en-US" dirty="0"/>
              <a:t> </a:t>
            </a:r>
            <a:r>
              <a:rPr lang="en-US" dirty="0" err="1"/>
              <a:t>Karangahape</a:t>
            </a:r>
            <a:r>
              <a:rPr lang="en-US" dirty="0"/>
              <a:t> Road, Newton, Central Auckland, Auckland Art Week:</a:t>
            </a:r>
          </a:p>
          <a:p>
            <a:r>
              <a:rPr lang="en-US" dirty="0"/>
              <a:t>ACTIVATIONS. Curator of Activation program: KATHARINE ATAFU – MAYO. Filming: Niko Meredith[Samoa/Aotearoa}</a:t>
            </a:r>
          </a:p>
          <a:p>
            <a:r>
              <a:rPr lang="en-US" dirty="0">
                <a:ea typeface="Calibri"/>
                <a:cs typeface="Calibri"/>
              </a:rPr>
              <a:t>TAUTAI CONTEMPORARY PACIFIC ARTS TRUST, TAUTAI GALLERY</a:t>
            </a:r>
          </a:p>
        </p:txBody>
      </p:sp>
    </p:spTree>
    <p:extLst>
      <p:ext uri="{BB962C8B-B14F-4D97-AF65-F5344CB8AC3E}">
        <p14:creationId xmlns:p14="http://schemas.microsoft.com/office/powerpoint/2010/main" val="32759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9E03D17E-36AB-2AF8-9240-CB27290FDA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076" y="1578255"/>
            <a:ext cx="4145811" cy="3109358"/>
          </a:xfrm>
          <a:prstGeom prst="rect">
            <a:avLst/>
          </a:prstGeom>
        </p:spPr>
      </p:pic>
      <p:pic>
        <p:nvPicPr>
          <p:cNvPr id="3" name="Picture 2" descr="A group of people sitting on a stage watching a projector screen&#10;&#10;Description automatically generated with medium confidence">
            <a:extLst>
              <a:ext uri="{FF2B5EF4-FFF2-40B4-BE49-F238E27FC236}">
                <a16:creationId xmlns:a16="http://schemas.microsoft.com/office/drawing/2014/main" id="{9C79E231-A373-5A72-8983-301B2768D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0649" y="1834907"/>
            <a:ext cx="6446344" cy="4834758"/>
          </a:xfrm>
          <a:prstGeom prst="rect">
            <a:avLst/>
          </a:prstGeom>
        </p:spPr>
      </p:pic>
      <p:sp>
        <p:nvSpPr>
          <p:cNvPr id="2" name="TextBox 1">
            <a:extLst>
              <a:ext uri="{FF2B5EF4-FFF2-40B4-BE49-F238E27FC236}">
                <a16:creationId xmlns:a16="http://schemas.microsoft.com/office/drawing/2014/main" id="{C287F7F3-54D3-AAB3-2B94-D8C93528342E}"/>
              </a:ext>
            </a:extLst>
          </p:cNvPr>
          <p:cNvSpPr txBox="1"/>
          <p:nvPr/>
        </p:nvSpPr>
        <p:spPr>
          <a:xfrm>
            <a:off x="515007" y="4887310"/>
            <a:ext cx="3811877" cy="923330"/>
          </a:xfrm>
          <a:prstGeom prst="rect">
            <a:avLst/>
          </a:prstGeom>
          <a:noFill/>
        </p:spPr>
        <p:txBody>
          <a:bodyPr wrap="none" rtlCol="0">
            <a:spAutoFit/>
          </a:bodyPr>
          <a:lstStyle/>
          <a:p>
            <a:r>
              <a:rPr lang="en-US" dirty="0"/>
              <a:t>Ryan </a:t>
            </a:r>
            <a:r>
              <a:rPr lang="en-US" dirty="0" err="1"/>
              <a:t>Dayono</a:t>
            </a:r>
            <a:r>
              <a:rPr lang="en-US" dirty="0"/>
              <a:t>, Courtney </a:t>
            </a:r>
            <a:r>
              <a:rPr lang="en-US" dirty="0" err="1"/>
              <a:t>Sina</a:t>
            </a:r>
            <a:r>
              <a:rPr lang="en-US" dirty="0"/>
              <a:t> Meredith,</a:t>
            </a:r>
          </a:p>
          <a:p>
            <a:r>
              <a:rPr lang="en-US" dirty="0"/>
              <a:t>Giles Peterson, Curator and teacher.</a:t>
            </a:r>
          </a:p>
          <a:p>
            <a:r>
              <a:rPr lang="en-US" dirty="0"/>
              <a:t>Photo: Danielle Meredith </a:t>
            </a:r>
          </a:p>
        </p:txBody>
      </p:sp>
      <p:sp>
        <p:nvSpPr>
          <p:cNvPr id="4" name="TextBox 3">
            <a:extLst>
              <a:ext uri="{FF2B5EF4-FFF2-40B4-BE49-F238E27FC236}">
                <a16:creationId xmlns:a16="http://schemas.microsoft.com/office/drawing/2014/main" id="{1F5E93D9-782E-B989-8575-4BDF6414F7C4}"/>
              </a:ext>
            </a:extLst>
          </p:cNvPr>
          <p:cNvSpPr txBox="1"/>
          <p:nvPr/>
        </p:nvSpPr>
        <p:spPr>
          <a:xfrm>
            <a:off x="5230649" y="168123"/>
            <a:ext cx="9685193" cy="1600438"/>
          </a:xfrm>
          <a:prstGeom prst="rect">
            <a:avLst/>
          </a:prstGeom>
          <a:noFill/>
        </p:spPr>
        <p:txBody>
          <a:bodyPr wrap="square" rtlCol="0">
            <a:spAutoFit/>
          </a:bodyPr>
          <a:lstStyle/>
          <a:p>
            <a:r>
              <a:rPr lang="en-US" sz="1400" dirty="0"/>
              <a:t>TAUTAI AT AUCKLAND WRITERS FESTIVAL MAY 2021:</a:t>
            </a:r>
          </a:p>
          <a:p>
            <a:r>
              <a:rPr lang="en-US" sz="1400" dirty="0"/>
              <a:t>SALTWATER PEOPLE, ASB Theatre, Aotea Centre, Friday - May 14, 3.30pm, 2021:</a:t>
            </a:r>
          </a:p>
          <a:p>
            <a:r>
              <a:rPr lang="en-US" sz="1400" dirty="0"/>
              <a:t>Amber Esau – Poet and Writer;  </a:t>
            </a:r>
            <a:r>
              <a:rPr lang="en-US" sz="1400" i="1" dirty="0" err="1"/>
              <a:t>Sistar</a:t>
            </a:r>
            <a:r>
              <a:rPr lang="en-US" sz="1400" i="1" dirty="0"/>
              <a:t> </a:t>
            </a:r>
            <a:r>
              <a:rPr lang="en-US" sz="1400" i="1" dirty="0" err="1"/>
              <a:t>s’pacific</a:t>
            </a:r>
            <a:r>
              <a:rPr lang="en-US" sz="1400" i="1" dirty="0"/>
              <a:t>  - </a:t>
            </a:r>
            <a:r>
              <a:rPr lang="en-US" sz="1400" dirty="0"/>
              <a:t>aka Rosanna Raymond, Visual artist, </a:t>
            </a:r>
          </a:p>
          <a:p>
            <a:r>
              <a:rPr lang="en-US" sz="1400" dirty="0"/>
              <a:t>poet, curator and writer;  Katharine Losi, Visual artist and educator; </a:t>
            </a:r>
          </a:p>
          <a:p>
            <a:r>
              <a:rPr lang="en-US" sz="1400" dirty="0"/>
              <a:t>James Waititi – visual artist and poet, writer respond to SALTWATER Exhibition themes and </a:t>
            </a:r>
          </a:p>
          <a:p>
            <a:r>
              <a:rPr lang="en-US" sz="1400" dirty="0"/>
              <a:t>artworks through activation, ceremony, spoken word, poetry, visual and performing arts. </a:t>
            </a:r>
          </a:p>
          <a:p>
            <a:r>
              <a:rPr lang="en-US" sz="1400" dirty="0"/>
              <a:t>Photo&gt;&gt;&gt;&gt; Giles Peterson</a:t>
            </a:r>
          </a:p>
        </p:txBody>
      </p:sp>
      <p:sp>
        <p:nvSpPr>
          <p:cNvPr id="6" name="TextBox 5">
            <a:extLst>
              <a:ext uri="{FF2B5EF4-FFF2-40B4-BE49-F238E27FC236}">
                <a16:creationId xmlns:a16="http://schemas.microsoft.com/office/drawing/2014/main" id="{ECB65BC1-DD07-1F39-D05E-6F3A68F3896F}"/>
              </a:ext>
            </a:extLst>
          </p:cNvPr>
          <p:cNvSpPr txBox="1"/>
          <p:nvPr/>
        </p:nvSpPr>
        <p:spPr>
          <a:xfrm>
            <a:off x="273076" y="6042064"/>
            <a:ext cx="4558890" cy="584775"/>
          </a:xfrm>
          <a:prstGeom prst="rect">
            <a:avLst/>
          </a:prstGeom>
          <a:noFill/>
        </p:spPr>
        <p:txBody>
          <a:bodyPr wrap="square" rtlCol="0">
            <a:spAutoFit/>
          </a:bodyPr>
          <a:lstStyle/>
          <a:p>
            <a:r>
              <a:rPr lang="en-US" sz="1400" dirty="0">
                <a:hlinkClick r:id="rId5"/>
              </a:rPr>
              <a:t>https://www.pantograph-punch.com/posts/aucklandwf-2-what</a:t>
            </a:r>
            <a:r>
              <a:rPr lang="en-US" sz="1400" dirty="0"/>
              <a:t> </a:t>
            </a:r>
            <a:r>
              <a:rPr lang="en-US" sz="1400" dirty="0">
                <a:solidFill>
                  <a:srgbClr val="0070C0"/>
                </a:solidFill>
              </a:rPr>
              <a:t>not - to </a:t>
            </a:r>
            <a:r>
              <a:rPr lang="en-US" dirty="0">
                <a:solidFill>
                  <a:srgbClr val="0070C0"/>
                </a:solidFill>
              </a:rPr>
              <a:t>miss- 2021</a:t>
            </a:r>
          </a:p>
        </p:txBody>
      </p:sp>
    </p:spTree>
    <p:extLst>
      <p:ext uri="{BB962C8B-B14F-4D97-AF65-F5344CB8AC3E}">
        <p14:creationId xmlns:p14="http://schemas.microsoft.com/office/powerpoint/2010/main" val="18355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on a stage&#10;&#10;Description automatically generated">
            <a:extLst>
              <a:ext uri="{FF2B5EF4-FFF2-40B4-BE49-F238E27FC236}">
                <a16:creationId xmlns:a16="http://schemas.microsoft.com/office/drawing/2014/main" id="{309E7A4B-BDAD-BC78-30D2-C7DC5CE735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9094" y="145661"/>
            <a:ext cx="9833811" cy="5530494"/>
          </a:xfrm>
          <a:prstGeom prst="rect">
            <a:avLst/>
          </a:prstGeom>
        </p:spPr>
      </p:pic>
      <p:sp>
        <p:nvSpPr>
          <p:cNvPr id="2" name="TextBox 1">
            <a:extLst>
              <a:ext uri="{FF2B5EF4-FFF2-40B4-BE49-F238E27FC236}">
                <a16:creationId xmlns:a16="http://schemas.microsoft.com/office/drawing/2014/main" id="{CFE02DD0-F4F3-DD51-6C21-2CADA8645855}"/>
              </a:ext>
            </a:extLst>
          </p:cNvPr>
          <p:cNvSpPr txBox="1"/>
          <p:nvPr/>
        </p:nvSpPr>
        <p:spPr>
          <a:xfrm>
            <a:off x="529389" y="5871411"/>
            <a:ext cx="10483516" cy="923330"/>
          </a:xfrm>
          <a:prstGeom prst="rect">
            <a:avLst/>
          </a:prstGeom>
          <a:noFill/>
        </p:spPr>
        <p:txBody>
          <a:bodyPr wrap="square" rtlCol="0">
            <a:spAutoFit/>
          </a:bodyPr>
          <a:lstStyle/>
          <a:p>
            <a:r>
              <a:rPr lang="en-NZ" dirty="0">
                <a:solidFill>
                  <a:srgbClr val="231F20"/>
                </a:solidFill>
                <a:latin typeface="Droid Serif"/>
              </a:rPr>
              <a:t>Left 2 right:  Artist’s and curators- </a:t>
            </a:r>
            <a:r>
              <a:rPr lang="en-NZ" sz="1800" b="0" i="0" dirty="0">
                <a:solidFill>
                  <a:srgbClr val="231F20"/>
                </a:solidFill>
                <a:effectLst/>
                <a:latin typeface="Droid Serif"/>
              </a:rPr>
              <a:t> </a:t>
            </a:r>
            <a:r>
              <a:rPr lang="en-NZ" sz="1800" b="1" i="0" dirty="0">
                <a:solidFill>
                  <a:srgbClr val="231F20"/>
                </a:solidFill>
                <a:effectLst/>
                <a:latin typeface="Droid Serif"/>
              </a:rPr>
              <a:t>Katharine Losi Atafu – Mayo, </a:t>
            </a:r>
            <a:r>
              <a:rPr lang="en-NZ" sz="1800" dirty="0"/>
              <a:t> </a:t>
            </a:r>
            <a:r>
              <a:rPr lang="en-NZ" sz="1800" b="1" i="1" dirty="0" err="1">
                <a:solidFill>
                  <a:srgbClr val="231F20"/>
                </a:solidFill>
                <a:effectLst/>
                <a:latin typeface="Droid Serif"/>
              </a:rPr>
              <a:t>Sistar</a:t>
            </a:r>
            <a:r>
              <a:rPr lang="en-NZ" sz="1800" b="1" i="1" dirty="0">
                <a:solidFill>
                  <a:srgbClr val="231F20"/>
                </a:solidFill>
                <a:effectLst/>
                <a:latin typeface="Droid Serif"/>
              </a:rPr>
              <a:t> </a:t>
            </a:r>
            <a:r>
              <a:rPr lang="en-NZ" sz="1800" b="1" i="1" dirty="0" err="1">
                <a:solidFill>
                  <a:srgbClr val="231F20"/>
                </a:solidFill>
                <a:effectLst/>
                <a:latin typeface="Droid Serif"/>
              </a:rPr>
              <a:t>S’pacific</a:t>
            </a:r>
            <a:r>
              <a:rPr lang="en-NZ" sz="1800" b="1" i="1" dirty="0">
                <a:solidFill>
                  <a:srgbClr val="231F20"/>
                </a:solidFill>
                <a:effectLst/>
                <a:latin typeface="Droid Serif"/>
              </a:rPr>
              <a:t> </a:t>
            </a:r>
            <a:r>
              <a:rPr lang="en-NZ" sz="1800" b="0" i="0" dirty="0">
                <a:solidFill>
                  <a:srgbClr val="231F20"/>
                </a:solidFill>
                <a:effectLst/>
                <a:latin typeface="Droid Serif"/>
              </a:rPr>
              <a:t>aka </a:t>
            </a:r>
            <a:r>
              <a:rPr lang="en-NZ" sz="1800" b="1" i="1" dirty="0">
                <a:solidFill>
                  <a:srgbClr val="231F20"/>
                </a:solidFill>
                <a:effectLst/>
                <a:latin typeface="Droid Serif"/>
              </a:rPr>
              <a:t>Rosanna Raymond, </a:t>
            </a:r>
            <a:endParaRPr lang="en-NZ" sz="1600" i="1" dirty="0">
              <a:solidFill>
                <a:srgbClr val="999999"/>
              </a:solidFill>
              <a:latin typeface="Droid Serif"/>
            </a:endParaRPr>
          </a:p>
          <a:p>
            <a:r>
              <a:rPr lang="en-NZ" sz="1600" i="1" dirty="0">
                <a:solidFill>
                  <a:srgbClr val="999999"/>
                </a:solidFill>
                <a:latin typeface="Droid Serif"/>
              </a:rPr>
              <a:t>3. </a:t>
            </a:r>
            <a:r>
              <a:rPr lang="en-NZ" sz="1800" b="1" i="0" dirty="0">
                <a:solidFill>
                  <a:srgbClr val="231F20"/>
                </a:solidFill>
                <a:effectLst/>
                <a:latin typeface="Droid Serif"/>
              </a:rPr>
              <a:t>Jaimie Waititi, Amber </a:t>
            </a:r>
            <a:r>
              <a:rPr lang="en-NZ" sz="1800" b="1" i="0" dirty="0" err="1">
                <a:solidFill>
                  <a:srgbClr val="231F20"/>
                </a:solidFill>
                <a:effectLst/>
                <a:latin typeface="Droid Serif"/>
              </a:rPr>
              <a:t>Essau</a:t>
            </a:r>
            <a:r>
              <a:rPr lang="en-NZ" sz="1800" b="1" i="0" dirty="0">
                <a:solidFill>
                  <a:srgbClr val="231F20"/>
                </a:solidFill>
                <a:effectLst/>
                <a:latin typeface="Droid Serif"/>
              </a:rPr>
              <a:t> – writers, published poets, visual artists, activists, educators, change agents;</a:t>
            </a:r>
          </a:p>
          <a:p>
            <a:r>
              <a:rPr lang="en-NZ" b="1" dirty="0">
                <a:solidFill>
                  <a:srgbClr val="231F20"/>
                </a:solidFill>
                <a:latin typeface="Droid Serif"/>
              </a:rPr>
              <a:t>Mihi – by writer and the director of the Auckland Writer’s </a:t>
            </a:r>
            <a:r>
              <a:rPr lang="en-NZ" b="1">
                <a:solidFill>
                  <a:srgbClr val="231F20"/>
                </a:solidFill>
                <a:latin typeface="Droid Serif"/>
              </a:rPr>
              <a:t>Festival 2021- </a:t>
            </a:r>
            <a:r>
              <a:rPr lang="en-NZ" b="1" i="0">
                <a:solidFill>
                  <a:srgbClr val="231F20"/>
                </a:solidFill>
                <a:effectLst/>
                <a:latin typeface="Droid Serif"/>
              </a:rPr>
              <a:t> Anne O'Brien </a:t>
            </a:r>
            <a:endParaRPr lang="en-NZ" sz="1800" dirty="0">
              <a:solidFill>
                <a:srgbClr val="231F20"/>
              </a:solidFill>
              <a:latin typeface="Droid Serif"/>
            </a:endParaRPr>
          </a:p>
        </p:txBody>
      </p:sp>
    </p:spTree>
    <p:extLst>
      <p:ext uri="{BB962C8B-B14F-4D97-AF65-F5344CB8AC3E}">
        <p14:creationId xmlns:p14="http://schemas.microsoft.com/office/powerpoint/2010/main" val="274361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on a stage&#10;&#10;Description automatically generated">
            <a:extLst>
              <a:ext uri="{FF2B5EF4-FFF2-40B4-BE49-F238E27FC236}">
                <a16:creationId xmlns:a16="http://schemas.microsoft.com/office/drawing/2014/main" id="{ECAE40CB-16CC-355B-C3C7-8BFDDECA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492894" y="0"/>
            <a:ext cx="7494339" cy="5620754"/>
          </a:xfrm>
          <a:prstGeom prst="rect">
            <a:avLst/>
          </a:prstGeom>
        </p:spPr>
      </p:pic>
      <p:sp>
        <p:nvSpPr>
          <p:cNvPr id="3" name="TextBox 2">
            <a:extLst>
              <a:ext uri="{FF2B5EF4-FFF2-40B4-BE49-F238E27FC236}">
                <a16:creationId xmlns:a16="http://schemas.microsoft.com/office/drawing/2014/main" id="{5EB1F331-A930-F2D3-05AB-5DDFD79413AB}"/>
              </a:ext>
            </a:extLst>
          </p:cNvPr>
          <p:cNvSpPr txBox="1"/>
          <p:nvPr/>
        </p:nvSpPr>
        <p:spPr>
          <a:xfrm>
            <a:off x="112295" y="5620754"/>
            <a:ext cx="12079705" cy="1200329"/>
          </a:xfrm>
          <a:prstGeom prst="rect">
            <a:avLst/>
          </a:prstGeom>
          <a:noFill/>
        </p:spPr>
        <p:txBody>
          <a:bodyPr wrap="square">
            <a:spAutoFit/>
          </a:bodyPr>
          <a:lstStyle/>
          <a:p>
            <a:r>
              <a:rPr lang="en-US" sz="1800" dirty="0"/>
              <a:t> </a:t>
            </a:r>
            <a:r>
              <a:rPr lang="en-US" sz="1800" i="1" dirty="0" err="1"/>
              <a:t>Sistar</a:t>
            </a:r>
            <a:r>
              <a:rPr lang="en-US" sz="1800" i="1" dirty="0"/>
              <a:t> </a:t>
            </a:r>
            <a:r>
              <a:rPr lang="en-US" sz="1800" i="1" dirty="0" err="1"/>
              <a:t>s’pacific</a:t>
            </a:r>
            <a:r>
              <a:rPr lang="en-US" sz="1800" i="1" dirty="0"/>
              <a:t>  - </a:t>
            </a:r>
            <a:r>
              <a:rPr lang="en-US" sz="1800" dirty="0"/>
              <a:t>aka Rosanna Raymond</a:t>
            </a:r>
            <a:r>
              <a:rPr lang="en-US" dirty="0"/>
              <a:t> (Pacific Sisters, </a:t>
            </a:r>
            <a:r>
              <a:rPr lang="en-US" dirty="0" err="1"/>
              <a:t>SaVAge</a:t>
            </a:r>
            <a:r>
              <a:rPr lang="en-US" dirty="0"/>
              <a:t> </a:t>
            </a:r>
            <a:r>
              <a:rPr lang="en-US" dirty="0" err="1"/>
              <a:t>K’lub</a:t>
            </a:r>
            <a:r>
              <a:rPr lang="en-US" dirty="0"/>
              <a:t> ] </a:t>
            </a:r>
            <a:r>
              <a:rPr lang="en-US" sz="1800" dirty="0"/>
              <a:t>Visual artist, </a:t>
            </a:r>
          </a:p>
          <a:p>
            <a:r>
              <a:rPr lang="en-US" sz="1800" dirty="0"/>
              <a:t>poet, curator and writer; SALTWATER PEOPLE, AUCKLAND WRITERS FESTIVAL, May 14, 2021, ASB Theatre, </a:t>
            </a:r>
            <a:r>
              <a:rPr lang="en-US" sz="1800" dirty="0" err="1"/>
              <a:t>Aotear</a:t>
            </a:r>
            <a:r>
              <a:rPr lang="en-US" sz="1800" dirty="0"/>
              <a:t> Centre. Photo: Giles Peterson. </a:t>
            </a:r>
            <a:r>
              <a:rPr lang="en-NZ" sz="1800" dirty="0">
                <a:solidFill>
                  <a:srgbClr val="231F20"/>
                </a:solidFill>
                <a:latin typeface="Droid Serif"/>
              </a:rPr>
              <a:t>2 - </a:t>
            </a:r>
            <a:r>
              <a:rPr lang="en-NZ" sz="1800" dirty="0"/>
              <a:t>2- </a:t>
            </a:r>
            <a:r>
              <a:rPr lang="en-NZ" sz="1800" b="1" i="1" dirty="0" err="1">
                <a:solidFill>
                  <a:srgbClr val="231F20"/>
                </a:solidFill>
                <a:effectLst/>
                <a:latin typeface="Droid Serif"/>
              </a:rPr>
              <a:t>Sistar</a:t>
            </a:r>
            <a:r>
              <a:rPr lang="en-NZ" sz="1800" b="1" i="1" dirty="0">
                <a:solidFill>
                  <a:srgbClr val="231F20"/>
                </a:solidFill>
                <a:effectLst/>
                <a:latin typeface="Droid Serif"/>
              </a:rPr>
              <a:t> </a:t>
            </a:r>
            <a:r>
              <a:rPr lang="en-NZ" sz="1800" b="1" i="1" dirty="0" err="1">
                <a:solidFill>
                  <a:srgbClr val="231F20"/>
                </a:solidFill>
                <a:effectLst/>
                <a:latin typeface="Droid Serif"/>
              </a:rPr>
              <a:t>S’pacific</a:t>
            </a:r>
            <a:r>
              <a:rPr lang="en-NZ" sz="1800" b="1" i="1" dirty="0">
                <a:solidFill>
                  <a:srgbClr val="231F20"/>
                </a:solidFill>
                <a:effectLst/>
                <a:latin typeface="Droid Serif"/>
              </a:rPr>
              <a:t> </a:t>
            </a:r>
            <a:r>
              <a:rPr lang="en-NZ" sz="1800" b="0" i="0" dirty="0">
                <a:solidFill>
                  <a:srgbClr val="231F20"/>
                </a:solidFill>
                <a:effectLst/>
                <a:latin typeface="Droid Serif"/>
              </a:rPr>
              <a:t>aka </a:t>
            </a:r>
            <a:r>
              <a:rPr lang="en-NZ" sz="1800" b="1" i="1" dirty="0">
                <a:solidFill>
                  <a:srgbClr val="231F20"/>
                </a:solidFill>
                <a:effectLst/>
                <a:latin typeface="Droid Serif"/>
              </a:rPr>
              <a:t>Rosanna Raymond </a:t>
            </a:r>
            <a:r>
              <a:rPr lang="en-NZ" sz="1800" b="0" i="0" dirty="0">
                <a:solidFill>
                  <a:srgbClr val="231F20"/>
                </a:solidFill>
                <a:effectLst/>
                <a:latin typeface="Droid Serif"/>
              </a:rPr>
              <a:t>an innovator of the contemporary Pasifika art scene, achieving international renown for her performances, installations, body adornment and spoken word. She is a published writer and poet</a:t>
            </a:r>
            <a:r>
              <a:rPr lang="en-US" sz="1800" dirty="0"/>
              <a:t>  </a:t>
            </a:r>
            <a:endParaRPr lang="en-US" dirty="0"/>
          </a:p>
        </p:txBody>
      </p:sp>
    </p:spTree>
    <p:extLst>
      <p:ext uri="{BB962C8B-B14F-4D97-AF65-F5344CB8AC3E}">
        <p14:creationId xmlns:p14="http://schemas.microsoft.com/office/powerpoint/2010/main" val="415355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on a stage&#10;&#10;Description automatically generated">
            <a:extLst>
              <a:ext uri="{FF2B5EF4-FFF2-40B4-BE49-F238E27FC236}">
                <a16:creationId xmlns:a16="http://schemas.microsoft.com/office/drawing/2014/main" id="{B104D570-DF02-9D9A-CDC7-CCADB9FA9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765" y="274498"/>
            <a:ext cx="7428089" cy="5571067"/>
          </a:xfrm>
          <a:prstGeom prst="rect">
            <a:avLst/>
          </a:prstGeom>
        </p:spPr>
      </p:pic>
      <p:sp>
        <p:nvSpPr>
          <p:cNvPr id="3" name="TextBox 2">
            <a:extLst>
              <a:ext uri="{FF2B5EF4-FFF2-40B4-BE49-F238E27FC236}">
                <a16:creationId xmlns:a16="http://schemas.microsoft.com/office/drawing/2014/main" id="{7212C921-01FE-BE60-A693-5FF15DAD336E}"/>
              </a:ext>
            </a:extLst>
          </p:cNvPr>
          <p:cNvSpPr txBox="1"/>
          <p:nvPr/>
        </p:nvSpPr>
        <p:spPr>
          <a:xfrm>
            <a:off x="1407546" y="5934670"/>
            <a:ext cx="9376907" cy="923330"/>
          </a:xfrm>
          <a:prstGeom prst="rect">
            <a:avLst/>
          </a:prstGeom>
          <a:noFill/>
        </p:spPr>
        <p:txBody>
          <a:bodyPr wrap="square" rtlCol="0">
            <a:spAutoFit/>
          </a:bodyPr>
          <a:lstStyle/>
          <a:p>
            <a:r>
              <a:rPr lang="en-NZ" sz="1600" i="1" dirty="0">
                <a:solidFill>
                  <a:srgbClr val="999999"/>
                </a:solidFill>
                <a:latin typeface="Droid Serif"/>
              </a:rPr>
              <a:t>. </a:t>
            </a:r>
            <a:r>
              <a:rPr lang="en-NZ" sz="1800" b="1" i="0" dirty="0">
                <a:solidFill>
                  <a:srgbClr val="231F20"/>
                </a:solidFill>
                <a:effectLst/>
                <a:latin typeface="Droid Serif"/>
              </a:rPr>
              <a:t>Jaimie Waititi </a:t>
            </a:r>
            <a:r>
              <a:rPr lang="en-NZ" sz="1800" b="0" i="0" dirty="0">
                <a:solidFill>
                  <a:srgbClr val="231F20"/>
                </a:solidFill>
                <a:effectLst/>
                <a:latin typeface="Droid Serif"/>
              </a:rPr>
              <a:t>(</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Whānau</a:t>
            </a:r>
            <a:r>
              <a:rPr lang="en-NZ" sz="1800" b="0" i="0" dirty="0">
                <a:solidFill>
                  <a:srgbClr val="231F20"/>
                </a:solidFill>
                <a:effectLst/>
                <a:latin typeface="Droid Serif"/>
              </a:rPr>
              <a:t> a </a:t>
            </a:r>
            <a:r>
              <a:rPr lang="en-NZ" sz="1800" b="0" i="0" dirty="0" err="1">
                <a:solidFill>
                  <a:srgbClr val="231F20"/>
                </a:solidFill>
                <a:effectLst/>
                <a:latin typeface="Droid Serif"/>
              </a:rPr>
              <a:t>Apanui</a:t>
            </a:r>
            <a:r>
              <a:rPr lang="en-NZ" sz="1800" b="0" i="0" dirty="0">
                <a:solidFill>
                  <a:srgbClr val="231F20"/>
                </a:solidFill>
                <a:effectLst/>
                <a:latin typeface="Droid Serif"/>
              </a:rPr>
              <a:t>, </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Rarawa</a:t>
            </a:r>
            <a:r>
              <a:rPr lang="en-NZ" sz="1800" b="0" i="0" dirty="0">
                <a:solidFill>
                  <a:srgbClr val="231F20"/>
                </a:solidFill>
                <a:effectLst/>
                <a:latin typeface="Droid Serif"/>
              </a:rPr>
              <a:t>, </a:t>
            </a:r>
            <a:r>
              <a:rPr lang="en-NZ" sz="1800" b="0" i="0" dirty="0" err="1">
                <a:solidFill>
                  <a:srgbClr val="231F20"/>
                </a:solidFill>
                <a:effectLst/>
                <a:latin typeface="Droid Serif"/>
              </a:rPr>
              <a:t>Ngāpuhi</a:t>
            </a:r>
            <a:r>
              <a:rPr lang="en-NZ" sz="1800" b="0" i="0" dirty="0">
                <a:solidFill>
                  <a:srgbClr val="231F20"/>
                </a:solidFill>
                <a:effectLst/>
                <a:latin typeface="Droid Serif"/>
              </a:rPr>
              <a:t>) is a multidisciplinary gender fluid artist and a member of </a:t>
            </a:r>
            <a:r>
              <a:rPr lang="en-NZ" sz="1800" b="0" i="0" dirty="0" err="1">
                <a:solidFill>
                  <a:srgbClr val="231F20"/>
                </a:solidFill>
                <a:effectLst/>
                <a:latin typeface="Droid Serif"/>
              </a:rPr>
              <a:t>SaVAge</a:t>
            </a:r>
            <a:r>
              <a:rPr lang="en-NZ" sz="1800" b="0" i="0" dirty="0">
                <a:solidFill>
                  <a:srgbClr val="231F20"/>
                </a:solidFill>
                <a:effectLst/>
                <a:latin typeface="Droid Serif"/>
              </a:rPr>
              <a:t> </a:t>
            </a:r>
            <a:r>
              <a:rPr lang="en-NZ" sz="1800" b="0" i="0" dirty="0" err="1">
                <a:solidFill>
                  <a:srgbClr val="231F20"/>
                </a:solidFill>
                <a:effectLst/>
                <a:latin typeface="Droid Serif"/>
              </a:rPr>
              <a:t>K’Lub</a:t>
            </a:r>
            <a:r>
              <a:rPr lang="en-NZ" sz="1800" b="0" i="0" dirty="0">
                <a:solidFill>
                  <a:srgbClr val="231F20"/>
                </a:solidFill>
                <a:effectLst/>
                <a:latin typeface="Droid Serif"/>
              </a:rPr>
              <a:t>, </a:t>
            </a:r>
            <a:r>
              <a:rPr lang="en-NZ" sz="1800" b="0" i="0" dirty="0" err="1">
                <a:solidFill>
                  <a:srgbClr val="231F20"/>
                </a:solidFill>
                <a:effectLst/>
                <a:latin typeface="Droid Serif"/>
              </a:rPr>
              <a:t>issheboys</a:t>
            </a:r>
            <a:r>
              <a:rPr lang="en-NZ" sz="1800" b="0" i="0" dirty="0">
                <a:solidFill>
                  <a:srgbClr val="231F20"/>
                </a:solidFill>
                <a:effectLst/>
                <a:latin typeface="Droid Serif"/>
              </a:rPr>
              <a:t>, Arts Laureate group FAFSWAG and Th3 Order. Their work focuses on relationships between people and </a:t>
            </a:r>
            <a:r>
              <a:rPr lang="en-NZ" sz="1800" b="0" i="0" dirty="0" err="1">
                <a:solidFill>
                  <a:srgbClr val="231F20"/>
                </a:solidFill>
                <a:effectLst/>
                <a:latin typeface="Droid Serif"/>
              </a:rPr>
              <a:t>mea</a:t>
            </a:r>
            <a:r>
              <a:rPr lang="en-NZ" sz="1800" b="0" i="0" dirty="0">
                <a:solidFill>
                  <a:srgbClr val="231F20"/>
                </a:solidFill>
                <a:effectLst/>
                <a:latin typeface="Droid Serif"/>
              </a:rPr>
              <a:t>, </a:t>
            </a:r>
            <a:r>
              <a:rPr lang="en-NZ" sz="1800" b="0" i="0" dirty="0" err="1">
                <a:solidFill>
                  <a:srgbClr val="231F20"/>
                </a:solidFill>
                <a:effectLst/>
                <a:latin typeface="Droid Serif"/>
              </a:rPr>
              <a:t>mea</a:t>
            </a:r>
            <a:r>
              <a:rPr lang="en-NZ" sz="1800" b="0" i="0" dirty="0">
                <a:solidFill>
                  <a:srgbClr val="231F20"/>
                </a:solidFill>
                <a:effectLst/>
                <a:latin typeface="Droid Serif"/>
              </a:rPr>
              <a:t> and space, and space and time.</a:t>
            </a:r>
          </a:p>
        </p:txBody>
      </p:sp>
    </p:spTree>
    <p:extLst>
      <p:ext uri="{BB962C8B-B14F-4D97-AF65-F5344CB8AC3E}">
        <p14:creationId xmlns:p14="http://schemas.microsoft.com/office/powerpoint/2010/main" val="2083424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the floor&#10;&#10;Description automatically generated with medium confidence">
            <a:extLst>
              <a:ext uri="{FF2B5EF4-FFF2-40B4-BE49-F238E27FC236}">
                <a16:creationId xmlns:a16="http://schemas.microsoft.com/office/drawing/2014/main" id="{725F7A02-6D72-1125-A8E0-2A23281124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1569" y="0"/>
            <a:ext cx="7508861" cy="5631646"/>
          </a:xfrm>
          <a:prstGeom prst="rect">
            <a:avLst/>
          </a:prstGeom>
        </p:spPr>
      </p:pic>
      <p:sp>
        <p:nvSpPr>
          <p:cNvPr id="2" name="TextBox 1">
            <a:extLst>
              <a:ext uri="{FF2B5EF4-FFF2-40B4-BE49-F238E27FC236}">
                <a16:creationId xmlns:a16="http://schemas.microsoft.com/office/drawing/2014/main" id="{9D8BA966-FCF6-2F0F-20DC-159B46B92D93}"/>
              </a:ext>
            </a:extLst>
          </p:cNvPr>
          <p:cNvSpPr txBox="1"/>
          <p:nvPr/>
        </p:nvSpPr>
        <p:spPr>
          <a:xfrm>
            <a:off x="256673" y="5903495"/>
            <a:ext cx="11438021" cy="1477328"/>
          </a:xfrm>
          <a:prstGeom prst="rect">
            <a:avLst/>
          </a:prstGeom>
          <a:noFill/>
        </p:spPr>
        <p:txBody>
          <a:bodyPr wrap="square" rtlCol="0">
            <a:spAutoFit/>
          </a:bodyPr>
          <a:lstStyle/>
          <a:p>
            <a:r>
              <a:rPr lang="en-NZ" sz="1600" i="1" dirty="0">
                <a:solidFill>
                  <a:srgbClr val="999999"/>
                </a:solidFill>
                <a:latin typeface="Droid Serif"/>
              </a:rPr>
              <a:t>3. </a:t>
            </a:r>
            <a:r>
              <a:rPr lang="en-NZ" sz="1800" b="1" i="0" dirty="0">
                <a:solidFill>
                  <a:srgbClr val="231F20"/>
                </a:solidFill>
                <a:effectLst/>
                <a:latin typeface="Droid Serif"/>
              </a:rPr>
              <a:t>Jaimie Waititi </a:t>
            </a:r>
            <a:r>
              <a:rPr lang="en-NZ" sz="1800" b="0" i="0" dirty="0">
                <a:solidFill>
                  <a:srgbClr val="231F20"/>
                </a:solidFill>
                <a:effectLst/>
                <a:latin typeface="Droid Serif"/>
              </a:rPr>
              <a:t>(</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Whānau</a:t>
            </a:r>
            <a:r>
              <a:rPr lang="en-NZ" sz="1800" b="0" i="0" dirty="0">
                <a:solidFill>
                  <a:srgbClr val="231F20"/>
                </a:solidFill>
                <a:effectLst/>
                <a:latin typeface="Droid Serif"/>
              </a:rPr>
              <a:t> a </a:t>
            </a:r>
            <a:r>
              <a:rPr lang="en-NZ" sz="1800" b="0" i="0" dirty="0" err="1">
                <a:solidFill>
                  <a:srgbClr val="231F20"/>
                </a:solidFill>
                <a:effectLst/>
                <a:latin typeface="Droid Serif"/>
              </a:rPr>
              <a:t>Apanui</a:t>
            </a:r>
            <a:r>
              <a:rPr lang="en-NZ" sz="1800" b="0" i="0" dirty="0">
                <a:solidFill>
                  <a:srgbClr val="231F20"/>
                </a:solidFill>
                <a:effectLst/>
                <a:latin typeface="Droid Serif"/>
              </a:rPr>
              <a:t>, </a:t>
            </a:r>
            <a:r>
              <a:rPr lang="en-NZ" sz="1800" b="0" i="0" dirty="0" err="1">
                <a:solidFill>
                  <a:srgbClr val="231F20"/>
                </a:solidFill>
                <a:effectLst/>
                <a:latin typeface="Droid Serif"/>
              </a:rPr>
              <a:t>Te</a:t>
            </a:r>
            <a:r>
              <a:rPr lang="en-NZ" sz="1800" b="0" i="0" dirty="0">
                <a:solidFill>
                  <a:srgbClr val="231F20"/>
                </a:solidFill>
                <a:effectLst/>
                <a:latin typeface="Droid Serif"/>
              </a:rPr>
              <a:t> </a:t>
            </a:r>
            <a:r>
              <a:rPr lang="en-NZ" sz="1800" b="0" i="0" dirty="0" err="1">
                <a:solidFill>
                  <a:srgbClr val="231F20"/>
                </a:solidFill>
                <a:effectLst/>
                <a:latin typeface="Droid Serif"/>
              </a:rPr>
              <a:t>Rarawa</a:t>
            </a:r>
            <a:r>
              <a:rPr lang="en-NZ" sz="1800" b="0" i="0" dirty="0">
                <a:solidFill>
                  <a:srgbClr val="231F20"/>
                </a:solidFill>
                <a:effectLst/>
                <a:latin typeface="Droid Serif"/>
              </a:rPr>
              <a:t>, </a:t>
            </a:r>
            <a:r>
              <a:rPr lang="en-NZ" sz="1800" b="0" i="0" dirty="0" err="1">
                <a:solidFill>
                  <a:srgbClr val="231F20"/>
                </a:solidFill>
                <a:effectLst/>
                <a:latin typeface="Droid Serif"/>
              </a:rPr>
              <a:t>Ngāpuhi</a:t>
            </a:r>
            <a:r>
              <a:rPr lang="en-NZ" sz="1800" b="0" i="0" dirty="0">
                <a:solidFill>
                  <a:srgbClr val="231F20"/>
                </a:solidFill>
                <a:effectLst/>
                <a:latin typeface="Droid Serif"/>
              </a:rPr>
              <a:t>) is a multidisciplinary gender fluid artist and a member of </a:t>
            </a:r>
            <a:r>
              <a:rPr lang="en-NZ" sz="1800" b="0" i="0" dirty="0" err="1">
                <a:solidFill>
                  <a:srgbClr val="231F20"/>
                </a:solidFill>
                <a:effectLst/>
                <a:latin typeface="Droid Serif"/>
              </a:rPr>
              <a:t>SaVAge</a:t>
            </a:r>
            <a:r>
              <a:rPr lang="en-NZ" sz="1800" b="0" i="0" dirty="0">
                <a:solidFill>
                  <a:srgbClr val="231F20"/>
                </a:solidFill>
                <a:effectLst/>
                <a:latin typeface="Droid Serif"/>
              </a:rPr>
              <a:t> </a:t>
            </a:r>
            <a:r>
              <a:rPr lang="en-NZ" sz="1800" b="0" i="0" dirty="0" err="1">
                <a:solidFill>
                  <a:srgbClr val="231F20"/>
                </a:solidFill>
                <a:effectLst/>
                <a:latin typeface="Droid Serif"/>
              </a:rPr>
              <a:t>K’Lub</a:t>
            </a:r>
            <a:r>
              <a:rPr lang="en-NZ" sz="1800" b="0" i="0" dirty="0">
                <a:solidFill>
                  <a:srgbClr val="231F20"/>
                </a:solidFill>
                <a:effectLst/>
                <a:latin typeface="Droid Serif"/>
              </a:rPr>
              <a:t>, </a:t>
            </a:r>
            <a:r>
              <a:rPr lang="en-NZ" sz="1800" b="0" i="0" dirty="0" err="1">
                <a:solidFill>
                  <a:srgbClr val="231F20"/>
                </a:solidFill>
                <a:effectLst/>
                <a:latin typeface="Droid Serif"/>
              </a:rPr>
              <a:t>issheboys</a:t>
            </a:r>
            <a:r>
              <a:rPr lang="en-NZ" sz="1800" b="0" i="0" dirty="0">
                <a:solidFill>
                  <a:srgbClr val="231F20"/>
                </a:solidFill>
                <a:effectLst/>
                <a:latin typeface="Droid Serif"/>
              </a:rPr>
              <a:t>, Arts Laureate group FAFSWAG and Th3 Order. Their work focuses on relationships between people and </a:t>
            </a:r>
            <a:r>
              <a:rPr lang="en-NZ" sz="1800" b="0" i="0" dirty="0" err="1">
                <a:solidFill>
                  <a:srgbClr val="231F20"/>
                </a:solidFill>
                <a:effectLst/>
                <a:latin typeface="Droid Serif"/>
              </a:rPr>
              <a:t>mea</a:t>
            </a:r>
            <a:r>
              <a:rPr lang="en-NZ" sz="1800" b="0" i="0" dirty="0">
                <a:solidFill>
                  <a:srgbClr val="231F20"/>
                </a:solidFill>
                <a:effectLst/>
                <a:latin typeface="Droid Serif"/>
              </a:rPr>
              <a:t>, </a:t>
            </a:r>
            <a:r>
              <a:rPr lang="en-NZ" sz="1800" b="0" i="0" dirty="0" err="1">
                <a:solidFill>
                  <a:srgbClr val="231F20"/>
                </a:solidFill>
                <a:effectLst/>
                <a:latin typeface="Droid Serif"/>
              </a:rPr>
              <a:t>mea</a:t>
            </a:r>
            <a:r>
              <a:rPr lang="en-NZ" sz="1800" b="0" i="0" dirty="0">
                <a:solidFill>
                  <a:srgbClr val="231F20"/>
                </a:solidFill>
                <a:effectLst/>
                <a:latin typeface="Droid Serif"/>
              </a:rPr>
              <a:t> and space, and space and time.</a:t>
            </a:r>
          </a:p>
          <a:p>
            <a:br>
              <a:rPr lang="en-NZ" sz="1800" dirty="0"/>
            </a:br>
            <a:endParaRPr lang="en-NZ" sz="1800" dirty="0">
              <a:solidFill>
                <a:srgbClr val="231F20"/>
              </a:solidFill>
              <a:latin typeface="Droid Serif"/>
            </a:endParaRPr>
          </a:p>
        </p:txBody>
      </p:sp>
    </p:spTree>
    <p:extLst>
      <p:ext uri="{BB962C8B-B14F-4D97-AF65-F5344CB8AC3E}">
        <p14:creationId xmlns:p14="http://schemas.microsoft.com/office/powerpoint/2010/main" val="31890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stage with a large screen&#10;&#10;Description automatically generated with low confidence">
            <a:extLst>
              <a:ext uri="{FF2B5EF4-FFF2-40B4-BE49-F238E27FC236}">
                <a16:creationId xmlns:a16="http://schemas.microsoft.com/office/drawing/2014/main" id="{A7FB3506-375F-B1CF-CAA6-48F205213D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849" y="234778"/>
            <a:ext cx="7772400" cy="5829300"/>
          </a:xfrm>
          <a:prstGeom prst="rect">
            <a:avLst/>
          </a:prstGeom>
        </p:spPr>
      </p:pic>
      <p:sp>
        <p:nvSpPr>
          <p:cNvPr id="2" name="TextBox 1">
            <a:extLst>
              <a:ext uri="{FF2B5EF4-FFF2-40B4-BE49-F238E27FC236}">
                <a16:creationId xmlns:a16="http://schemas.microsoft.com/office/drawing/2014/main" id="{569B62A7-FE25-E120-CE4E-21D0FFF291C4}"/>
              </a:ext>
            </a:extLst>
          </p:cNvPr>
          <p:cNvSpPr txBox="1"/>
          <p:nvPr/>
        </p:nvSpPr>
        <p:spPr>
          <a:xfrm>
            <a:off x="994611" y="6208295"/>
            <a:ext cx="8573638" cy="923330"/>
          </a:xfrm>
          <a:prstGeom prst="rect">
            <a:avLst/>
          </a:prstGeom>
          <a:noFill/>
        </p:spPr>
        <p:txBody>
          <a:bodyPr wrap="square" rtlCol="0">
            <a:spAutoFit/>
          </a:bodyPr>
          <a:lstStyle/>
          <a:p>
            <a:r>
              <a:rPr lang="en-NZ" sz="1800" dirty="0">
                <a:solidFill>
                  <a:srgbClr val="231F20"/>
                </a:solidFill>
                <a:latin typeface="Droid Serif"/>
              </a:rPr>
              <a:t>4. </a:t>
            </a:r>
            <a:r>
              <a:rPr lang="en-NZ" sz="1800" b="1" i="0" dirty="0">
                <a:solidFill>
                  <a:srgbClr val="000000"/>
                </a:solidFill>
                <a:effectLst/>
                <a:latin typeface="Sohne"/>
              </a:rPr>
              <a:t>Amber Esau </a:t>
            </a:r>
            <a:r>
              <a:rPr lang="en-NZ" sz="1800" b="0" i="0" dirty="0">
                <a:solidFill>
                  <a:srgbClr val="000000"/>
                </a:solidFill>
                <a:effectLst/>
                <a:latin typeface="Sohne"/>
              </a:rPr>
              <a:t>is a </a:t>
            </a:r>
            <a:r>
              <a:rPr lang="en-NZ" sz="1800" b="0" i="0" dirty="0" err="1">
                <a:solidFill>
                  <a:srgbClr val="000000"/>
                </a:solidFill>
                <a:effectLst/>
                <a:latin typeface="Sohne"/>
              </a:rPr>
              <a:t>Sā-māo-rish</a:t>
            </a:r>
            <a:r>
              <a:rPr lang="en-NZ" sz="1800" b="0" i="0" dirty="0">
                <a:solidFill>
                  <a:srgbClr val="000000"/>
                </a:solidFill>
                <a:effectLst/>
                <a:latin typeface="Sohne"/>
              </a:rPr>
              <a:t> writer (</a:t>
            </a:r>
            <a:r>
              <a:rPr lang="en-NZ" sz="1800" b="0" i="0" dirty="0" err="1">
                <a:solidFill>
                  <a:srgbClr val="000000"/>
                </a:solidFill>
                <a:effectLst/>
                <a:latin typeface="Sohne"/>
              </a:rPr>
              <a:t>Ngāpuhi</a:t>
            </a:r>
            <a:r>
              <a:rPr lang="en-NZ" sz="1800" b="0" i="0" dirty="0">
                <a:solidFill>
                  <a:srgbClr val="000000"/>
                </a:solidFill>
                <a:effectLst/>
                <a:latin typeface="Sohne"/>
              </a:rPr>
              <a:t> / Manase) born and raised in </a:t>
            </a:r>
            <a:r>
              <a:rPr lang="en-NZ" sz="1800" b="0" i="0" dirty="0" err="1">
                <a:solidFill>
                  <a:srgbClr val="000000"/>
                </a:solidFill>
                <a:effectLst/>
                <a:latin typeface="Sohne"/>
              </a:rPr>
              <a:t>Tāmaki</a:t>
            </a:r>
            <a:r>
              <a:rPr lang="en-NZ" sz="1800" b="0" i="0" dirty="0">
                <a:solidFill>
                  <a:srgbClr val="000000"/>
                </a:solidFill>
                <a:effectLst/>
                <a:latin typeface="Sohne"/>
              </a:rPr>
              <a:t> Makaurau. She is a poet and  storyteller /writer.</a:t>
            </a:r>
          </a:p>
          <a:p>
            <a:endParaRPr lang="en-NZ" sz="1800" b="0" i="0" dirty="0">
              <a:solidFill>
                <a:srgbClr val="000000"/>
              </a:solidFill>
              <a:effectLst/>
              <a:latin typeface="Sohne"/>
            </a:endParaRPr>
          </a:p>
        </p:txBody>
      </p:sp>
    </p:spTree>
    <p:extLst>
      <p:ext uri="{BB962C8B-B14F-4D97-AF65-F5344CB8AC3E}">
        <p14:creationId xmlns:p14="http://schemas.microsoft.com/office/powerpoint/2010/main" val="10435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a stage&#10;&#10;Description automatically generated">
            <a:extLst>
              <a:ext uri="{FF2B5EF4-FFF2-40B4-BE49-F238E27FC236}">
                <a16:creationId xmlns:a16="http://schemas.microsoft.com/office/drawing/2014/main" id="{DADECEB1-B6C5-87D4-D43B-932D6FF23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8112" y="112728"/>
            <a:ext cx="7772400" cy="5829300"/>
          </a:xfrm>
          <a:prstGeom prst="rect">
            <a:avLst/>
          </a:prstGeom>
        </p:spPr>
      </p:pic>
      <p:sp>
        <p:nvSpPr>
          <p:cNvPr id="3" name="TextBox 2">
            <a:extLst>
              <a:ext uri="{FF2B5EF4-FFF2-40B4-BE49-F238E27FC236}">
                <a16:creationId xmlns:a16="http://schemas.microsoft.com/office/drawing/2014/main" id="{1A9CF8B3-0FE2-D248-1D9A-5C534948636B}"/>
              </a:ext>
            </a:extLst>
          </p:cNvPr>
          <p:cNvSpPr txBox="1"/>
          <p:nvPr/>
        </p:nvSpPr>
        <p:spPr>
          <a:xfrm>
            <a:off x="713873" y="5942028"/>
            <a:ext cx="10764253" cy="923330"/>
          </a:xfrm>
          <a:prstGeom prst="rect">
            <a:avLst/>
          </a:prstGeom>
          <a:noFill/>
        </p:spPr>
        <p:txBody>
          <a:bodyPr wrap="square">
            <a:spAutoFit/>
          </a:bodyPr>
          <a:lstStyle/>
          <a:p>
            <a:r>
              <a:rPr lang="en-NZ" sz="1800" b="1" i="0" dirty="0">
                <a:solidFill>
                  <a:srgbClr val="231F20"/>
                </a:solidFill>
                <a:effectLst/>
                <a:latin typeface="Droid Serif"/>
              </a:rPr>
              <a:t>Katharine Losi Atafu – Mayo  </a:t>
            </a:r>
            <a:r>
              <a:rPr lang="en-NZ" sz="1800" b="0" i="0" dirty="0">
                <a:solidFill>
                  <a:srgbClr val="231F20"/>
                </a:solidFill>
                <a:effectLst/>
                <a:latin typeface="Droid Serif"/>
              </a:rPr>
              <a:t>is a multidisciplinary artist, curator and creative &amp; wellbeing director. Her social art practice is an evolving ecosystem of Moana healing methodologies, spirituality and community engagement grounded in unconditional love to create alternative ways of living in the everyday.  AWL 2021 Photo: Giles</a:t>
            </a:r>
            <a:endParaRPr lang="en-US" dirty="0"/>
          </a:p>
        </p:txBody>
      </p:sp>
    </p:spTree>
    <p:extLst>
      <p:ext uri="{BB962C8B-B14F-4D97-AF65-F5344CB8AC3E}">
        <p14:creationId xmlns:p14="http://schemas.microsoft.com/office/powerpoint/2010/main" val="5841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anding in front of a large screen&#10;&#10;Description automatically generated with medium confidence">
            <a:extLst>
              <a:ext uri="{FF2B5EF4-FFF2-40B4-BE49-F238E27FC236}">
                <a16:creationId xmlns:a16="http://schemas.microsoft.com/office/drawing/2014/main" id="{015AA578-6CF0-496C-4D02-AC5BB8FE91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987" y="515129"/>
            <a:ext cx="7428089" cy="5571067"/>
          </a:xfrm>
          <a:prstGeom prst="rect">
            <a:avLst/>
          </a:prstGeom>
        </p:spPr>
      </p:pic>
      <p:sp>
        <p:nvSpPr>
          <p:cNvPr id="2" name="TextBox 1">
            <a:extLst>
              <a:ext uri="{FF2B5EF4-FFF2-40B4-BE49-F238E27FC236}">
                <a16:creationId xmlns:a16="http://schemas.microsoft.com/office/drawing/2014/main" id="{77CB220A-1C59-0053-DC79-3493D63CD271}"/>
              </a:ext>
            </a:extLst>
          </p:cNvPr>
          <p:cNvSpPr txBox="1"/>
          <p:nvPr/>
        </p:nvSpPr>
        <p:spPr>
          <a:xfrm>
            <a:off x="8406063" y="4026568"/>
            <a:ext cx="3685624" cy="2308324"/>
          </a:xfrm>
          <a:prstGeom prst="rect">
            <a:avLst/>
          </a:prstGeom>
          <a:noFill/>
        </p:spPr>
        <p:txBody>
          <a:bodyPr wrap="none" rtlCol="0">
            <a:spAutoFit/>
          </a:bodyPr>
          <a:lstStyle/>
          <a:p>
            <a:r>
              <a:rPr lang="en-US" dirty="0"/>
              <a:t>Danielle Meredith,</a:t>
            </a:r>
          </a:p>
          <a:p>
            <a:r>
              <a:rPr lang="en-US" dirty="0"/>
              <a:t>Artist, Designer, Production Manager,</a:t>
            </a:r>
          </a:p>
          <a:p>
            <a:r>
              <a:rPr lang="en-US" dirty="0"/>
              <a:t>Gallery Manager</a:t>
            </a:r>
          </a:p>
          <a:p>
            <a:r>
              <a:rPr lang="en-US" dirty="0" err="1"/>
              <a:t>Tautai</a:t>
            </a:r>
            <a:endParaRPr lang="en-US" dirty="0"/>
          </a:p>
          <a:p>
            <a:r>
              <a:rPr lang="en-US" dirty="0"/>
              <a:t>Auckland Writers Festival</a:t>
            </a:r>
          </a:p>
          <a:p>
            <a:r>
              <a:rPr lang="en-US" dirty="0"/>
              <a:t>May 14, 2021:</a:t>
            </a:r>
          </a:p>
          <a:p>
            <a:r>
              <a:rPr lang="en-US" dirty="0"/>
              <a:t>ASB Herald theatre,</a:t>
            </a:r>
          </a:p>
          <a:p>
            <a:r>
              <a:rPr lang="en-US" dirty="0"/>
              <a:t>Photo: Giles Peterson </a:t>
            </a:r>
          </a:p>
        </p:txBody>
      </p:sp>
    </p:spTree>
    <p:extLst>
      <p:ext uri="{BB962C8B-B14F-4D97-AF65-F5344CB8AC3E}">
        <p14:creationId xmlns:p14="http://schemas.microsoft.com/office/powerpoint/2010/main" val="5574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080BB9-D180-00EA-7699-ED004EDA23E5}"/>
              </a:ext>
            </a:extLst>
          </p:cNvPr>
          <p:cNvSpPr txBox="1"/>
          <p:nvPr/>
        </p:nvSpPr>
        <p:spPr>
          <a:xfrm>
            <a:off x="222989" y="909635"/>
            <a:ext cx="11424745"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i="1" dirty="0">
                <a:solidFill>
                  <a:srgbClr val="00B0F0"/>
                </a:solidFill>
                <a:effectLst/>
                <a:latin typeface="DejaVu Sans"/>
                <a:ea typeface="DejaVu Sans"/>
                <a:cs typeface="DejaVu Sans"/>
              </a:rPr>
              <a:t>Katharine Losi Atafu-Mayo </a:t>
            </a:r>
            <a:r>
              <a:rPr lang="en-US" sz="1800" i="1" dirty="0">
                <a:solidFill>
                  <a:srgbClr val="000000"/>
                </a:solidFill>
                <a:effectLst/>
                <a:latin typeface="DejaVu Sans"/>
                <a:ea typeface="DejaVu Sans"/>
                <a:cs typeface="DejaVu Sans"/>
              </a:rPr>
              <a:t>(</a:t>
            </a:r>
            <a:r>
              <a:rPr lang="en-US" sz="1800" i="1" dirty="0" err="1">
                <a:solidFill>
                  <a:srgbClr val="000000"/>
                </a:solidFill>
                <a:effectLst/>
                <a:latin typeface="DejaVu Sans"/>
                <a:ea typeface="DejaVu Sans"/>
                <a:cs typeface="DejaVu Sans"/>
              </a:rPr>
              <a:t>Sāmoa</a:t>
            </a:r>
            <a:r>
              <a:rPr lang="en-US" sz="1800" i="1" dirty="0">
                <a:solidFill>
                  <a:srgbClr val="000000"/>
                </a:solidFill>
                <a:effectLst/>
                <a:latin typeface="DejaVu Sans"/>
                <a:ea typeface="DejaVu Sans"/>
                <a:cs typeface="DejaVu Sans"/>
              </a:rPr>
              <a:t>, Aotearoa, Scotland, England) was born in Auckland in 1995 and is a devoted daughter, sister, and godmother with a beautiful vessel that houses her resilient soul, powerful heart, and unshakable spirit. She is a multidisciplinary artist, curator, creative and well-being director, and world builder. Her social art practice is an evolving ecosystem of Moana healing methodologies, spirituality, and community engagement grounded in unconditional love to create alternative ways of living in the everyday. Her artworks include installations, workshops, moving image, and poetry. She is best known for ceremonial rituals based on intuitive activation. </a:t>
            </a:r>
            <a:r>
              <a:rPr lang="en-NZ" dirty="0">
                <a:effectLst/>
              </a:rPr>
              <a:t>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US" sz="1800" i="1" dirty="0">
                <a:solidFill>
                  <a:srgbClr val="00B0F0"/>
                </a:solidFill>
                <a:effectLst/>
                <a:latin typeface="DejaVu Sans"/>
                <a:ea typeface="DejaVu Sans"/>
                <a:cs typeface="DejaVu Sans"/>
              </a:rPr>
              <a:t>Giles Peterson </a:t>
            </a:r>
            <a:r>
              <a:rPr lang="en-US" sz="1800" i="1" dirty="0">
                <a:effectLst/>
                <a:latin typeface="DejaVu Sans"/>
                <a:ea typeface="DejaVu Sans"/>
                <a:cs typeface="DejaVu Sans"/>
              </a:rPr>
              <a:t>was born in Port Moresby, Papua New Guinea in 1969 and is a lecturer at </a:t>
            </a:r>
            <a:r>
              <a:rPr lang="en-US" sz="1800" b="1" i="1" dirty="0" err="1">
                <a:solidFill>
                  <a:srgbClr val="00B0F0"/>
                </a:solidFill>
                <a:effectLst/>
                <a:latin typeface="DejaVu Sans"/>
                <a:ea typeface="DejaVu Sans"/>
                <a:cs typeface="DejaVu Sans"/>
              </a:rPr>
              <a:t>Whitecliffe</a:t>
            </a:r>
            <a:r>
              <a:rPr lang="en-US" sz="1800" b="1" i="1" dirty="0">
                <a:solidFill>
                  <a:srgbClr val="00B0F0"/>
                </a:solidFill>
                <a:effectLst/>
                <a:latin typeface="DejaVu Sans"/>
                <a:ea typeface="DejaVu Sans"/>
                <a:cs typeface="DejaVu Sans"/>
              </a:rPr>
              <a:t> C</a:t>
            </a:r>
            <a:r>
              <a:rPr lang="en-US" sz="1800" i="1" dirty="0">
                <a:effectLst/>
                <a:latin typeface="DejaVu Sans"/>
                <a:ea typeface="DejaVu Sans"/>
                <a:cs typeface="DejaVu Sans"/>
              </a:rPr>
              <a:t>ollege of Arts and Design (Auckland, Aotearoa - NZ), where he teaches courses in New Zealand/Pacific art and design history, contemporary art, fashion theory, and arts management. He was a founding member of the </a:t>
            </a:r>
            <a:r>
              <a:rPr lang="en-US" sz="1800" i="1" dirty="0" err="1">
                <a:solidFill>
                  <a:srgbClr val="00B0F0"/>
                </a:solidFill>
                <a:effectLst/>
                <a:latin typeface="DejaVu Sans"/>
                <a:ea typeface="DejaVu Sans"/>
                <a:cs typeface="DejaVu Sans"/>
              </a:rPr>
              <a:t>Tautai</a:t>
            </a:r>
            <a:r>
              <a:rPr lang="en-US" sz="1800" i="1" dirty="0">
                <a:solidFill>
                  <a:srgbClr val="00B0F0"/>
                </a:solidFill>
                <a:effectLst/>
                <a:latin typeface="DejaVu Sans"/>
                <a:ea typeface="DejaVu Sans"/>
                <a:cs typeface="DejaVu Sans"/>
              </a:rPr>
              <a:t> Contemporary Pacific Arts Trust </a:t>
            </a:r>
            <a:r>
              <a:rPr lang="en-US" sz="1800" i="1" dirty="0">
                <a:effectLst/>
                <a:latin typeface="DejaVu Sans"/>
                <a:ea typeface="DejaVu Sans"/>
                <a:cs typeface="DejaVu Sans"/>
              </a:rPr>
              <a:t>and has mentored three generations of </a:t>
            </a:r>
            <a:r>
              <a:rPr lang="en-US" sz="1800" b="1" i="1" dirty="0" err="1">
                <a:solidFill>
                  <a:srgbClr val="00B0F0"/>
                </a:solidFill>
                <a:effectLst/>
                <a:latin typeface="DejaVu Sans"/>
                <a:ea typeface="DejaVu Sans"/>
                <a:cs typeface="DejaVu Sans"/>
              </a:rPr>
              <a:t>Tautai</a:t>
            </a:r>
            <a:r>
              <a:rPr lang="en-US" sz="1800" b="1" i="1" dirty="0">
                <a:solidFill>
                  <a:srgbClr val="00B0F0"/>
                </a:solidFill>
                <a:effectLst/>
                <a:latin typeface="DejaVu Sans"/>
                <a:ea typeface="DejaVu Sans"/>
                <a:cs typeface="DejaVu Sans"/>
              </a:rPr>
              <a:t> </a:t>
            </a:r>
            <a:r>
              <a:rPr lang="en-US" sz="1800" i="1" dirty="0">
                <a:effectLst/>
                <a:latin typeface="DejaVu Sans"/>
                <a:ea typeface="DejaVu Sans"/>
                <a:cs typeface="DejaVu Sans"/>
              </a:rPr>
              <a:t>artists. He is also an independent curator whose most recent exhibitions include</a:t>
            </a:r>
            <a:r>
              <a:rPr lang="en-US" sz="1800" dirty="0">
                <a:effectLst/>
                <a:latin typeface="DejaVu Sans"/>
                <a:ea typeface="DejaVu Sans"/>
                <a:cs typeface="DejaVu Sans"/>
              </a:rPr>
              <a:t> </a:t>
            </a:r>
            <a:r>
              <a:rPr lang="en-US" sz="1800" b="1" dirty="0" err="1">
                <a:solidFill>
                  <a:srgbClr val="00B0F0"/>
                </a:solidFill>
                <a:effectLst/>
                <a:latin typeface="DejaVu Sans"/>
                <a:ea typeface="DejaVu Sans"/>
                <a:cs typeface="DejaVu Sans"/>
              </a:rPr>
              <a:t>Tīaho</a:t>
            </a:r>
            <a:r>
              <a:rPr lang="en-US" sz="1800" b="1" dirty="0">
                <a:solidFill>
                  <a:srgbClr val="00B0F0"/>
                </a:solidFill>
                <a:effectLst/>
                <a:latin typeface="DejaVu Sans"/>
                <a:ea typeface="DejaVu Sans"/>
                <a:cs typeface="DejaVu Sans"/>
              </a:rPr>
              <a:t>: Photography from Oceania</a:t>
            </a:r>
            <a:r>
              <a:rPr lang="en-US" sz="1800" dirty="0">
                <a:effectLst/>
                <a:latin typeface="DejaVu Sans"/>
                <a:ea typeface="DejaVu Sans"/>
                <a:cs typeface="DejaVu Sans"/>
              </a:rPr>
              <a:t> </a:t>
            </a:r>
            <a:r>
              <a:rPr lang="en-US" sz="1800" i="1" dirty="0">
                <a:effectLst/>
                <a:latin typeface="DejaVu Sans"/>
                <a:ea typeface="DejaVu Sans"/>
                <a:cs typeface="DejaVu Sans"/>
              </a:rPr>
              <a:t>(2010) and</a:t>
            </a:r>
            <a:r>
              <a:rPr lang="en-US" sz="1800" dirty="0">
                <a:effectLst/>
                <a:latin typeface="DejaVu Sans"/>
                <a:ea typeface="DejaVu Sans"/>
                <a:cs typeface="DejaVu Sans"/>
              </a:rPr>
              <a:t> </a:t>
            </a:r>
            <a:r>
              <a:rPr lang="en-US" sz="1800" b="1" dirty="0">
                <a:solidFill>
                  <a:srgbClr val="00B0F0"/>
                </a:solidFill>
                <a:effectLst/>
                <a:latin typeface="DejaVu Sans"/>
                <a:ea typeface="DejaVu Sans"/>
                <a:cs typeface="DejaVu Sans"/>
              </a:rPr>
              <a:t>Garden of Memories: Extending Quilt Making Traditions from around the Pacific </a:t>
            </a:r>
            <a:r>
              <a:rPr lang="en-US" sz="1800" b="1" i="1" dirty="0">
                <a:solidFill>
                  <a:srgbClr val="00B0F0"/>
                </a:solidFill>
                <a:effectLst/>
                <a:latin typeface="DejaVu Sans"/>
                <a:ea typeface="DejaVu Sans"/>
                <a:cs typeface="DejaVu Sans"/>
              </a:rPr>
              <a:t>(2019). </a:t>
            </a:r>
            <a:endParaRPr lang="en-US" sz="1000" dirty="0"/>
          </a:p>
        </p:txBody>
      </p:sp>
      <p:sp>
        <p:nvSpPr>
          <p:cNvPr id="2" name="TextBox 1">
            <a:extLst>
              <a:ext uri="{FF2B5EF4-FFF2-40B4-BE49-F238E27FC236}">
                <a16:creationId xmlns:a16="http://schemas.microsoft.com/office/drawing/2014/main" id="{72EF06D1-4DED-3E5A-58AA-D2F3BEF104DD}"/>
              </a:ext>
            </a:extLst>
          </p:cNvPr>
          <p:cNvSpPr txBox="1"/>
          <p:nvPr/>
        </p:nvSpPr>
        <p:spPr>
          <a:xfrm>
            <a:off x="786809" y="191386"/>
            <a:ext cx="609462" cy="369332"/>
          </a:xfrm>
          <a:prstGeom prst="rect">
            <a:avLst/>
          </a:prstGeom>
          <a:noFill/>
        </p:spPr>
        <p:txBody>
          <a:bodyPr wrap="none" rtlCol="0">
            <a:spAutoFit/>
          </a:bodyPr>
          <a:lstStyle/>
          <a:p>
            <a:r>
              <a:rPr lang="en-US" dirty="0">
                <a:solidFill>
                  <a:srgbClr val="00B0F0"/>
                </a:solidFill>
              </a:rPr>
              <a:t>Mihi</a:t>
            </a:r>
          </a:p>
        </p:txBody>
      </p:sp>
    </p:spTree>
    <p:extLst>
      <p:ext uri="{BB962C8B-B14F-4D97-AF65-F5344CB8AC3E}">
        <p14:creationId xmlns:p14="http://schemas.microsoft.com/office/powerpoint/2010/main" val="3265300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735B22FF-D514-20EB-B280-F16921A2B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7579" y="86604"/>
            <a:ext cx="6473287" cy="4854965"/>
          </a:xfrm>
          <a:prstGeom prst="rect">
            <a:avLst/>
          </a:prstGeom>
        </p:spPr>
      </p:pic>
      <p:sp>
        <p:nvSpPr>
          <p:cNvPr id="2" name="TextBox 1">
            <a:extLst>
              <a:ext uri="{FF2B5EF4-FFF2-40B4-BE49-F238E27FC236}">
                <a16:creationId xmlns:a16="http://schemas.microsoft.com/office/drawing/2014/main" id="{E5E83A98-A24F-9D69-5AA7-1E2C27DCE7EF}"/>
              </a:ext>
            </a:extLst>
          </p:cNvPr>
          <p:cNvSpPr txBox="1"/>
          <p:nvPr/>
        </p:nvSpPr>
        <p:spPr>
          <a:xfrm>
            <a:off x="208548" y="5017070"/>
            <a:ext cx="11181347" cy="2031325"/>
          </a:xfrm>
          <a:prstGeom prst="rect">
            <a:avLst/>
          </a:prstGeom>
          <a:noFill/>
        </p:spPr>
        <p:txBody>
          <a:bodyPr wrap="square" lIns="91440" tIns="45720" rIns="91440" bIns="45720" rtlCol="0" anchor="t">
            <a:spAutoFit/>
          </a:bodyPr>
          <a:lstStyle/>
          <a:p>
            <a:r>
              <a:rPr lang="en-US" dirty="0"/>
              <a:t>Zoe Lewis – Deputy Manager – Operations,</a:t>
            </a:r>
          </a:p>
          <a:p>
            <a:r>
              <a:rPr lang="en-US" dirty="0" err="1"/>
              <a:t>Tautai</a:t>
            </a:r>
            <a:r>
              <a:rPr lang="en-US" dirty="0"/>
              <a:t> Gallery 2021</a:t>
            </a:r>
          </a:p>
          <a:p>
            <a:r>
              <a:rPr lang="en-US" dirty="0"/>
              <a:t>Auckland Writers, Festival, May 14, 2021; Katharine Losi Atafu – Mayo, Auckland Writers Festival,  Courtney Sina Meredith, Director – </a:t>
            </a:r>
            <a:r>
              <a:rPr lang="en-US" dirty="0" err="1"/>
              <a:t>Tautai</a:t>
            </a:r>
            <a:r>
              <a:rPr lang="en-US" dirty="0"/>
              <a:t>, May 2021, and Courtney’s aunty – who is also a musician and artist. Its called Mana VAHINE – WOMEN’s POWER and TO REPRESENT – as in ‘ Represent and promote/create/shout out for your community and its visions and dreams for change. We created the table, we were at the table and We did this.  Ka Kite. </a:t>
            </a:r>
          </a:p>
        </p:txBody>
      </p:sp>
    </p:spTree>
    <p:extLst>
      <p:ext uri="{BB962C8B-B14F-4D97-AF65-F5344CB8AC3E}">
        <p14:creationId xmlns:p14="http://schemas.microsoft.com/office/powerpoint/2010/main" val="253659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54E6D0-A14C-40BE-8E45-081517266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9" name="Rectangle 18">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552813"/>
            <a:ext cx="11099352" cy="5905972"/>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8" name="Picture 7" descr="A screenshot of a social media post&#10;&#10;AI-generated content may be incorrect.">
            <a:extLst>
              <a:ext uri="{FF2B5EF4-FFF2-40B4-BE49-F238E27FC236}">
                <a16:creationId xmlns:a16="http://schemas.microsoft.com/office/drawing/2014/main" id="{0583552F-05E5-2AE4-B50D-7AD7744EC7C0}"/>
              </a:ext>
            </a:extLst>
          </p:cNvPr>
          <p:cNvPicPr>
            <a:picLocks noChangeAspect="1"/>
          </p:cNvPicPr>
          <p:nvPr/>
        </p:nvPicPr>
        <p:blipFill>
          <a:blip r:embed="rId3"/>
          <a:srcRect l="15772" t="1" r="2" b="-1880"/>
          <a:stretch>
            <a:fillRect/>
          </a:stretch>
        </p:blipFill>
        <p:spPr>
          <a:xfrm>
            <a:off x="927653" y="761415"/>
            <a:ext cx="7057115" cy="5335168"/>
          </a:xfrm>
          <a:prstGeom prst="rect">
            <a:avLst/>
          </a:prstGeom>
        </p:spPr>
      </p:pic>
      <p:pic>
        <p:nvPicPr>
          <p:cNvPr id="10" name="Picture 9" descr="A screenshot of a social media post&#10;&#10;AI-generated content may be incorrect.">
            <a:extLst>
              <a:ext uri="{FF2B5EF4-FFF2-40B4-BE49-F238E27FC236}">
                <a16:creationId xmlns:a16="http://schemas.microsoft.com/office/drawing/2014/main" id="{48CA8C90-E24C-1381-376D-CEE8E90334C3}"/>
              </a:ext>
            </a:extLst>
          </p:cNvPr>
          <p:cNvPicPr>
            <a:picLocks noChangeAspect="1"/>
          </p:cNvPicPr>
          <p:nvPr/>
        </p:nvPicPr>
        <p:blipFill>
          <a:blip r:embed="rId4"/>
          <a:srcRect l="15605" t="10640" r="17046" b="14340"/>
          <a:stretch>
            <a:fillRect/>
          </a:stretch>
        </p:blipFill>
        <p:spPr>
          <a:xfrm>
            <a:off x="6418848" y="992264"/>
            <a:ext cx="5234610" cy="3644348"/>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6D0B5D9-82EB-4DD0-D49D-C3BBB92D0E76}"/>
                  </a:ext>
                </a:extLst>
              </p14:cNvPr>
              <p14:cNvContentPartPr/>
              <p14:nvPr/>
            </p14:nvContentPartPr>
            <p14:xfrm>
              <a:off x="4711080" y="840537"/>
              <a:ext cx="267480" cy="160200"/>
            </p14:xfrm>
          </p:contentPart>
        </mc:Choice>
        <mc:Fallback xmlns="">
          <p:pic>
            <p:nvPicPr>
              <p:cNvPr id="11" name="Ink 10">
                <a:extLst>
                  <a:ext uri="{FF2B5EF4-FFF2-40B4-BE49-F238E27FC236}">
                    <a16:creationId xmlns:a16="http://schemas.microsoft.com/office/drawing/2014/main" id="{66D0B5D9-82EB-4DD0-D49D-C3BBB92D0E76}"/>
                  </a:ext>
                </a:extLst>
              </p:cNvPr>
              <p:cNvPicPr/>
              <p:nvPr/>
            </p:nvPicPr>
            <p:blipFill>
              <a:blip r:embed="rId6"/>
              <a:stretch>
                <a:fillRect/>
              </a:stretch>
            </p:blipFill>
            <p:spPr>
              <a:xfrm>
                <a:off x="4657440" y="732897"/>
                <a:ext cx="37512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DA3E8EC-3C2B-EC9B-DAE2-81726937491C}"/>
                  </a:ext>
                </a:extLst>
              </p14:cNvPr>
              <p14:cNvContentPartPr/>
              <p14:nvPr/>
            </p14:nvContentPartPr>
            <p14:xfrm>
              <a:off x="9062760" y="4601097"/>
              <a:ext cx="1235160" cy="804240"/>
            </p14:xfrm>
          </p:contentPart>
        </mc:Choice>
        <mc:Fallback xmlns="">
          <p:pic>
            <p:nvPicPr>
              <p:cNvPr id="12" name="Ink 11">
                <a:extLst>
                  <a:ext uri="{FF2B5EF4-FFF2-40B4-BE49-F238E27FC236}">
                    <a16:creationId xmlns:a16="http://schemas.microsoft.com/office/drawing/2014/main" id="{FDA3E8EC-3C2B-EC9B-DAE2-81726937491C}"/>
                  </a:ext>
                </a:extLst>
              </p:cNvPr>
              <p:cNvPicPr/>
              <p:nvPr/>
            </p:nvPicPr>
            <p:blipFill>
              <a:blip r:embed="rId8"/>
              <a:stretch>
                <a:fillRect/>
              </a:stretch>
            </p:blipFill>
            <p:spPr>
              <a:xfrm>
                <a:off x="9009120" y="4493097"/>
                <a:ext cx="1342800" cy="1019880"/>
              </a:xfrm>
              <a:prstGeom prst="rect">
                <a:avLst/>
              </a:prstGeom>
            </p:spPr>
          </p:pic>
        </mc:Fallback>
      </mc:AlternateContent>
    </p:spTree>
    <p:extLst>
      <p:ext uri="{BB962C8B-B14F-4D97-AF65-F5344CB8AC3E}">
        <p14:creationId xmlns:p14="http://schemas.microsoft.com/office/powerpoint/2010/main" val="1937124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15165" y="2949694"/>
            <a:ext cx="2072229" cy="3073761"/>
          </a:xfrm>
          <a:prstGeom prst="rect">
            <a:avLst/>
          </a:prstGeom>
        </p:spPr>
        <p:txBody>
          <a:bodyPr vert="horz" wrap="square" lIns="0" tIns="73440" rIns="0" bIns="0" rtlCol="0">
            <a:spAutoFit/>
          </a:bodyPr>
          <a:lstStyle/>
          <a:p>
            <a:pPr>
              <a:spcBef>
                <a:spcPts val="578"/>
              </a:spcBef>
            </a:pPr>
            <a:r>
              <a:rPr sz="4934" i="1" spc="97">
                <a:solidFill>
                  <a:srgbClr val="1A171C"/>
                </a:solidFill>
                <a:latin typeface="Arial"/>
                <a:cs typeface="Arial"/>
              </a:rPr>
              <a:t>atauki</a:t>
            </a:r>
            <a:endParaRPr sz="4934">
              <a:latin typeface="Arial"/>
              <a:cs typeface="Arial"/>
            </a:endParaRPr>
          </a:p>
          <a:p>
            <a:pPr>
              <a:lnSpc>
                <a:spcPct val="100000"/>
              </a:lnSpc>
            </a:pPr>
            <a:endParaRPr sz="7360">
              <a:latin typeface="Arial"/>
              <a:cs typeface="Arial"/>
            </a:endParaRPr>
          </a:p>
          <a:p>
            <a:pPr>
              <a:spcBef>
                <a:spcPts val="36"/>
              </a:spcBef>
            </a:pPr>
            <a:endParaRPr sz="6632">
              <a:latin typeface="Arial"/>
              <a:cs typeface="Arial"/>
            </a:endParaRPr>
          </a:p>
          <a:p>
            <a:pPr algn="r">
              <a:lnSpc>
                <a:spcPct val="100000"/>
              </a:lnSpc>
            </a:pPr>
            <a:r>
              <a:rPr sz="566" spc="-57">
                <a:solidFill>
                  <a:srgbClr val="1A171C"/>
                </a:solidFill>
                <a:latin typeface="Verdana"/>
                <a:cs typeface="Verdana"/>
              </a:rPr>
              <a:t>3</a:t>
            </a:r>
            <a:r>
              <a:rPr sz="566" spc="-162">
                <a:solidFill>
                  <a:srgbClr val="1A171C"/>
                </a:solidFill>
                <a:latin typeface="Verdana"/>
                <a:cs typeface="Verdana"/>
              </a:rPr>
              <a:t>1</a:t>
            </a:r>
            <a:endParaRPr sz="566">
              <a:latin typeface="Verdana"/>
              <a:cs typeface="Verdana"/>
            </a:endParaRPr>
          </a:p>
        </p:txBody>
      </p:sp>
      <p:sp>
        <p:nvSpPr>
          <p:cNvPr id="4" name="object 4"/>
          <p:cNvSpPr/>
          <p:nvPr/>
        </p:nvSpPr>
        <p:spPr>
          <a:xfrm>
            <a:off x="8188176" y="666028"/>
            <a:ext cx="3081" cy="5521836"/>
          </a:xfrm>
          <a:custGeom>
            <a:avLst/>
            <a:gdLst/>
            <a:ahLst/>
            <a:cxnLst/>
            <a:rect l="l" t="t" r="r" b="b"/>
            <a:pathLst>
              <a:path w="3809" h="6827520">
                <a:moveTo>
                  <a:pt x="0" y="6827304"/>
                </a:moveTo>
                <a:lnTo>
                  <a:pt x="3187" y="6827304"/>
                </a:lnTo>
                <a:lnTo>
                  <a:pt x="3187" y="0"/>
                </a:lnTo>
                <a:lnTo>
                  <a:pt x="0" y="0"/>
                </a:lnTo>
                <a:lnTo>
                  <a:pt x="0" y="6827304"/>
                </a:lnTo>
                <a:close/>
              </a:path>
            </a:pathLst>
          </a:custGeom>
          <a:solidFill>
            <a:srgbClr val="FFFFFF"/>
          </a:solidFill>
        </p:spPr>
        <p:txBody>
          <a:bodyPr wrap="square" lIns="0" tIns="0" rIns="0" bIns="0" rtlCol="0"/>
          <a:lstStyle/>
          <a:p>
            <a:endParaRPr sz="1456"/>
          </a:p>
        </p:txBody>
      </p:sp>
      <p:sp>
        <p:nvSpPr>
          <p:cNvPr id="5" name="object 5"/>
          <p:cNvSpPr/>
          <p:nvPr/>
        </p:nvSpPr>
        <p:spPr>
          <a:xfrm>
            <a:off x="215697" y="660892"/>
            <a:ext cx="3993943" cy="55319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6" name="object 6"/>
          <p:cNvSpPr txBox="1"/>
          <p:nvPr/>
        </p:nvSpPr>
        <p:spPr>
          <a:xfrm>
            <a:off x="924714" y="3127405"/>
            <a:ext cx="2658205" cy="452159"/>
          </a:xfrm>
          <a:prstGeom prst="rect">
            <a:avLst/>
          </a:prstGeom>
        </p:spPr>
        <p:txBody>
          <a:bodyPr vert="horz" wrap="square" lIns="0" tIns="10271" rIns="0" bIns="0" rtlCol="0">
            <a:spAutoFit/>
          </a:bodyPr>
          <a:lstStyle/>
          <a:p>
            <a:pPr marL="10272">
              <a:spcBef>
                <a:spcPts val="81"/>
              </a:spcBef>
            </a:pPr>
            <a:r>
              <a:rPr sz="2871" i="1" spc="-170">
                <a:solidFill>
                  <a:srgbClr val="FFFFFF"/>
                </a:solidFill>
                <a:latin typeface="Arial"/>
                <a:cs typeface="Arial"/>
              </a:rPr>
              <a:t>Ka </a:t>
            </a:r>
            <a:r>
              <a:rPr sz="2871" i="1" spc="-28">
                <a:solidFill>
                  <a:srgbClr val="FFFFFF"/>
                </a:solidFill>
                <a:latin typeface="Arial"/>
                <a:cs typeface="Arial"/>
              </a:rPr>
              <a:t>mua, </a:t>
            </a:r>
            <a:r>
              <a:rPr sz="2871" i="1" spc="-36">
                <a:solidFill>
                  <a:srgbClr val="FFFFFF"/>
                </a:solidFill>
                <a:latin typeface="Arial"/>
                <a:cs typeface="Arial"/>
              </a:rPr>
              <a:t>ka</a:t>
            </a:r>
            <a:r>
              <a:rPr sz="2871" i="1" spc="198">
                <a:solidFill>
                  <a:srgbClr val="FFFFFF"/>
                </a:solidFill>
                <a:latin typeface="Arial"/>
                <a:cs typeface="Arial"/>
              </a:rPr>
              <a:t> </a:t>
            </a:r>
            <a:r>
              <a:rPr sz="2871" i="1" spc="77">
                <a:solidFill>
                  <a:srgbClr val="FFFFFF"/>
                </a:solidFill>
                <a:latin typeface="Arial"/>
                <a:cs typeface="Arial"/>
              </a:rPr>
              <a:t>muri</a:t>
            </a:r>
            <a:endParaRPr sz="2871">
              <a:latin typeface="Arial"/>
              <a:cs typeface="Arial"/>
            </a:endParaRPr>
          </a:p>
        </p:txBody>
      </p:sp>
      <p:sp>
        <p:nvSpPr>
          <p:cNvPr id="7" name="object 7"/>
          <p:cNvSpPr txBox="1"/>
          <p:nvPr/>
        </p:nvSpPr>
        <p:spPr>
          <a:xfrm>
            <a:off x="968979" y="3572081"/>
            <a:ext cx="2569872" cy="212121"/>
          </a:xfrm>
          <a:prstGeom prst="rect">
            <a:avLst/>
          </a:prstGeom>
        </p:spPr>
        <p:txBody>
          <a:bodyPr vert="horz" wrap="square" lIns="0" tIns="12839" rIns="0" bIns="0" rtlCol="0">
            <a:spAutoFit/>
          </a:bodyPr>
          <a:lstStyle/>
          <a:p>
            <a:pPr marL="10272">
              <a:spcBef>
                <a:spcPts val="101"/>
              </a:spcBef>
            </a:pPr>
            <a:r>
              <a:rPr sz="1294" i="1" spc="32">
                <a:solidFill>
                  <a:srgbClr val="FFFFFF"/>
                </a:solidFill>
                <a:latin typeface="Arial"/>
                <a:cs typeface="Arial"/>
              </a:rPr>
              <a:t>walking </a:t>
            </a:r>
            <a:r>
              <a:rPr sz="1294" i="1" spc="-8">
                <a:solidFill>
                  <a:srgbClr val="FFFFFF"/>
                </a:solidFill>
                <a:latin typeface="Arial"/>
                <a:cs typeface="Arial"/>
              </a:rPr>
              <a:t>backwards </a:t>
            </a:r>
            <a:r>
              <a:rPr sz="1294" i="1" spc="61">
                <a:solidFill>
                  <a:srgbClr val="FFFFFF"/>
                </a:solidFill>
                <a:latin typeface="Arial"/>
                <a:cs typeface="Arial"/>
              </a:rPr>
              <a:t>into </a:t>
            </a:r>
            <a:r>
              <a:rPr sz="1294" i="1" spc="44">
                <a:solidFill>
                  <a:srgbClr val="FFFFFF"/>
                </a:solidFill>
                <a:latin typeface="Arial"/>
                <a:cs typeface="Arial"/>
              </a:rPr>
              <a:t>the</a:t>
            </a:r>
            <a:r>
              <a:rPr sz="1294" i="1" spc="-57">
                <a:solidFill>
                  <a:srgbClr val="FFFFFF"/>
                </a:solidFill>
                <a:latin typeface="Arial"/>
                <a:cs typeface="Arial"/>
              </a:rPr>
              <a:t> </a:t>
            </a:r>
            <a:r>
              <a:rPr sz="1294" i="1" spc="49">
                <a:solidFill>
                  <a:srgbClr val="FFFFFF"/>
                </a:solidFill>
                <a:latin typeface="Arial"/>
                <a:cs typeface="Arial"/>
              </a:rPr>
              <a:t>future</a:t>
            </a:r>
            <a:endParaRPr sz="1294">
              <a:latin typeface="Arial"/>
              <a:cs typeface="Arial"/>
            </a:endParaRPr>
          </a:p>
        </p:txBody>
      </p:sp>
      <p:sp>
        <p:nvSpPr>
          <p:cNvPr id="8" name="object 8"/>
          <p:cNvSpPr/>
          <p:nvPr/>
        </p:nvSpPr>
        <p:spPr>
          <a:xfrm>
            <a:off x="4198105" y="670136"/>
            <a:ext cx="3978577" cy="5532107"/>
          </a:xfrm>
          <a:custGeom>
            <a:avLst/>
            <a:gdLst/>
            <a:ahLst/>
            <a:cxnLst/>
            <a:rect l="l" t="t" r="r" b="b"/>
            <a:pathLst>
              <a:path w="4919345" h="6840220">
                <a:moveTo>
                  <a:pt x="4919294" y="0"/>
                </a:moveTo>
                <a:lnTo>
                  <a:pt x="0" y="0"/>
                </a:lnTo>
                <a:lnTo>
                  <a:pt x="0" y="6840004"/>
                </a:lnTo>
                <a:lnTo>
                  <a:pt x="4919294" y="6840004"/>
                </a:lnTo>
                <a:lnTo>
                  <a:pt x="4919294" y="0"/>
                </a:lnTo>
                <a:close/>
              </a:path>
            </a:pathLst>
          </a:custGeom>
          <a:solidFill>
            <a:srgbClr val="238287"/>
          </a:solidFill>
        </p:spPr>
        <p:txBody>
          <a:bodyPr wrap="square" lIns="0" tIns="0" rIns="0" bIns="0" rtlCol="0"/>
          <a:lstStyle/>
          <a:p>
            <a:endParaRPr sz="1456"/>
          </a:p>
        </p:txBody>
      </p:sp>
      <p:sp>
        <p:nvSpPr>
          <p:cNvPr id="9" name="object 9"/>
          <p:cNvSpPr txBox="1"/>
          <p:nvPr/>
        </p:nvSpPr>
        <p:spPr>
          <a:xfrm>
            <a:off x="5481932" y="1320462"/>
            <a:ext cx="1347077" cy="184586"/>
          </a:xfrm>
          <a:prstGeom prst="rect">
            <a:avLst/>
          </a:prstGeom>
        </p:spPr>
        <p:txBody>
          <a:bodyPr vert="horz" wrap="square" lIns="0" tIns="10271" rIns="0" bIns="0" rtlCol="0">
            <a:spAutoFit/>
          </a:bodyPr>
          <a:lstStyle/>
          <a:p>
            <a:pPr marL="10272">
              <a:spcBef>
                <a:spcPts val="81"/>
              </a:spcBef>
            </a:pPr>
            <a:r>
              <a:rPr sz="1132" b="1" spc="-49">
                <a:solidFill>
                  <a:srgbClr val="FFFFFF"/>
                </a:solidFill>
                <a:latin typeface="Noto Sans"/>
                <a:cs typeface="Noto Sans"/>
              </a:rPr>
              <a:t>Acknowledgements</a:t>
            </a:r>
            <a:endParaRPr sz="1132">
              <a:latin typeface="Noto Sans"/>
              <a:cs typeface="Noto Sans"/>
            </a:endParaRPr>
          </a:p>
        </p:txBody>
      </p:sp>
      <p:sp>
        <p:nvSpPr>
          <p:cNvPr id="10" name="object 10"/>
          <p:cNvSpPr txBox="1"/>
          <p:nvPr/>
        </p:nvSpPr>
        <p:spPr>
          <a:xfrm>
            <a:off x="4718314" y="1821710"/>
            <a:ext cx="2874416" cy="2134671"/>
          </a:xfrm>
          <a:prstGeom prst="rect">
            <a:avLst/>
          </a:prstGeom>
        </p:spPr>
        <p:txBody>
          <a:bodyPr vert="horz" wrap="square" lIns="0" tIns="10271" rIns="0" bIns="0" rtlCol="0">
            <a:spAutoFit/>
          </a:bodyPr>
          <a:lstStyle/>
          <a:p>
            <a:pPr marL="10272" marR="126343">
              <a:spcBef>
                <a:spcPts val="81"/>
              </a:spcBef>
            </a:pPr>
            <a:r>
              <a:rPr sz="809" spc="-44">
                <a:solidFill>
                  <a:srgbClr val="FFFFFF"/>
                </a:solidFill>
                <a:latin typeface="VL PGothic"/>
                <a:cs typeface="VL PGothic"/>
              </a:rPr>
              <a:t>SALTWATER/Interconnectivity </a:t>
            </a:r>
            <a:r>
              <a:rPr sz="809" spc="-69">
                <a:solidFill>
                  <a:srgbClr val="FFFFFF"/>
                </a:solidFill>
                <a:latin typeface="VL PGothic"/>
                <a:cs typeface="VL PGothic"/>
              </a:rPr>
              <a:t>foretells </a:t>
            </a:r>
            <a:r>
              <a:rPr sz="809" spc="-65">
                <a:solidFill>
                  <a:srgbClr val="FFFFFF"/>
                </a:solidFill>
                <a:latin typeface="VL PGothic"/>
                <a:cs typeface="VL PGothic"/>
              </a:rPr>
              <a:t>Tautai’s </a:t>
            </a:r>
            <a:r>
              <a:rPr sz="809" spc="-12">
                <a:solidFill>
                  <a:srgbClr val="FFFFFF"/>
                </a:solidFill>
                <a:latin typeface="VL PGothic"/>
                <a:cs typeface="VL PGothic"/>
              </a:rPr>
              <a:t>ongoing  </a:t>
            </a:r>
            <a:r>
              <a:rPr sz="809" spc="-28">
                <a:solidFill>
                  <a:srgbClr val="FFFFFF"/>
                </a:solidFill>
                <a:latin typeface="VL PGothic"/>
                <a:cs typeface="VL PGothic"/>
              </a:rPr>
              <a:t>commitment </a:t>
            </a:r>
            <a:r>
              <a:rPr sz="809" spc="-85">
                <a:solidFill>
                  <a:srgbClr val="FFFFFF"/>
                </a:solidFill>
                <a:latin typeface="VL PGothic"/>
                <a:cs typeface="VL PGothic"/>
              </a:rPr>
              <a:t>to </a:t>
            </a:r>
            <a:r>
              <a:rPr sz="809" spc="-73">
                <a:solidFill>
                  <a:srgbClr val="FFFFFF"/>
                </a:solidFill>
                <a:latin typeface="VL PGothic"/>
                <a:cs typeface="VL PGothic"/>
              </a:rPr>
              <a:t>artists </a:t>
            </a:r>
            <a:r>
              <a:rPr sz="809" spc="-61">
                <a:solidFill>
                  <a:srgbClr val="FFFFFF"/>
                </a:solidFill>
                <a:latin typeface="VL PGothic"/>
                <a:cs typeface="VL PGothic"/>
              </a:rPr>
              <a:t>from </a:t>
            </a:r>
            <a:r>
              <a:rPr sz="809" spc="-77">
                <a:solidFill>
                  <a:srgbClr val="FFFFFF"/>
                </a:solidFill>
                <a:latin typeface="VL PGothic"/>
                <a:cs typeface="VL PGothic"/>
              </a:rPr>
              <a:t>Te </a:t>
            </a:r>
            <a:r>
              <a:rPr sz="809" spc="-4">
                <a:solidFill>
                  <a:srgbClr val="FFFFFF"/>
                </a:solidFill>
                <a:latin typeface="VL PGothic"/>
                <a:cs typeface="VL PGothic"/>
              </a:rPr>
              <a:t>Moana </a:t>
            </a:r>
            <a:r>
              <a:rPr sz="809" spc="-16">
                <a:solidFill>
                  <a:srgbClr val="FFFFFF"/>
                </a:solidFill>
                <a:latin typeface="VL PGothic"/>
                <a:cs typeface="VL PGothic"/>
              </a:rPr>
              <a:t>Nui </a:t>
            </a:r>
            <a:r>
              <a:rPr sz="809" spc="-8">
                <a:solidFill>
                  <a:srgbClr val="FFFFFF"/>
                </a:solidFill>
                <a:latin typeface="VL PGothic"/>
                <a:cs typeface="VL PGothic"/>
              </a:rPr>
              <a:t>a </a:t>
            </a:r>
            <a:r>
              <a:rPr sz="809" spc="-32">
                <a:solidFill>
                  <a:srgbClr val="FFFFFF"/>
                </a:solidFill>
                <a:latin typeface="VL PGothic"/>
                <a:cs typeface="VL PGothic"/>
              </a:rPr>
              <a:t>Kiwa. </a:t>
            </a:r>
            <a:r>
              <a:rPr sz="809" spc="-36">
                <a:solidFill>
                  <a:srgbClr val="FFFFFF"/>
                </a:solidFill>
                <a:latin typeface="VL PGothic"/>
                <a:cs typeface="VL PGothic"/>
              </a:rPr>
              <a:t>Presenting  </a:t>
            </a:r>
            <a:r>
              <a:rPr sz="809" spc="-8">
                <a:solidFill>
                  <a:srgbClr val="FFFFFF"/>
                </a:solidFill>
                <a:latin typeface="VL PGothic"/>
                <a:cs typeface="VL PGothic"/>
              </a:rPr>
              <a:t>an </a:t>
            </a:r>
            <a:r>
              <a:rPr sz="809" spc="-28">
                <a:solidFill>
                  <a:srgbClr val="FFFFFF"/>
                </a:solidFill>
                <a:latin typeface="VL PGothic"/>
                <a:cs typeface="VL PGothic"/>
              </a:rPr>
              <a:t>understanding </a:t>
            </a:r>
            <a:r>
              <a:rPr sz="809" spc="-97">
                <a:solidFill>
                  <a:srgbClr val="FFFFFF"/>
                </a:solidFill>
                <a:latin typeface="VL PGothic"/>
                <a:cs typeface="VL PGothic"/>
              </a:rPr>
              <a:t>of </a:t>
            </a:r>
            <a:r>
              <a:rPr sz="809" spc="-61">
                <a:solidFill>
                  <a:srgbClr val="FFFFFF"/>
                </a:solidFill>
                <a:latin typeface="VL PGothic"/>
                <a:cs typeface="VL PGothic"/>
              </a:rPr>
              <a:t>reality </a:t>
            </a:r>
            <a:r>
              <a:rPr sz="809" spc="-32">
                <a:solidFill>
                  <a:srgbClr val="FFFFFF"/>
                </a:solidFill>
                <a:latin typeface="VL PGothic"/>
                <a:cs typeface="VL PGothic"/>
              </a:rPr>
              <a:t>in </a:t>
            </a:r>
            <a:r>
              <a:rPr sz="809" spc="-57">
                <a:solidFill>
                  <a:srgbClr val="FFFFFF"/>
                </a:solidFill>
                <a:latin typeface="VL PGothic"/>
                <a:cs typeface="VL PGothic"/>
              </a:rPr>
              <a:t>the </a:t>
            </a:r>
            <a:r>
              <a:rPr sz="809" spc="-44">
                <a:solidFill>
                  <a:srgbClr val="FFFFFF"/>
                </a:solidFill>
                <a:latin typeface="VL PGothic"/>
                <a:cs typeface="VL PGothic"/>
              </a:rPr>
              <a:t>present </a:t>
            </a:r>
            <a:r>
              <a:rPr sz="809" spc="32">
                <a:solidFill>
                  <a:srgbClr val="FFFFFF"/>
                </a:solidFill>
                <a:latin typeface="VL PGothic"/>
                <a:cs typeface="VL PGothic"/>
              </a:rPr>
              <a:t>– </a:t>
            </a:r>
            <a:r>
              <a:rPr sz="809" spc="-53">
                <a:solidFill>
                  <a:srgbClr val="FFFFFF"/>
                </a:solidFill>
                <a:latin typeface="VL PGothic"/>
                <a:cs typeface="VL PGothic"/>
              </a:rPr>
              <a:t>within </a:t>
            </a:r>
            <a:r>
              <a:rPr sz="809" spc="-32">
                <a:solidFill>
                  <a:srgbClr val="FFFFFF"/>
                </a:solidFill>
                <a:latin typeface="VL PGothic"/>
                <a:cs typeface="VL PGothic"/>
              </a:rPr>
              <a:t>urban,  </a:t>
            </a:r>
            <a:r>
              <a:rPr sz="809" spc="-36">
                <a:solidFill>
                  <a:srgbClr val="FFFFFF"/>
                </a:solidFill>
                <a:latin typeface="VL PGothic"/>
                <a:cs typeface="VL PGothic"/>
              </a:rPr>
              <a:t>environmental, </a:t>
            </a:r>
            <a:r>
              <a:rPr sz="809" spc="-8">
                <a:solidFill>
                  <a:srgbClr val="FFFFFF"/>
                </a:solidFill>
                <a:latin typeface="VL PGothic"/>
                <a:cs typeface="VL PGothic"/>
              </a:rPr>
              <a:t>and </a:t>
            </a:r>
            <a:r>
              <a:rPr sz="809" spc="-20">
                <a:solidFill>
                  <a:srgbClr val="FFFFFF"/>
                </a:solidFill>
                <a:latin typeface="VL PGothic"/>
                <a:cs typeface="VL PGothic"/>
              </a:rPr>
              <a:t>sacred </a:t>
            </a:r>
            <a:r>
              <a:rPr sz="809" spc="-32">
                <a:solidFill>
                  <a:srgbClr val="FFFFFF"/>
                </a:solidFill>
                <a:latin typeface="VL PGothic"/>
                <a:cs typeface="VL PGothic"/>
              </a:rPr>
              <a:t>realms: </a:t>
            </a:r>
            <a:r>
              <a:rPr sz="809" spc="-57">
                <a:solidFill>
                  <a:srgbClr val="FFFFFF"/>
                </a:solidFill>
                <a:latin typeface="VL PGothic"/>
                <a:cs typeface="VL PGothic"/>
              </a:rPr>
              <a:t>the </a:t>
            </a:r>
            <a:r>
              <a:rPr sz="809" spc="-49">
                <a:solidFill>
                  <a:srgbClr val="FFFFFF"/>
                </a:solidFill>
                <a:latin typeface="VL PGothic"/>
                <a:cs typeface="VL PGothic"/>
              </a:rPr>
              <a:t>ever-flowing </a:t>
            </a:r>
            <a:r>
              <a:rPr sz="809" spc="-4">
                <a:solidFill>
                  <a:srgbClr val="FFFFFF"/>
                </a:solidFill>
                <a:latin typeface="VL PGothic"/>
                <a:cs typeface="VL PGothic"/>
              </a:rPr>
              <a:t>Moana  </a:t>
            </a:r>
            <a:r>
              <a:rPr sz="809" spc="-20">
                <a:solidFill>
                  <a:srgbClr val="FFFFFF"/>
                </a:solidFill>
                <a:latin typeface="VL PGothic"/>
                <a:cs typeface="VL PGothic"/>
              </a:rPr>
              <a:t>connects us </a:t>
            </a:r>
            <a:r>
              <a:rPr sz="809" spc="-53">
                <a:solidFill>
                  <a:srgbClr val="FFFFFF"/>
                </a:solidFill>
                <a:latin typeface="VL PGothic"/>
                <a:cs typeface="VL PGothic"/>
              </a:rPr>
              <a:t>all, </a:t>
            </a:r>
            <a:r>
              <a:rPr sz="809" spc="-24">
                <a:solidFill>
                  <a:srgbClr val="FFFFFF"/>
                </a:solidFill>
                <a:latin typeface="VL PGothic"/>
                <a:cs typeface="VL PGothic"/>
              </a:rPr>
              <a:t>keeper </a:t>
            </a:r>
            <a:r>
              <a:rPr sz="809" spc="-97">
                <a:solidFill>
                  <a:srgbClr val="FFFFFF"/>
                </a:solidFill>
                <a:latin typeface="VL PGothic"/>
                <a:cs typeface="VL PGothic"/>
              </a:rPr>
              <a:t>of </a:t>
            </a:r>
            <a:r>
              <a:rPr sz="809" spc="-32">
                <a:solidFill>
                  <a:srgbClr val="FFFFFF"/>
                </a:solidFill>
                <a:latin typeface="VL PGothic"/>
                <a:cs typeface="VL PGothic"/>
              </a:rPr>
              <a:t>our </a:t>
            </a:r>
            <a:r>
              <a:rPr sz="809" spc="-61">
                <a:solidFill>
                  <a:srgbClr val="FFFFFF"/>
                </a:solidFill>
                <a:latin typeface="VL PGothic"/>
                <a:cs typeface="VL PGothic"/>
              </a:rPr>
              <a:t>salt </a:t>
            </a:r>
            <a:r>
              <a:rPr sz="809" spc="-40">
                <a:solidFill>
                  <a:srgbClr val="FFFFFF"/>
                </a:solidFill>
                <a:latin typeface="VL PGothic"/>
                <a:cs typeface="VL PGothic"/>
              </a:rPr>
              <a:t>spray</a:t>
            </a:r>
            <a:r>
              <a:rPr sz="809" spc="81">
                <a:solidFill>
                  <a:srgbClr val="FFFFFF"/>
                </a:solidFill>
                <a:latin typeface="VL PGothic"/>
                <a:cs typeface="VL PGothic"/>
              </a:rPr>
              <a:t> </a:t>
            </a:r>
            <a:r>
              <a:rPr sz="809" spc="-57">
                <a:solidFill>
                  <a:srgbClr val="FFFFFF"/>
                </a:solidFill>
                <a:latin typeface="VL PGothic"/>
                <a:cs typeface="VL PGothic"/>
              </a:rPr>
              <a:t>stories.</a:t>
            </a:r>
            <a:endParaRPr sz="809">
              <a:latin typeface="VL PGothic"/>
              <a:cs typeface="VL PGothic"/>
            </a:endParaRPr>
          </a:p>
          <a:p>
            <a:pPr marL="10272" marR="107340">
              <a:spcBef>
                <a:spcPts val="457"/>
              </a:spcBef>
            </a:pPr>
            <a:r>
              <a:rPr sz="809" spc="-36">
                <a:solidFill>
                  <a:srgbClr val="FFFFFF"/>
                </a:solidFill>
                <a:latin typeface="VL PGothic"/>
                <a:cs typeface="VL PGothic"/>
              </a:rPr>
              <a:t>I </a:t>
            </a:r>
            <a:r>
              <a:rPr sz="809" spc="-20">
                <a:solidFill>
                  <a:srgbClr val="FFFFFF"/>
                </a:solidFill>
                <a:latin typeface="VL PGothic"/>
                <a:cs typeface="VL PGothic"/>
              </a:rPr>
              <a:t>honour </a:t>
            </a:r>
            <a:r>
              <a:rPr sz="809" spc="-57">
                <a:solidFill>
                  <a:srgbClr val="FFFFFF"/>
                </a:solidFill>
                <a:latin typeface="VL PGothic"/>
                <a:cs typeface="VL PGothic"/>
              </a:rPr>
              <a:t>the </a:t>
            </a:r>
            <a:r>
              <a:rPr sz="809" spc="-40">
                <a:solidFill>
                  <a:srgbClr val="FFFFFF"/>
                </a:solidFill>
                <a:latin typeface="VL PGothic"/>
                <a:cs typeface="VL PGothic"/>
              </a:rPr>
              <a:t>visionary co-curators </a:t>
            </a:r>
            <a:r>
              <a:rPr sz="809" spc="-36">
                <a:solidFill>
                  <a:srgbClr val="FFFFFF"/>
                </a:solidFill>
                <a:latin typeface="VL PGothic"/>
                <a:cs typeface="VL PGothic"/>
              </a:rPr>
              <a:t>Katharine </a:t>
            </a:r>
            <a:r>
              <a:rPr sz="809" spc="-28">
                <a:solidFill>
                  <a:srgbClr val="FFFFFF"/>
                </a:solidFill>
                <a:latin typeface="VL PGothic"/>
                <a:cs typeface="VL PGothic"/>
              </a:rPr>
              <a:t>Losi </a:t>
            </a:r>
            <a:r>
              <a:rPr sz="809" spc="-53">
                <a:solidFill>
                  <a:srgbClr val="FFFFFF"/>
                </a:solidFill>
                <a:latin typeface="VL PGothic"/>
                <a:cs typeface="VL PGothic"/>
              </a:rPr>
              <a:t>Atafu-Mayo  </a:t>
            </a:r>
            <a:r>
              <a:rPr sz="809" spc="-8">
                <a:solidFill>
                  <a:srgbClr val="FFFFFF"/>
                </a:solidFill>
                <a:latin typeface="VL PGothic"/>
                <a:cs typeface="VL PGothic"/>
              </a:rPr>
              <a:t>and </a:t>
            </a:r>
            <a:r>
              <a:rPr sz="809" spc="-24">
                <a:solidFill>
                  <a:srgbClr val="FFFFFF"/>
                </a:solidFill>
                <a:latin typeface="VL PGothic"/>
                <a:cs typeface="VL PGothic"/>
              </a:rPr>
              <a:t>Giles </a:t>
            </a:r>
            <a:r>
              <a:rPr sz="809" spc="-36">
                <a:solidFill>
                  <a:srgbClr val="FFFFFF"/>
                </a:solidFill>
                <a:latin typeface="VL PGothic"/>
                <a:cs typeface="VL PGothic"/>
              </a:rPr>
              <a:t>Peterson </a:t>
            </a:r>
            <a:r>
              <a:rPr sz="809" spc="-97">
                <a:solidFill>
                  <a:srgbClr val="FFFFFF"/>
                </a:solidFill>
                <a:latin typeface="VL PGothic"/>
                <a:cs typeface="VL PGothic"/>
              </a:rPr>
              <a:t>for </a:t>
            </a:r>
            <a:r>
              <a:rPr sz="809" spc="-40">
                <a:solidFill>
                  <a:srgbClr val="FFFFFF"/>
                </a:solidFill>
                <a:latin typeface="VL PGothic"/>
                <a:cs typeface="VL PGothic"/>
              </a:rPr>
              <a:t>creating </a:t>
            </a:r>
            <a:r>
              <a:rPr sz="809" spc="-65">
                <a:solidFill>
                  <a:srgbClr val="FFFFFF"/>
                </a:solidFill>
                <a:latin typeface="VL PGothic"/>
                <a:cs typeface="VL PGothic"/>
              </a:rPr>
              <a:t>this </a:t>
            </a:r>
            <a:r>
              <a:rPr sz="809" spc="-49">
                <a:solidFill>
                  <a:srgbClr val="FFFFFF"/>
                </a:solidFill>
                <a:latin typeface="VL PGothic"/>
                <a:cs typeface="VL PGothic"/>
              </a:rPr>
              <a:t>important</a:t>
            </a:r>
            <a:r>
              <a:rPr sz="809" spc="-73">
                <a:solidFill>
                  <a:srgbClr val="FFFFFF"/>
                </a:solidFill>
                <a:latin typeface="VL PGothic"/>
                <a:cs typeface="VL PGothic"/>
              </a:rPr>
              <a:t> </a:t>
            </a:r>
            <a:r>
              <a:rPr sz="809" spc="-49">
                <a:solidFill>
                  <a:srgbClr val="FFFFFF"/>
                </a:solidFill>
                <a:latin typeface="VL PGothic"/>
                <a:cs typeface="VL PGothic"/>
              </a:rPr>
              <a:t>exhibition</a:t>
            </a:r>
            <a:endParaRPr sz="809">
              <a:latin typeface="VL PGothic"/>
              <a:cs typeface="VL PGothic"/>
            </a:endParaRPr>
          </a:p>
          <a:p>
            <a:pPr marL="10272" marR="63685"/>
            <a:r>
              <a:rPr sz="809" spc="-65">
                <a:solidFill>
                  <a:srgbClr val="FFFFFF"/>
                </a:solidFill>
                <a:latin typeface="VL PGothic"/>
                <a:cs typeface="VL PGothic"/>
              </a:rPr>
              <a:t>with </a:t>
            </a:r>
            <a:r>
              <a:rPr sz="809" spc="-49">
                <a:solidFill>
                  <a:srgbClr val="FFFFFF"/>
                </a:solidFill>
                <a:latin typeface="VL PGothic"/>
                <a:cs typeface="VL PGothic"/>
              </a:rPr>
              <a:t>intergenerational </a:t>
            </a:r>
            <a:r>
              <a:rPr sz="809" spc="-32">
                <a:solidFill>
                  <a:srgbClr val="FFFFFF"/>
                </a:solidFill>
                <a:latin typeface="VL PGothic"/>
                <a:cs typeface="VL PGothic"/>
              </a:rPr>
              <a:t>awe, </a:t>
            </a:r>
            <a:r>
              <a:rPr sz="809" spc="-8">
                <a:solidFill>
                  <a:srgbClr val="FFFFFF"/>
                </a:solidFill>
                <a:latin typeface="VL PGothic"/>
                <a:cs typeface="VL PGothic"/>
              </a:rPr>
              <a:t>and </a:t>
            </a:r>
            <a:r>
              <a:rPr sz="809" spc="-36">
                <a:solidFill>
                  <a:srgbClr val="FFFFFF"/>
                </a:solidFill>
                <a:latin typeface="VL PGothic"/>
                <a:cs typeface="VL PGothic"/>
              </a:rPr>
              <a:t>I </a:t>
            </a:r>
            <a:r>
              <a:rPr sz="809" spc="-20">
                <a:solidFill>
                  <a:srgbClr val="FFFFFF"/>
                </a:solidFill>
                <a:latin typeface="VL PGothic"/>
                <a:cs typeface="VL PGothic"/>
              </a:rPr>
              <a:t>honour </a:t>
            </a:r>
            <a:r>
              <a:rPr sz="809" spc="-4">
                <a:solidFill>
                  <a:srgbClr val="FFFFFF"/>
                </a:solidFill>
                <a:latin typeface="VL PGothic"/>
                <a:cs typeface="VL PGothic"/>
              </a:rPr>
              <a:t>each </a:t>
            </a:r>
            <a:r>
              <a:rPr sz="809" spc="-97">
                <a:solidFill>
                  <a:srgbClr val="FFFFFF"/>
                </a:solidFill>
                <a:latin typeface="VL PGothic"/>
                <a:cs typeface="VL PGothic"/>
              </a:rPr>
              <a:t>of </a:t>
            </a:r>
            <a:r>
              <a:rPr sz="809" spc="-57">
                <a:solidFill>
                  <a:srgbClr val="FFFFFF"/>
                </a:solidFill>
                <a:latin typeface="VL PGothic"/>
                <a:cs typeface="VL PGothic"/>
              </a:rPr>
              <a:t>the </a:t>
            </a:r>
            <a:r>
              <a:rPr sz="809" spc="-53">
                <a:solidFill>
                  <a:srgbClr val="FFFFFF"/>
                </a:solidFill>
                <a:latin typeface="VL PGothic"/>
                <a:cs typeface="VL PGothic"/>
              </a:rPr>
              <a:t>six  </a:t>
            </a:r>
            <a:r>
              <a:rPr sz="809" spc="-49">
                <a:solidFill>
                  <a:srgbClr val="FFFFFF"/>
                </a:solidFill>
                <a:latin typeface="VL PGothic"/>
                <a:cs typeface="VL PGothic"/>
              </a:rPr>
              <a:t>participating </a:t>
            </a:r>
            <a:r>
              <a:rPr sz="809" spc="-73">
                <a:solidFill>
                  <a:srgbClr val="FFFFFF"/>
                </a:solidFill>
                <a:latin typeface="VL PGothic"/>
                <a:cs typeface="VL PGothic"/>
              </a:rPr>
              <a:t>artists </a:t>
            </a:r>
            <a:r>
              <a:rPr sz="809" spc="-97">
                <a:solidFill>
                  <a:srgbClr val="FFFFFF"/>
                </a:solidFill>
                <a:latin typeface="VL PGothic"/>
                <a:cs typeface="VL PGothic"/>
              </a:rPr>
              <a:t>for </a:t>
            </a:r>
            <a:r>
              <a:rPr sz="809" spc="-32">
                <a:solidFill>
                  <a:srgbClr val="FFFFFF"/>
                </a:solidFill>
                <a:latin typeface="VL PGothic"/>
                <a:cs typeface="VL PGothic"/>
              </a:rPr>
              <a:t>bringing </a:t>
            </a:r>
            <a:r>
              <a:rPr sz="809" spc="-65">
                <a:solidFill>
                  <a:srgbClr val="FFFFFF"/>
                </a:solidFill>
                <a:latin typeface="VL PGothic"/>
                <a:cs typeface="VL PGothic"/>
              </a:rPr>
              <a:t>their </a:t>
            </a:r>
            <a:r>
              <a:rPr sz="809" spc="-61">
                <a:solidFill>
                  <a:srgbClr val="FFFFFF"/>
                </a:solidFill>
                <a:latin typeface="VL PGothic"/>
                <a:cs typeface="VL PGothic"/>
              </a:rPr>
              <a:t>light. </a:t>
            </a:r>
            <a:r>
              <a:rPr sz="809" spc="-57">
                <a:solidFill>
                  <a:srgbClr val="FFFFFF"/>
                </a:solidFill>
                <a:latin typeface="VL PGothic"/>
                <a:cs typeface="VL PGothic"/>
              </a:rPr>
              <a:t>Your </a:t>
            </a:r>
            <a:r>
              <a:rPr sz="809" spc="-36">
                <a:solidFill>
                  <a:srgbClr val="FFFFFF"/>
                </a:solidFill>
                <a:latin typeface="VL PGothic"/>
                <a:cs typeface="VL PGothic"/>
              </a:rPr>
              <a:t>ancestors </a:t>
            </a:r>
            <a:r>
              <a:rPr sz="809" spc="-8">
                <a:solidFill>
                  <a:srgbClr val="FFFFFF"/>
                </a:solidFill>
                <a:latin typeface="VL PGothic"/>
                <a:cs typeface="VL PGothic"/>
              </a:rPr>
              <a:t>and  </a:t>
            </a:r>
            <a:r>
              <a:rPr sz="809" spc="-49">
                <a:solidFill>
                  <a:srgbClr val="FFFFFF"/>
                </a:solidFill>
                <a:latin typeface="VL PGothic"/>
                <a:cs typeface="VL PGothic"/>
              </a:rPr>
              <a:t>creative </a:t>
            </a:r>
            <a:r>
              <a:rPr sz="809" spc="-73">
                <a:solidFill>
                  <a:srgbClr val="FFFFFF"/>
                </a:solidFill>
                <a:latin typeface="VL PGothic"/>
                <a:cs typeface="VL PGothic"/>
              </a:rPr>
              <a:t>truths </a:t>
            </a:r>
            <a:r>
              <a:rPr sz="809" spc="-36">
                <a:solidFill>
                  <a:srgbClr val="FFFFFF"/>
                </a:solidFill>
                <a:latin typeface="VL PGothic"/>
                <a:cs typeface="VL PGothic"/>
              </a:rPr>
              <a:t>are </a:t>
            </a:r>
            <a:r>
              <a:rPr sz="809" spc="-57">
                <a:solidFill>
                  <a:srgbClr val="FFFFFF"/>
                </a:solidFill>
                <a:latin typeface="VL PGothic"/>
                <a:cs typeface="VL PGothic"/>
              </a:rPr>
              <a:t>safe </a:t>
            </a:r>
            <a:r>
              <a:rPr sz="809" spc="-28">
                <a:solidFill>
                  <a:srgbClr val="FFFFFF"/>
                </a:solidFill>
                <a:latin typeface="VL PGothic"/>
                <a:cs typeface="VL PGothic"/>
              </a:rPr>
              <a:t>here </a:t>
            </a:r>
            <a:r>
              <a:rPr sz="809" spc="-85">
                <a:solidFill>
                  <a:srgbClr val="FFFFFF"/>
                </a:solidFill>
                <a:latin typeface="VL PGothic"/>
                <a:cs typeface="VL PGothic"/>
              </a:rPr>
              <a:t>at </a:t>
            </a:r>
            <a:r>
              <a:rPr sz="809" spc="-65">
                <a:solidFill>
                  <a:srgbClr val="FFFFFF"/>
                </a:solidFill>
                <a:latin typeface="VL PGothic"/>
                <a:cs typeface="VL PGothic"/>
              </a:rPr>
              <a:t>Tautai</a:t>
            </a:r>
            <a:r>
              <a:rPr sz="809" spc="-36">
                <a:solidFill>
                  <a:srgbClr val="FFFFFF"/>
                </a:solidFill>
                <a:latin typeface="VL PGothic"/>
                <a:cs typeface="VL PGothic"/>
              </a:rPr>
              <a:t> </a:t>
            </a:r>
            <a:r>
              <a:rPr sz="809" spc="-44">
                <a:solidFill>
                  <a:srgbClr val="FFFFFF"/>
                </a:solidFill>
                <a:latin typeface="VL PGothic"/>
                <a:cs typeface="VL PGothic"/>
              </a:rPr>
              <a:t>Gallery.</a:t>
            </a:r>
            <a:endParaRPr sz="809">
              <a:latin typeface="VL PGothic"/>
              <a:cs typeface="VL PGothic"/>
            </a:endParaRPr>
          </a:p>
          <a:p>
            <a:pPr marL="10272">
              <a:spcBef>
                <a:spcPts val="457"/>
              </a:spcBef>
            </a:pPr>
            <a:r>
              <a:rPr sz="809" spc="-36">
                <a:solidFill>
                  <a:srgbClr val="FFFFFF"/>
                </a:solidFill>
                <a:latin typeface="VL PGothic"/>
                <a:cs typeface="VL PGothic"/>
              </a:rPr>
              <a:t>I </a:t>
            </a:r>
            <a:r>
              <a:rPr sz="809" spc="-16">
                <a:solidFill>
                  <a:srgbClr val="FFFFFF"/>
                </a:solidFill>
                <a:latin typeface="VL PGothic"/>
                <a:cs typeface="VL PGothic"/>
              </a:rPr>
              <a:t>acknowledge </a:t>
            </a:r>
            <a:r>
              <a:rPr sz="809" spc="-32">
                <a:solidFill>
                  <a:srgbClr val="FFFFFF"/>
                </a:solidFill>
                <a:latin typeface="VL PGothic"/>
                <a:cs typeface="VL PGothic"/>
              </a:rPr>
              <a:t>our </a:t>
            </a:r>
            <a:r>
              <a:rPr sz="809" spc="-44">
                <a:solidFill>
                  <a:srgbClr val="FFFFFF"/>
                </a:solidFill>
                <a:latin typeface="VL PGothic"/>
                <a:cs typeface="VL PGothic"/>
              </a:rPr>
              <a:t>funders </a:t>
            </a:r>
            <a:r>
              <a:rPr sz="809" spc="-8">
                <a:solidFill>
                  <a:srgbClr val="FFFFFF"/>
                </a:solidFill>
                <a:latin typeface="VL PGothic"/>
                <a:cs typeface="VL PGothic"/>
              </a:rPr>
              <a:t>and </a:t>
            </a:r>
            <a:r>
              <a:rPr sz="809" spc="-44">
                <a:solidFill>
                  <a:srgbClr val="FFFFFF"/>
                </a:solidFill>
                <a:latin typeface="VL PGothic"/>
                <a:cs typeface="VL PGothic"/>
              </a:rPr>
              <a:t>patrons</a:t>
            </a:r>
            <a:r>
              <a:rPr sz="809" spc="57">
                <a:solidFill>
                  <a:srgbClr val="FFFFFF"/>
                </a:solidFill>
                <a:latin typeface="VL PGothic"/>
                <a:cs typeface="VL PGothic"/>
              </a:rPr>
              <a:t> </a:t>
            </a:r>
            <a:r>
              <a:rPr sz="809" spc="32">
                <a:solidFill>
                  <a:srgbClr val="FFFFFF"/>
                </a:solidFill>
                <a:latin typeface="VL PGothic"/>
                <a:cs typeface="VL PGothic"/>
              </a:rPr>
              <a:t>–</a:t>
            </a:r>
            <a:endParaRPr sz="809">
              <a:latin typeface="VL PGothic"/>
              <a:cs typeface="VL PGothic"/>
            </a:endParaRPr>
          </a:p>
          <a:p>
            <a:pPr marL="10272" marR="4109" algn="just"/>
            <a:r>
              <a:rPr sz="809" spc="-44">
                <a:solidFill>
                  <a:srgbClr val="FFFFFF"/>
                </a:solidFill>
                <a:latin typeface="VL PGothic"/>
                <a:cs typeface="VL PGothic"/>
              </a:rPr>
              <a:t>Creative </a:t>
            </a:r>
            <a:r>
              <a:rPr sz="809" spc="4">
                <a:solidFill>
                  <a:srgbClr val="FFFFFF"/>
                </a:solidFill>
                <a:latin typeface="VL PGothic"/>
                <a:cs typeface="VL PGothic"/>
              </a:rPr>
              <a:t>New </a:t>
            </a:r>
            <a:r>
              <a:rPr sz="809" spc="-28">
                <a:solidFill>
                  <a:srgbClr val="FFFFFF"/>
                </a:solidFill>
                <a:latin typeface="VL PGothic"/>
                <a:cs typeface="VL PGothic"/>
              </a:rPr>
              <a:t>Zealand, </a:t>
            </a:r>
            <a:r>
              <a:rPr sz="809" spc="-32">
                <a:solidFill>
                  <a:srgbClr val="FFFFFF"/>
                </a:solidFill>
                <a:latin typeface="VL PGothic"/>
                <a:cs typeface="VL PGothic"/>
              </a:rPr>
              <a:t>Foundation </a:t>
            </a:r>
            <a:r>
              <a:rPr sz="809" spc="-40">
                <a:solidFill>
                  <a:srgbClr val="FFFFFF"/>
                </a:solidFill>
                <a:latin typeface="VL PGothic"/>
                <a:cs typeface="VL PGothic"/>
              </a:rPr>
              <a:t>North </a:t>
            </a:r>
            <a:r>
              <a:rPr sz="809" spc="-8">
                <a:solidFill>
                  <a:srgbClr val="FFFFFF"/>
                </a:solidFill>
                <a:latin typeface="VL PGothic"/>
                <a:cs typeface="VL PGothic"/>
              </a:rPr>
              <a:t>and </a:t>
            </a:r>
            <a:r>
              <a:rPr sz="809" spc="-49">
                <a:solidFill>
                  <a:srgbClr val="FFFFFF"/>
                </a:solidFill>
                <a:latin typeface="VL PGothic"/>
                <a:cs typeface="VL PGothic"/>
              </a:rPr>
              <a:t>Fetu </a:t>
            </a:r>
            <a:r>
              <a:rPr sz="809" spc="-81">
                <a:solidFill>
                  <a:srgbClr val="FFFFFF"/>
                </a:solidFill>
                <a:latin typeface="VL PGothic"/>
                <a:cs typeface="VL PGothic"/>
              </a:rPr>
              <a:t>Ta’i, </a:t>
            </a:r>
            <a:r>
              <a:rPr sz="809" spc="-8">
                <a:solidFill>
                  <a:srgbClr val="FFFFFF"/>
                </a:solidFill>
                <a:latin typeface="VL PGothic"/>
                <a:cs typeface="VL PGothic"/>
              </a:rPr>
              <a:t>and </a:t>
            </a:r>
            <a:r>
              <a:rPr sz="809" spc="-57">
                <a:solidFill>
                  <a:srgbClr val="FFFFFF"/>
                </a:solidFill>
                <a:latin typeface="VL PGothic"/>
                <a:cs typeface="VL PGothic"/>
              </a:rPr>
              <a:t>the  </a:t>
            </a:r>
            <a:r>
              <a:rPr sz="809" spc="-32">
                <a:solidFill>
                  <a:srgbClr val="FFFFFF"/>
                </a:solidFill>
                <a:latin typeface="VL PGothic"/>
                <a:cs typeface="VL PGothic"/>
              </a:rPr>
              <a:t>passionate </a:t>
            </a:r>
            <a:r>
              <a:rPr sz="809" spc="-20">
                <a:solidFill>
                  <a:srgbClr val="FFFFFF"/>
                </a:solidFill>
                <a:latin typeface="VL PGothic"/>
                <a:cs typeface="VL PGothic"/>
              </a:rPr>
              <a:t>community </a:t>
            </a:r>
            <a:r>
              <a:rPr sz="809" spc="-97">
                <a:solidFill>
                  <a:srgbClr val="FFFFFF"/>
                </a:solidFill>
                <a:latin typeface="VL PGothic"/>
                <a:cs typeface="VL PGothic"/>
              </a:rPr>
              <a:t>of </a:t>
            </a:r>
            <a:r>
              <a:rPr sz="809" spc="-73">
                <a:solidFill>
                  <a:srgbClr val="FFFFFF"/>
                </a:solidFill>
                <a:latin typeface="VL PGothic"/>
                <a:cs typeface="VL PGothic"/>
              </a:rPr>
              <a:t>artists </a:t>
            </a:r>
            <a:r>
              <a:rPr sz="809" spc="-8">
                <a:solidFill>
                  <a:srgbClr val="FFFFFF"/>
                </a:solidFill>
                <a:latin typeface="VL PGothic"/>
                <a:cs typeface="VL PGothic"/>
              </a:rPr>
              <a:t>and </a:t>
            </a:r>
            <a:r>
              <a:rPr sz="809" spc="-40">
                <a:solidFill>
                  <a:srgbClr val="FFFFFF"/>
                </a:solidFill>
                <a:latin typeface="VL PGothic"/>
                <a:cs typeface="VL PGothic"/>
              </a:rPr>
              <a:t>supporters </a:t>
            </a:r>
            <a:r>
              <a:rPr sz="809" spc="-16">
                <a:solidFill>
                  <a:srgbClr val="FFFFFF"/>
                </a:solidFill>
                <a:latin typeface="VL PGothic"/>
                <a:cs typeface="VL PGothic"/>
              </a:rPr>
              <a:t>who </a:t>
            </a:r>
            <a:r>
              <a:rPr sz="809" spc="-32">
                <a:solidFill>
                  <a:srgbClr val="FFFFFF"/>
                </a:solidFill>
                <a:latin typeface="VL PGothic"/>
                <a:cs typeface="VL PGothic"/>
              </a:rPr>
              <a:t>give </a:t>
            </a:r>
            <a:r>
              <a:rPr sz="809" spc="-81">
                <a:solidFill>
                  <a:srgbClr val="FFFFFF"/>
                </a:solidFill>
                <a:latin typeface="VL PGothic"/>
                <a:cs typeface="VL PGothic"/>
              </a:rPr>
              <a:t>life </a:t>
            </a:r>
            <a:r>
              <a:rPr sz="809" spc="-85">
                <a:solidFill>
                  <a:srgbClr val="FFFFFF"/>
                </a:solidFill>
                <a:latin typeface="VL PGothic"/>
                <a:cs typeface="VL PGothic"/>
              </a:rPr>
              <a:t>to  </a:t>
            </a:r>
            <a:r>
              <a:rPr sz="809" spc="-57">
                <a:solidFill>
                  <a:srgbClr val="FFFFFF"/>
                </a:solidFill>
                <a:latin typeface="VL PGothic"/>
                <a:cs typeface="VL PGothic"/>
              </a:rPr>
              <a:t>the </a:t>
            </a:r>
            <a:r>
              <a:rPr sz="809" spc="-44">
                <a:solidFill>
                  <a:srgbClr val="FFFFFF"/>
                </a:solidFill>
                <a:latin typeface="VL PGothic"/>
                <a:cs typeface="VL PGothic"/>
              </a:rPr>
              <a:t>work </a:t>
            </a:r>
            <a:r>
              <a:rPr sz="809" spc="-97">
                <a:solidFill>
                  <a:srgbClr val="FFFFFF"/>
                </a:solidFill>
                <a:latin typeface="VL PGothic"/>
                <a:cs typeface="VL PGothic"/>
              </a:rPr>
              <a:t>of</a:t>
            </a:r>
            <a:r>
              <a:rPr sz="809" spc="-57">
                <a:solidFill>
                  <a:srgbClr val="FFFFFF"/>
                </a:solidFill>
                <a:latin typeface="VL PGothic"/>
                <a:cs typeface="VL PGothic"/>
              </a:rPr>
              <a:t> </a:t>
            </a:r>
            <a:r>
              <a:rPr sz="809" spc="-65">
                <a:solidFill>
                  <a:srgbClr val="FFFFFF"/>
                </a:solidFill>
                <a:latin typeface="VL PGothic"/>
                <a:cs typeface="VL PGothic"/>
              </a:rPr>
              <a:t>Tautai.</a:t>
            </a:r>
            <a:endParaRPr sz="809">
              <a:latin typeface="VL PGothic"/>
              <a:cs typeface="VL PGothic"/>
            </a:endParaRPr>
          </a:p>
          <a:p>
            <a:pPr marL="10272" marR="115044">
              <a:spcBef>
                <a:spcPts val="461"/>
              </a:spcBef>
            </a:pPr>
            <a:r>
              <a:rPr sz="809" spc="-16">
                <a:solidFill>
                  <a:srgbClr val="FFFFFF"/>
                </a:solidFill>
                <a:latin typeface="VL PGothic"/>
                <a:cs typeface="VL PGothic"/>
              </a:rPr>
              <a:t>Mahalo </a:t>
            </a:r>
            <a:r>
              <a:rPr sz="809" spc="-85">
                <a:solidFill>
                  <a:srgbClr val="FFFFFF"/>
                </a:solidFill>
                <a:latin typeface="VL PGothic"/>
                <a:cs typeface="VL PGothic"/>
              </a:rPr>
              <a:t>to </a:t>
            </a:r>
            <a:r>
              <a:rPr sz="809" spc="-57">
                <a:solidFill>
                  <a:srgbClr val="FFFFFF"/>
                </a:solidFill>
                <a:latin typeface="VL PGothic"/>
                <a:cs typeface="VL PGothic"/>
              </a:rPr>
              <a:t>the </a:t>
            </a:r>
            <a:r>
              <a:rPr sz="809" spc="-65">
                <a:solidFill>
                  <a:srgbClr val="FFFFFF"/>
                </a:solidFill>
                <a:latin typeface="VL PGothic"/>
                <a:cs typeface="VL PGothic"/>
              </a:rPr>
              <a:t>Tautai </a:t>
            </a:r>
            <a:r>
              <a:rPr sz="809" spc="-16">
                <a:solidFill>
                  <a:srgbClr val="FFFFFF"/>
                </a:solidFill>
                <a:latin typeface="VL PGothic"/>
                <a:cs typeface="VL PGothic"/>
              </a:rPr>
              <a:t>Board </a:t>
            </a:r>
            <a:r>
              <a:rPr sz="809" spc="-97">
                <a:solidFill>
                  <a:srgbClr val="FFFFFF"/>
                </a:solidFill>
                <a:latin typeface="VL PGothic"/>
                <a:cs typeface="VL PGothic"/>
              </a:rPr>
              <a:t>of </a:t>
            </a:r>
            <a:r>
              <a:rPr sz="809" spc="-57">
                <a:solidFill>
                  <a:srgbClr val="FFFFFF"/>
                </a:solidFill>
                <a:latin typeface="VL PGothic"/>
                <a:cs typeface="VL PGothic"/>
              </a:rPr>
              <a:t>Trustees </a:t>
            </a:r>
            <a:r>
              <a:rPr sz="809" spc="-8">
                <a:solidFill>
                  <a:srgbClr val="FFFFFF"/>
                </a:solidFill>
                <a:latin typeface="VL PGothic"/>
                <a:cs typeface="VL PGothic"/>
              </a:rPr>
              <a:t>and </a:t>
            </a:r>
            <a:r>
              <a:rPr sz="809" spc="-57">
                <a:solidFill>
                  <a:srgbClr val="FFFFFF"/>
                </a:solidFill>
                <a:latin typeface="VL PGothic"/>
                <a:cs typeface="VL PGothic"/>
              </a:rPr>
              <a:t>the family </a:t>
            </a:r>
            <a:r>
              <a:rPr sz="809" spc="-97">
                <a:solidFill>
                  <a:srgbClr val="FFFFFF"/>
                </a:solidFill>
                <a:latin typeface="VL PGothic"/>
                <a:cs typeface="VL PGothic"/>
              </a:rPr>
              <a:t>of </a:t>
            </a:r>
            <a:r>
              <a:rPr sz="809" spc="-113">
                <a:solidFill>
                  <a:srgbClr val="FFFFFF"/>
                </a:solidFill>
                <a:latin typeface="VL PGothic"/>
                <a:cs typeface="VL PGothic"/>
              </a:rPr>
              <a:t>staff,  </a:t>
            </a:r>
            <a:r>
              <a:rPr sz="809" spc="-53">
                <a:solidFill>
                  <a:srgbClr val="FFFFFF"/>
                </a:solidFill>
                <a:latin typeface="VL PGothic"/>
                <a:cs typeface="VL PGothic"/>
              </a:rPr>
              <a:t>contractors, </a:t>
            </a:r>
            <a:r>
              <a:rPr sz="809" spc="-32">
                <a:solidFill>
                  <a:srgbClr val="FFFFFF"/>
                </a:solidFill>
                <a:latin typeface="VL PGothic"/>
                <a:cs typeface="VL PGothic"/>
              </a:rPr>
              <a:t>suppliers </a:t>
            </a:r>
            <a:r>
              <a:rPr sz="809" spc="-8">
                <a:solidFill>
                  <a:srgbClr val="FFFFFF"/>
                </a:solidFill>
                <a:latin typeface="VL PGothic"/>
                <a:cs typeface="VL PGothic"/>
              </a:rPr>
              <a:t>and </a:t>
            </a:r>
            <a:r>
              <a:rPr sz="809" spc="-44">
                <a:solidFill>
                  <a:srgbClr val="FFFFFF"/>
                </a:solidFill>
                <a:latin typeface="VL PGothic"/>
                <a:cs typeface="VL PGothic"/>
              </a:rPr>
              <a:t>volunteers </a:t>
            </a:r>
            <a:r>
              <a:rPr sz="809" spc="32">
                <a:solidFill>
                  <a:srgbClr val="FFFFFF"/>
                </a:solidFill>
                <a:latin typeface="VL PGothic"/>
                <a:cs typeface="VL PGothic"/>
              </a:rPr>
              <a:t>– </a:t>
            </a:r>
            <a:r>
              <a:rPr sz="809" spc="-97">
                <a:solidFill>
                  <a:srgbClr val="FFFFFF"/>
                </a:solidFill>
                <a:latin typeface="VL PGothic"/>
                <a:cs typeface="VL PGothic"/>
              </a:rPr>
              <a:t>for </a:t>
            </a:r>
            <a:r>
              <a:rPr sz="809" spc="-40">
                <a:solidFill>
                  <a:srgbClr val="FFFFFF"/>
                </a:solidFill>
                <a:latin typeface="VL PGothic"/>
                <a:cs typeface="VL PGothic"/>
              </a:rPr>
              <a:t>your outstanding  </a:t>
            </a:r>
            <a:r>
              <a:rPr sz="809" spc="-24">
                <a:solidFill>
                  <a:srgbClr val="FFFFFF"/>
                </a:solidFill>
                <a:latin typeface="VL PGothic"/>
                <a:cs typeface="VL PGothic"/>
              </a:rPr>
              <a:t>mahi.</a:t>
            </a:r>
            <a:endParaRPr sz="809">
              <a:latin typeface="VL PGothic"/>
              <a:cs typeface="VL PGothic"/>
            </a:endParaRPr>
          </a:p>
          <a:p>
            <a:pPr marL="10272" marR="370811">
              <a:spcBef>
                <a:spcPts val="457"/>
              </a:spcBef>
            </a:pPr>
            <a:r>
              <a:rPr sz="809" spc="-57">
                <a:solidFill>
                  <a:srgbClr val="FFFFFF"/>
                </a:solidFill>
                <a:latin typeface="VL PGothic"/>
                <a:cs typeface="VL PGothic"/>
              </a:rPr>
              <a:t>Alofa </a:t>
            </a:r>
            <a:r>
              <a:rPr sz="809" spc="-24">
                <a:solidFill>
                  <a:srgbClr val="FFFFFF"/>
                </a:solidFill>
                <a:latin typeface="VL PGothic"/>
                <a:cs typeface="VL PGothic"/>
              </a:rPr>
              <a:t>shines </a:t>
            </a:r>
            <a:r>
              <a:rPr sz="809" spc="-40">
                <a:solidFill>
                  <a:srgbClr val="FFFFFF"/>
                </a:solidFill>
                <a:latin typeface="VL PGothic"/>
                <a:cs typeface="VL PGothic"/>
              </a:rPr>
              <a:t>through </a:t>
            </a:r>
            <a:r>
              <a:rPr sz="809" spc="-44">
                <a:solidFill>
                  <a:srgbClr val="FFFFFF"/>
                </a:solidFill>
                <a:latin typeface="VL PGothic"/>
                <a:cs typeface="VL PGothic"/>
              </a:rPr>
              <a:t>all </a:t>
            </a:r>
            <a:r>
              <a:rPr sz="809" spc="-20">
                <a:solidFill>
                  <a:srgbClr val="FFFFFF"/>
                </a:solidFill>
                <a:latin typeface="VL PGothic"/>
                <a:cs typeface="VL PGothic"/>
              </a:rPr>
              <a:t>we seek </a:t>
            </a:r>
            <a:r>
              <a:rPr sz="809" spc="-85">
                <a:solidFill>
                  <a:srgbClr val="FFFFFF"/>
                </a:solidFill>
                <a:latin typeface="VL PGothic"/>
                <a:cs typeface="VL PGothic"/>
              </a:rPr>
              <a:t>to </a:t>
            </a:r>
            <a:r>
              <a:rPr sz="809" spc="-40">
                <a:solidFill>
                  <a:srgbClr val="FFFFFF"/>
                </a:solidFill>
                <a:latin typeface="VL PGothic"/>
                <a:cs typeface="VL PGothic"/>
              </a:rPr>
              <a:t>support, realise </a:t>
            </a:r>
            <a:r>
              <a:rPr sz="809" spc="-8">
                <a:solidFill>
                  <a:srgbClr val="FFFFFF"/>
                </a:solidFill>
                <a:latin typeface="VL PGothic"/>
                <a:cs typeface="VL PGothic"/>
              </a:rPr>
              <a:t>and  </a:t>
            </a:r>
            <a:r>
              <a:rPr sz="809" spc="-32">
                <a:solidFill>
                  <a:srgbClr val="FFFFFF"/>
                </a:solidFill>
                <a:latin typeface="VL PGothic"/>
                <a:cs typeface="VL PGothic"/>
              </a:rPr>
              <a:t>awaken.</a:t>
            </a:r>
            <a:endParaRPr sz="809">
              <a:latin typeface="VL PGothic"/>
              <a:cs typeface="VL PGothic"/>
            </a:endParaRPr>
          </a:p>
        </p:txBody>
      </p:sp>
      <p:sp>
        <p:nvSpPr>
          <p:cNvPr id="11" name="object 11"/>
          <p:cNvSpPr txBox="1"/>
          <p:nvPr/>
        </p:nvSpPr>
        <p:spPr>
          <a:xfrm>
            <a:off x="4718314" y="4577965"/>
            <a:ext cx="1094404" cy="267939"/>
          </a:xfrm>
          <a:prstGeom prst="rect">
            <a:avLst/>
          </a:prstGeom>
        </p:spPr>
        <p:txBody>
          <a:bodyPr vert="horz" wrap="square" lIns="0" tIns="15920" rIns="0" bIns="0" rtlCol="0">
            <a:spAutoFit/>
          </a:bodyPr>
          <a:lstStyle/>
          <a:p>
            <a:pPr marL="10272" marR="4109">
              <a:lnSpc>
                <a:spcPts val="954"/>
              </a:lnSpc>
              <a:spcBef>
                <a:spcPts val="125"/>
              </a:spcBef>
            </a:pPr>
            <a:r>
              <a:rPr sz="809" spc="-32">
                <a:solidFill>
                  <a:srgbClr val="FFFFFF"/>
                </a:solidFill>
                <a:latin typeface="VL PGothic"/>
                <a:cs typeface="VL PGothic"/>
              </a:rPr>
              <a:t>Courtney </a:t>
            </a:r>
            <a:r>
              <a:rPr sz="809" spc="-12">
                <a:solidFill>
                  <a:srgbClr val="FFFFFF"/>
                </a:solidFill>
                <a:latin typeface="VL PGothic"/>
                <a:cs typeface="VL PGothic"/>
              </a:rPr>
              <a:t>Sina </a:t>
            </a:r>
            <a:r>
              <a:rPr sz="809" spc="-40">
                <a:solidFill>
                  <a:srgbClr val="FFFFFF"/>
                </a:solidFill>
                <a:latin typeface="VL PGothic"/>
                <a:cs typeface="VL PGothic"/>
              </a:rPr>
              <a:t>Meredith  </a:t>
            </a:r>
            <a:r>
              <a:rPr sz="809" spc="-44">
                <a:solidFill>
                  <a:srgbClr val="FFFFFF"/>
                </a:solidFill>
                <a:latin typeface="VL PGothic"/>
                <a:cs typeface="VL PGothic"/>
              </a:rPr>
              <a:t>Director </a:t>
            </a:r>
            <a:r>
              <a:rPr sz="809" spc="32">
                <a:solidFill>
                  <a:srgbClr val="FFFFFF"/>
                </a:solidFill>
                <a:latin typeface="VL PGothic"/>
                <a:cs typeface="VL PGothic"/>
              </a:rPr>
              <a:t>–</a:t>
            </a:r>
            <a:r>
              <a:rPr sz="809" spc="12">
                <a:solidFill>
                  <a:srgbClr val="FFFFFF"/>
                </a:solidFill>
                <a:latin typeface="VL PGothic"/>
                <a:cs typeface="VL PGothic"/>
              </a:rPr>
              <a:t> </a:t>
            </a:r>
            <a:r>
              <a:rPr sz="809" spc="-65">
                <a:solidFill>
                  <a:srgbClr val="FFFFFF"/>
                </a:solidFill>
                <a:latin typeface="VL PGothic"/>
                <a:cs typeface="VL PGothic"/>
              </a:rPr>
              <a:t>Tautai</a:t>
            </a:r>
            <a:endParaRPr sz="809">
              <a:latin typeface="VL PGothic"/>
              <a:cs typeface="VL PGothic"/>
            </a:endParaRPr>
          </a:p>
        </p:txBody>
      </p:sp>
      <p:sp>
        <p:nvSpPr>
          <p:cNvPr id="12" name="object 12"/>
          <p:cNvSpPr txBox="1"/>
          <p:nvPr/>
        </p:nvSpPr>
        <p:spPr>
          <a:xfrm>
            <a:off x="6104309" y="5842792"/>
            <a:ext cx="102198" cy="97446"/>
          </a:xfrm>
          <a:prstGeom prst="rect">
            <a:avLst/>
          </a:prstGeom>
        </p:spPr>
        <p:txBody>
          <a:bodyPr vert="horz" wrap="square" lIns="0" tIns="10271" rIns="0" bIns="0" rtlCol="0">
            <a:spAutoFit/>
          </a:bodyPr>
          <a:lstStyle/>
          <a:p>
            <a:pPr marL="10272">
              <a:spcBef>
                <a:spcPts val="81"/>
              </a:spcBef>
            </a:pPr>
            <a:r>
              <a:rPr sz="566" b="1" spc="-8">
                <a:solidFill>
                  <a:srgbClr val="FFFFFF"/>
                </a:solidFill>
                <a:latin typeface="Noto Sans"/>
                <a:cs typeface="Noto Sans"/>
              </a:rPr>
              <a:t>2</a:t>
            </a:r>
            <a:endParaRPr sz="566">
              <a:latin typeface="Noto Sans"/>
              <a:cs typeface="Noto Sans"/>
            </a:endParaRPr>
          </a:p>
        </p:txBody>
      </p:sp>
      <p:sp>
        <p:nvSpPr>
          <p:cNvPr id="18" name="object 5">
            <a:extLst>
              <a:ext uri="{FF2B5EF4-FFF2-40B4-BE49-F238E27FC236}">
                <a16:creationId xmlns:a16="http://schemas.microsoft.com/office/drawing/2014/main" id="{E6A2CF4E-A2E9-7093-DB06-6DFA05F0A76B}"/>
              </a:ext>
            </a:extLst>
          </p:cNvPr>
          <p:cNvSpPr/>
          <p:nvPr/>
        </p:nvSpPr>
        <p:spPr>
          <a:xfrm>
            <a:off x="8409027" y="564354"/>
            <a:ext cx="3470344" cy="5578260"/>
          </a:xfrm>
          <a:custGeom>
            <a:avLst/>
            <a:gdLst/>
            <a:ahLst/>
            <a:cxnLst/>
            <a:rect l="l" t="t" r="r" b="b"/>
            <a:pathLst>
              <a:path w="4932045" h="6840220">
                <a:moveTo>
                  <a:pt x="4931994" y="0"/>
                </a:moveTo>
                <a:lnTo>
                  <a:pt x="0" y="0"/>
                </a:lnTo>
                <a:lnTo>
                  <a:pt x="0" y="6840004"/>
                </a:lnTo>
                <a:lnTo>
                  <a:pt x="4931994" y="6840004"/>
                </a:lnTo>
                <a:lnTo>
                  <a:pt x="4931994" y="0"/>
                </a:lnTo>
                <a:close/>
              </a:path>
            </a:pathLst>
          </a:custGeom>
          <a:solidFill>
            <a:srgbClr val="D7E7DC"/>
          </a:solidFill>
        </p:spPr>
        <p:txBody>
          <a:bodyPr wrap="square" lIns="0" tIns="0" rIns="0" bIns="0" rtlCol="0"/>
          <a:lstStyle/>
          <a:p>
            <a:endParaRPr/>
          </a:p>
        </p:txBody>
      </p:sp>
      <p:sp>
        <p:nvSpPr>
          <p:cNvPr id="19" name="TextBox 18">
            <a:extLst>
              <a:ext uri="{FF2B5EF4-FFF2-40B4-BE49-F238E27FC236}">
                <a16:creationId xmlns:a16="http://schemas.microsoft.com/office/drawing/2014/main" id="{2CB85689-811B-1E0D-9D1C-BBE2A8E1761C}"/>
              </a:ext>
            </a:extLst>
          </p:cNvPr>
          <p:cNvSpPr txBox="1"/>
          <p:nvPr/>
        </p:nvSpPr>
        <p:spPr>
          <a:xfrm>
            <a:off x="9118107" y="2889045"/>
            <a:ext cx="3467263" cy="646331"/>
          </a:xfrm>
          <a:prstGeom prst="rect">
            <a:avLst/>
          </a:prstGeom>
          <a:noFill/>
        </p:spPr>
        <p:txBody>
          <a:bodyPr wrap="square" rtlCol="0">
            <a:spAutoFit/>
          </a:bodyPr>
          <a:lstStyle/>
          <a:p>
            <a:r>
              <a:rPr lang="en-NZ" sz="3600" b="0" i="1" spc="-75">
                <a:solidFill>
                  <a:srgbClr val="FFFFFF"/>
                </a:solidFill>
                <a:latin typeface="Arial"/>
                <a:cs typeface="Arial"/>
              </a:rPr>
              <a:t>po, po,</a:t>
            </a:r>
            <a:r>
              <a:rPr lang="en-NZ" sz="3600" b="0" i="1" spc="50">
                <a:solidFill>
                  <a:srgbClr val="FFFFFF"/>
                </a:solidFill>
                <a:latin typeface="Arial"/>
                <a:cs typeface="Arial"/>
              </a:rPr>
              <a:t> </a:t>
            </a:r>
            <a:r>
              <a:rPr lang="en-NZ" sz="3600" b="0" i="1" spc="-15">
                <a:solidFill>
                  <a:srgbClr val="FFFFFF"/>
                </a:solidFill>
                <a:latin typeface="Arial"/>
                <a:cs typeface="Arial"/>
              </a:rPr>
              <a:t>po</a:t>
            </a:r>
            <a:endParaRPr lang="en-US" sz="3600"/>
          </a:p>
        </p:txBody>
      </p:sp>
      <p:sp>
        <p:nvSpPr>
          <p:cNvPr id="20" name="object 8">
            <a:extLst>
              <a:ext uri="{FF2B5EF4-FFF2-40B4-BE49-F238E27FC236}">
                <a16:creationId xmlns:a16="http://schemas.microsoft.com/office/drawing/2014/main" id="{85D96FA8-16DD-4A64-2F8B-522F246F7B66}"/>
              </a:ext>
            </a:extLst>
          </p:cNvPr>
          <p:cNvSpPr/>
          <p:nvPr/>
        </p:nvSpPr>
        <p:spPr>
          <a:xfrm>
            <a:off x="9633868" y="985042"/>
            <a:ext cx="905510" cy="4857750"/>
          </a:xfrm>
          <a:custGeom>
            <a:avLst/>
            <a:gdLst/>
            <a:ahLst/>
            <a:cxnLst/>
            <a:rect l="l" t="t" r="r" b="b"/>
            <a:pathLst>
              <a:path w="905510" h="4857750">
                <a:moveTo>
                  <a:pt x="905306" y="4398632"/>
                </a:moveTo>
                <a:lnTo>
                  <a:pt x="640638" y="4086009"/>
                </a:lnTo>
                <a:lnTo>
                  <a:pt x="452653" y="4257472"/>
                </a:lnTo>
                <a:lnTo>
                  <a:pt x="264668" y="4086009"/>
                </a:lnTo>
                <a:lnTo>
                  <a:pt x="0" y="4398632"/>
                </a:lnTo>
                <a:lnTo>
                  <a:pt x="276821" y="4160151"/>
                </a:lnTo>
                <a:lnTo>
                  <a:pt x="409270" y="4299940"/>
                </a:lnTo>
                <a:lnTo>
                  <a:pt x="452653" y="4857712"/>
                </a:lnTo>
                <a:lnTo>
                  <a:pt x="500164" y="4297413"/>
                </a:lnTo>
                <a:lnTo>
                  <a:pt x="635825" y="4164736"/>
                </a:lnTo>
                <a:lnTo>
                  <a:pt x="905306" y="4398632"/>
                </a:lnTo>
                <a:close/>
              </a:path>
              <a:path w="905510" h="4857750">
                <a:moveTo>
                  <a:pt x="905306" y="459079"/>
                </a:moveTo>
                <a:lnTo>
                  <a:pt x="628484" y="697560"/>
                </a:lnTo>
                <a:lnTo>
                  <a:pt x="496036" y="557771"/>
                </a:lnTo>
                <a:lnTo>
                  <a:pt x="452653" y="0"/>
                </a:lnTo>
                <a:lnTo>
                  <a:pt x="405142" y="560298"/>
                </a:lnTo>
                <a:lnTo>
                  <a:pt x="269481" y="692975"/>
                </a:lnTo>
                <a:lnTo>
                  <a:pt x="0" y="459079"/>
                </a:lnTo>
                <a:lnTo>
                  <a:pt x="264668" y="771702"/>
                </a:lnTo>
                <a:lnTo>
                  <a:pt x="452653" y="600240"/>
                </a:lnTo>
                <a:lnTo>
                  <a:pt x="640638" y="771702"/>
                </a:lnTo>
                <a:lnTo>
                  <a:pt x="905306" y="459079"/>
                </a:lnTo>
                <a:close/>
              </a:path>
            </a:pathLst>
          </a:custGeom>
          <a:solidFill>
            <a:srgbClr val="FFFFFF"/>
          </a:solidFill>
        </p:spPr>
        <p:txBody>
          <a:bodyPr wrap="square" lIns="0" tIns="0" rIns="0" bIns="0" rtlCol="0"/>
          <a:lstStyle/>
          <a:p>
            <a:endParaRPr/>
          </a:p>
        </p:txBody>
      </p:sp>
      <p:sp>
        <p:nvSpPr>
          <p:cNvPr id="2" name="TextBox 1">
            <a:extLst>
              <a:ext uri="{FF2B5EF4-FFF2-40B4-BE49-F238E27FC236}">
                <a16:creationId xmlns:a16="http://schemas.microsoft.com/office/drawing/2014/main" id="{FAC528BD-FBFF-9525-E902-DC67F18AB795}"/>
              </a:ext>
            </a:extLst>
          </p:cNvPr>
          <p:cNvSpPr txBox="1"/>
          <p:nvPr/>
        </p:nvSpPr>
        <p:spPr>
          <a:xfrm>
            <a:off x="262170" y="6412267"/>
            <a:ext cx="5219762" cy="369332"/>
          </a:xfrm>
          <a:prstGeom prst="rect">
            <a:avLst/>
          </a:prstGeom>
          <a:noFill/>
        </p:spPr>
        <p:txBody>
          <a:bodyPr wrap="none" rtlCol="0">
            <a:spAutoFit/>
          </a:bodyPr>
          <a:lstStyle/>
          <a:p>
            <a:r>
              <a:rPr lang="en-US" dirty="0"/>
              <a:t>Ka Mua, Ka Muri – Walking Backwards into the Future</a:t>
            </a:r>
          </a:p>
        </p:txBody>
      </p:sp>
      <p:sp>
        <p:nvSpPr>
          <p:cNvPr id="13" name="TextBox 12">
            <a:extLst>
              <a:ext uri="{FF2B5EF4-FFF2-40B4-BE49-F238E27FC236}">
                <a16:creationId xmlns:a16="http://schemas.microsoft.com/office/drawing/2014/main" id="{E86BC173-54DA-AA43-D897-C4014365706C}"/>
              </a:ext>
            </a:extLst>
          </p:cNvPr>
          <p:cNvSpPr txBox="1"/>
          <p:nvPr/>
        </p:nvSpPr>
        <p:spPr>
          <a:xfrm>
            <a:off x="6817459" y="5951796"/>
            <a:ext cx="5374676" cy="923330"/>
          </a:xfrm>
          <a:prstGeom prst="rect">
            <a:avLst/>
          </a:prstGeom>
          <a:noFill/>
        </p:spPr>
        <p:txBody>
          <a:bodyPr wrap="none" lIns="91440" tIns="45720" rIns="91440" bIns="45720" rtlCol="0" anchor="t">
            <a:spAutoFit/>
          </a:bodyPr>
          <a:lstStyle/>
          <a:p>
            <a:endParaRPr lang="en-US" dirty="0">
              <a:cs typeface="Calibri"/>
            </a:endParaRPr>
          </a:p>
          <a:p>
            <a:r>
              <a:rPr lang="en-US" dirty="0"/>
              <a:t>PO,PO, PO.  [Samoan: =literally night, night, night; as in </a:t>
            </a:r>
          </a:p>
          <a:p>
            <a:r>
              <a:rPr lang="en-US" dirty="0"/>
              <a:t>calling on ancestors, and those that have passed.]</a:t>
            </a:r>
            <a:endParaRPr lang="en-US" dirty="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anim calcmode="lin" valueType="num">
                                      <p:cBhvr>
                                        <p:cTn id="2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1000"/>
                                        <p:tgtEl>
                                          <p:spTgt spid="6">
                                            <p:txEl>
                                              <p:pRg st="0" end="0"/>
                                            </p:txEl>
                                          </p:spTgt>
                                        </p:tgtEl>
                                      </p:cBhvr>
                                    </p:animEffect>
                                    <p:anim calcmode="lin" valueType="num">
                                      <p:cBhvr>
                                        <p:cTn id="3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1000"/>
                                        <p:tgtEl>
                                          <p:spTgt spid="19">
                                            <p:txEl>
                                              <p:pRg st="0" end="0"/>
                                            </p:txEl>
                                          </p:spTgt>
                                        </p:tgtEl>
                                      </p:cBhvr>
                                    </p:animEffect>
                                    <p:anim calcmode="lin" valueType="num">
                                      <p:cBhvr>
                                        <p:cTn id="4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derwater bubbles and sunlight">
            <a:extLst>
              <a:ext uri="{FF2B5EF4-FFF2-40B4-BE49-F238E27FC236}">
                <a16:creationId xmlns:a16="http://schemas.microsoft.com/office/drawing/2014/main" id="{5FB4F8AD-E3FD-0FDB-5BBD-98845E194E57}"/>
              </a:ext>
            </a:extLst>
          </p:cNvPr>
          <p:cNvPicPr>
            <a:picLocks noChangeAspect="1"/>
          </p:cNvPicPr>
          <p:nvPr/>
        </p:nvPicPr>
        <p:blipFill rotWithShape="1">
          <a:blip r:embed="rId2"/>
          <a:srcRect r="6021" b="-3"/>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A35AB7D-B11A-10F0-6A62-12C44A63EE2D}"/>
              </a:ext>
            </a:extLst>
          </p:cNvPr>
          <p:cNvSpPr txBox="1"/>
          <p:nvPr/>
        </p:nvSpPr>
        <p:spPr>
          <a:xfrm>
            <a:off x="7531610" y="2434201"/>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lnSpc>
                <a:spcPct val="90000"/>
              </a:lnSpc>
              <a:spcAft>
                <a:spcPts val="600"/>
              </a:spcAft>
              <a:buFont typeface="Arial" panose="020B0604020202020204" pitchFamily="34" charset="0"/>
              <a:buChar char="•"/>
            </a:pPr>
            <a:r>
              <a:rPr lang="en-US" sz="2000" i="1"/>
              <a:t> ‘A mother rock in the ocean the waves will crash against Tautai, </a:t>
            </a:r>
            <a:r>
              <a:rPr lang="en-US" sz="2000"/>
              <a:t> </a:t>
            </a:r>
          </a:p>
          <a:p>
            <a:pPr indent="-228600" defTabSz="914400">
              <a:lnSpc>
                <a:spcPct val="90000"/>
              </a:lnSpc>
              <a:spcAft>
                <a:spcPts val="600"/>
              </a:spcAft>
              <a:buFont typeface="Arial" panose="020B0604020202020204" pitchFamily="34" charset="0"/>
              <a:buChar char="•"/>
            </a:pPr>
            <a:r>
              <a:rPr lang="en-US" sz="2000" i="1"/>
              <a:t>the sun will beat, the birds will circle, and the tide will pull, </a:t>
            </a:r>
            <a:r>
              <a:rPr lang="en-US" sz="2000"/>
              <a:t> </a:t>
            </a:r>
          </a:p>
          <a:p>
            <a:pPr indent="-228600" defTabSz="914400">
              <a:lnSpc>
                <a:spcPct val="90000"/>
              </a:lnSpc>
              <a:spcAft>
                <a:spcPts val="600"/>
              </a:spcAft>
              <a:buFont typeface="Arial" panose="020B0604020202020204" pitchFamily="34" charset="0"/>
              <a:buChar char="•"/>
            </a:pPr>
            <a:r>
              <a:rPr lang="en-US" sz="2000" i="1"/>
              <a:t>she will be found over and over again by new voyagers, </a:t>
            </a:r>
            <a:r>
              <a:rPr lang="en-US" sz="2000"/>
              <a:t> </a:t>
            </a:r>
          </a:p>
          <a:p>
            <a:pPr indent="-228600" defTabSz="914400">
              <a:lnSpc>
                <a:spcPct val="90000"/>
              </a:lnSpc>
              <a:spcAft>
                <a:spcPts val="600"/>
              </a:spcAft>
              <a:buFont typeface="Arial" panose="020B0604020202020204" pitchFamily="34" charset="0"/>
              <a:buChar char="•"/>
            </a:pPr>
            <a:r>
              <a:rPr lang="en-US" sz="2000" i="1"/>
              <a:t>brave enough to cut a path across the deep Moana’</a:t>
            </a:r>
            <a:r>
              <a:rPr lang="en-US" sz="2000"/>
              <a:t> </a:t>
            </a:r>
          </a:p>
          <a:p>
            <a:pPr indent="-228600" defTabSz="914400">
              <a:lnSpc>
                <a:spcPct val="90000"/>
              </a:lnSpc>
              <a:spcAft>
                <a:spcPts val="600"/>
              </a:spcAft>
              <a:buFont typeface="Arial" panose="020B0604020202020204" pitchFamily="34" charset="0"/>
              <a:buChar char="•"/>
            </a:pPr>
            <a:r>
              <a:rPr lang="en-US" sz="2000"/>
              <a:t>-Courtney Sina Meredith </a:t>
            </a:r>
          </a:p>
          <a:p>
            <a:pPr indent="-228600" defTabSz="914400">
              <a:lnSpc>
                <a:spcPct val="90000"/>
              </a:lnSpc>
              <a:spcAft>
                <a:spcPts val="600"/>
              </a:spcAft>
              <a:buFont typeface="Arial" panose="020B0604020202020204" pitchFamily="34" charset="0"/>
              <a:buChar char="•"/>
            </a:pPr>
            <a:r>
              <a:rPr lang="en-US" sz="2000"/>
              <a:t>Tautai Director 2018 - 2022 </a:t>
            </a:r>
          </a:p>
          <a:p>
            <a:pPr indent="-228600" defTabSz="9144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534782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a:extLst>
              <a:ext uri="{FF2B5EF4-FFF2-40B4-BE49-F238E27FC236}">
                <a16:creationId xmlns:a16="http://schemas.microsoft.com/office/drawing/2014/main" id="{6056D034-0314-45D4-B727-4C1FCA5DFC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0" y="-33423"/>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41472" y="6455245"/>
            <a:ext cx="8039637" cy="338554"/>
          </a:xfrm>
          <a:prstGeom prst="rect">
            <a:avLst/>
          </a:prstGeom>
          <a:noFill/>
        </p:spPr>
        <p:txBody>
          <a:bodyPr wrap="none" rtlCol="0">
            <a:spAutoFit/>
          </a:bodyPr>
          <a:lstStyle/>
          <a:p>
            <a:r>
              <a:rPr lang="en-NZ" sz="1600" dirty="0">
                <a:solidFill>
                  <a:schemeClr val="bg1"/>
                </a:solidFill>
              </a:rPr>
              <a:t>[ Going Home – Port Moresby, Papua province, Papua New Guinea - 2009  photo: G. Peterson] </a:t>
            </a:r>
          </a:p>
        </p:txBody>
      </p:sp>
    </p:spTree>
    <p:extLst>
      <p:ext uri="{BB962C8B-B14F-4D97-AF65-F5344CB8AC3E}">
        <p14:creationId xmlns:p14="http://schemas.microsoft.com/office/powerpoint/2010/main" val="1934345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3">
            <a:extLst>
              <a:ext uri="{FF2B5EF4-FFF2-40B4-BE49-F238E27FC236}">
                <a16:creationId xmlns:a16="http://schemas.microsoft.com/office/drawing/2014/main" id="{D8C211FA-4B26-4189-8642-59228E607C8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2" y="1"/>
            <a:ext cx="7869641" cy="5902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TextBox 4">
            <a:extLst>
              <a:ext uri="{FF2B5EF4-FFF2-40B4-BE49-F238E27FC236}">
                <a16:creationId xmlns:a16="http://schemas.microsoft.com/office/drawing/2014/main" id="{B5ACD05F-9AA7-4E4D-AC9E-1B9668D10CEC}"/>
              </a:ext>
            </a:extLst>
          </p:cNvPr>
          <p:cNvSpPr txBox="1">
            <a:spLocks noChangeArrowheads="1"/>
          </p:cNvSpPr>
          <p:nvPr/>
        </p:nvSpPr>
        <p:spPr bwMode="auto">
          <a:xfrm>
            <a:off x="2057400" y="6553200"/>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a:t>Hiri Moale Festival PNG, Ela beach : Port Moresby, Papua New Guinea  - Photo : Giles Peterson, born PNG 1969, Papua.  </a:t>
            </a:r>
          </a:p>
        </p:txBody>
      </p:sp>
      <p:sp>
        <p:nvSpPr>
          <p:cNvPr id="2" name="TextBox 1"/>
          <p:cNvSpPr txBox="1"/>
          <p:nvPr/>
        </p:nvSpPr>
        <p:spPr>
          <a:xfrm>
            <a:off x="1752602" y="6091535"/>
            <a:ext cx="8915399" cy="523220"/>
          </a:xfrm>
          <a:prstGeom prst="rect">
            <a:avLst/>
          </a:prstGeom>
          <a:noFill/>
        </p:spPr>
        <p:txBody>
          <a:bodyPr wrap="square" rtlCol="0">
            <a:spAutoFit/>
          </a:bodyPr>
          <a:lstStyle/>
          <a:p>
            <a:r>
              <a:rPr lang="en-NZ" sz="1400" dirty="0">
                <a:solidFill>
                  <a:srgbClr val="FFFFFF"/>
                </a:solidFill>
              </a:rPr>
              <a:t>HIRI MOALE  CULTURAL ARTS FESTIVAL, United Motu Koitabo National Peoples Assembly:   ELA BEACH, Port Moresby, Papua Niu Guinea  September 16, 2010. Photo: G. Peterson</a:t>
            </a:r>
          </a:p>
        </p:txBody>
      </p:sp>
    </p:spTree>
    <p:extLst>
      <p:ext uri="{BB962C8B-B14F-4D97-AF65-F5344CB8AC3E}">
        <p14:creationId xmlns:p14="http://schemas.microsoft.com/office/powerpoint/2010/main" val="9799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2513"/>
                                        </p:tgtEl>
                                        <p:attrNameLst>
                                          <p:attrName>style.visibility</p:attrName>
                                        </p:attrNameLst>
                                      </p:cBhvr>
                                      <p:to>
                                        <p:strVal val="visible"/>
                                      </p:to>
                                    </p:set>
                                    <p:anim calcmode="lin" valueType="num">
                                      <p:cBhvr>
                                        <p:cTn id="7" dur="1000" fill="hold"/>
                                        <p:tgtEl>
                                          <p:spTgt spid="192513"/>
                                        </p:tgtEl>
                                        <p:attrNameLst>
                                          <p:attrName>ppt_w</p:attrName>
                                        </p:attrNameLst>
                                      </p:cBhvr>
                                      <p:tavLst>
                                        <p:tav tm="0">
                                          <p:val>
                                            <p:fltVal val="0"/>
                                          </p:val>
                                        </p:tav>
                                        <p:tav tm="100000">
                                          <p:val>
                                            <p:strVal val="#ppt_w"/>
                                          </p:val>
                                        </p:tav>
                                      </p:tavLst>
                                    </p:anim>
                                    <p:anim calcmode="lin" valueType="num">
                                      <p:cBhvr>
                                        <p:cTn id="8" dur="1000" fill="hold"/>
                                        <p:tgtEl>
                                          <p:spTgt spid="192513"/>
                                        </p:tgtEl>
                                        <p:attrNameLst>
                                          <p:attrName>ppt_h</p:attrName>
                                        </p:attrNameLst>
                                      </p:cBhvr>
                                      <p:tavLst>
                                        <p:tav tm="0">
                                          <p:val>
                                            <p:fltVal val="0"/>
                                          </p:val>
                                        </p:tav>
                                        <p:tav tm="100000">
                                          <p:val>
                                            <p:strVal val="#ppt_h"/>
                                          </p:val>
                                        </p:tav>
                                      </p:tavLst>
                                    </p:anim>
                                    <p:anim calcmode="lin" valueType="num">
                                      <p:cBhvr>
                                        <p:cTn id="9" dur="1000" fill="hold"/>
                                        <p:tgtEl>
                                          <p:spTgt spid="192513"/>
                                        </p:tgtEl>
                                        <p:attrNameLst>
                                          <p:attrName>style.rotation</p:attrName>
                                        </p:attrNameLst>
                                      </p:cBhvr>
                                      <p:tavLst>
                                        <p:tav tm="0">
                                          <p:val>
                                            <p:fltVal val="90"/>
                                          </p:val>
                                        </p:tav>
                                        <p:tav tm="100000">
                                          <p:val>
                                            <p:fltVal val="0"/>
                                          </p:val>
                                        </p:tav>
                                      </p:tavLst>
                                    </p:anim>
                                    <p:animEffect transition="in" filter="fade">
                                      <p:cBhvr>
                                        <p:cTn id="10" dur="1000"/>
                                        <p:tgtEl>
                                          <p:spTgt spid="192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3">
            <a:extLst>
              <a:ext uri="{FF2B5EF4-FFF2-40B4-BE49-F238E27FC236}">
                <a16:creationId xmlns:a16="http://schemas.microsoft.com/office/drawing/2014/main" id="{E0528D28-9EFD-4EA9-8DC4-43B99BFEA75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0988" y="-1270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4">
            <a:extLst>
              <a:ext uri="{FF2B5EF4-FFF2-40B4-BE49-F238E27FC236}">
                <a16:creationId xmlns:a16="http://schemas.microsoft.com/office/drawing/2014/main" id="{6F775F00-A39F-4711-92B8-07142ACDD65D}"/>
              </a:ext>
            </a:extLst>
          </p:cNvPr>
          <p:cNvSpPr>
            <a:spLocks noChangeArrowheads="1"/>
          </p:cNvSpPr>
          <p:nvPr/>
        </p:nvSpPr>
        <p:spPr bwMode="auto">
          <a:xfrm>
            <a:off x="6858000" y="26989"/>
            <a:ext cx="31242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err="1"/>
              <a:t>Motuan</a:t>
            </a:r>
            <a:r>
              <a:rPr lang="en-US" altLang="en-US" sz="800" dirty="0"/>
              <a:t> </a:t>
            </a:r>
            <a:r>
              <a:rPr lang="en-US" altLang="en-US" sz="800" dirty="0" err="1"/>
              <a:t>Pata</a:t>
            </a:r>
            <a:r>
              <a:rPr lang="en-US" altLang="en-US" sz="800" dirty="0"/>
              <a:t> </a:t>
            </a:r>
            <a:r>
              <a:rPr lang="en-US" altLang="en-US" sz="800" dirty="0" err="1"/>
              <a:t>Pata</a:t>
            </a:r>
            <a:r>
              <a:rPr lang="en-US" altLang="en-US" sz="800" dirty="0"/>
              <a:t> - sacred – </a:t>
            </a:r>
          </a:p>
          <a:p>
            <a:pPr>
              <a:spcBef>
                <a:spcPct val="0"/>
              </a:spcBef>
              <a:buFontTx/>
              <a:buNone/>
            </a:pPr>
            <a:r>
              <a:rPr lang="en-US" altLang="en-US" sz="800" dirty="0" err="1"/>
              <a:t>Motu</a:t>
            </a:r>
            <a:r>
              <a:rPr lang="en-US" altLang="en-US" sz="800" dirty="0"/>
              <a:t> </a:t>
            </a:r>
            <a:r>
              <a:rPr lang="en-US" altLang="en-US" sz="800" dirty="0" err="1"/>
              <a:t>Koitabu</a:t>
            </a:r>
            <a:r>
              <a:rPr lang="en-US" altLang="en-US" sz="800" dirty="0"/>
              <a:t> peoples, Port Moresby, Papua New Guinea: home</a:t>
            </a:r>
          </a:p>
          <a:p>
            <a:pPr>
              <a:spcBef>
                <a:spcPct val="0"/>
              </a:spcBef>
              <a:buFontTx/>
              <a:buNone/>
            </a:pPr>
            <a:r>
              <a:rPr lang="en-US" altLang="en-US" sz="800" dirty="0"/>
              <a:t>photo Giles Peterson</a:t>
            </a:r>
          </a:p>
          <a:p>
            <a:pPr>
              <a:spcBef>
                <a:spcPct val="0"/>
              </a:spcBef>
              <a:buFontTx/>
              <a:buNone/>
            </a:pPr>
            <a:endParaRPr lang="en-US" altLang="en-US" sz="800" dirty="0">
              <a:solidFill>
                <a:srgbClr val="FFFFFF"/>
              </a:solidFill>
            </a:endParaRPr>
          </a:p>
        </p:txBody>
      </p:sp>
      <p:pic>
        <p:nvPicPr>
          <p:cNvPr id="193539" name="Picture 5">
            <a:extLst>
              <a:ext uri="{FF2B5EF4-FFF2-40B4-BE49-F238E27FC236}">
                <a16:creationId xmlns:a16="http://schemas.microsoft.com/office/drawing/2014/main" id="{31F24875-529D-41D2-9286-149EEF6D6A9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77050" y="685800"/>
            <a:ext cx="37719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0" name="TextBox 6">
            <a:extLst>
              <a:ext uri="{FF2B5EF4-FFF2-40B4-BE49-F238E27FC236}">
                <a16:creationId xmlns:a16="http://schemas.microsoft.com/office/drawing/2014/main" id="{42F63E04-CC33-4B67-A73B-57BA885E9BDB}"/>
              </a:ext>
            </a:extLst>
          </p:cNvPr>
          <p:cNvSpPr txBox="1">
            <a:spLocks noChangeArrowheads="1"/>
          </p:cNvSpPr>
          <p:nvPr/>
        </p:nvSpPr>
        <p:spPr bwMode="auto">
          <a:xfrm>
            <a:off x="6934201" y="3352801"/>
            <a:ext cx="38151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a:solidFill>
                  <a:srgbClr val="FFFFFF"/>
                </a:solidFill>
              </a:rPr>
              <a:t>Giles</a:t>
            </a:r>
            <a:r>
              <a:rPr lang="en-US" altLang="en-US" sz="800" dirty="0"/>
              <a:t>, Douglas </a:t>
            </a:r>
            <a:r>
              <a:rPr lang="en-US" altLang="en-US" sz="800" dirty="0" err="1"/>
              <a:t>Llamo</a:t>
            </a:r>
            <a:r>
              <a:rPr lang="en-US" altLang="en-US" sz="800" dirty="0"/>
              <a:t> – musician and sound engineer </a:t>
            </a:r>
          </a:p>
          <a:p>
            <a:pPr>
              <a:spcBef>
                <a:spcPct val="0"/>
              </a:spcBef>
              <a:buFontTx/>
              <a:buNone/>
            </a:pPr>
            <a:r>
              <a:rPr lang="en-US" altLang="en-US" sz="800" dirty="0"/>
              <a:t>Port Moresby, PNG and childhood best mate., </a:t>
            </a:r>
            <a:r>
              <a:rPr lang="en-US" altLang="en-US" sz="800" dirty="0" err="1"/>
              <a:t>Muliono</a:t>
            </a:r>
            <a:r>
              <a:rPr lang="en-US" altLang="en-US" sz="800" dirty="0"/>
              <a:t> Family village compound</a:t>
            </a:r>
          </a:p>
          <a:p>
            <a:pPr>
              <a:spcBef>
                <a:spcPct val="0"/>
              </a:spcBef>
              <a:buFontTx/>
              <a:buNone/>
            </a:pPr>
            <a:r>
              <a:rPr lang="en-US" altLang="en-US" sz="800" dirty="0"/>
              <a:t>Port Moresby, 2010</a:t>
            </a:r>
          </a:p>
        </p:txBody>
      </p:sp>
      <p:pic>
        <p:nvPicPr>
          <p:cNvPr id="193541" name="Picture 7">
            <a:extLst>
              <a:ext uri="{FF2B5EF4-FFF2-40B4-BE49-F238E27FC236}">
                <a16:creationId xmlns:a16="http://schemas.microsoft.com/office/drawing/2014/main" id="{EB2B32B9-FE5A-4BF9-BA99-22BBB9886E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34201" y="3789414"/>
            <a:ext cx="3313585" cy="2479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2" name="TextBox 8">
            <a:extLst>
              <a:ext uri="{FF2B5EF4-FFF2-40B4-BE49-F238E27FC236}">
                <a16:creationId xmlns:a16="http://schemas.microsoft.com/office/drawing/2014/main" id="{6DD98938-C54B-4329-9A41-D14079BFB43F}"/>
              </a:ext>
            </a:extLst>
          </p:cNvPr>
          <p:cNvSpPr txBox="1">
            <a:spLocks noChangeArrowheads="1"/>
          </p:cNvSpPr>
          <p:nvPr/>
        </p:nvSpPr>
        <p:spPr bwMode="auto">
          <a:xfrm>
            <a:off x="6934201" y="6391595"/>
            <a:ext cx="38427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dirty="0"/>
              <a:t>Mums- Ruth </a:t>
            </a:r>
            <a:r>
              <a:rPr lang="en-US" altLang="en-US" sz="800" dirty="0" err="1"/>
              <a:t>Choulai</a:t>
            </a:r>
            <a:r>
              <a:rPr lang="en-US" altLang="en-US" sz="800" dirty="0"/>
              <a:t>  -</a:t>
            </a:r>
          </a:p>
          <a:p>
            <a:pPr>
              <a:spcBef>
                <a:spcPct val="0"/>
              </a:spcBef>
              <a:buFontTx/>
              <a:buNone/>
            </a:pPr>
            <a:r>
              <a:rPr lang="en-US" altLang="en-US" sz="800" dirty="0"/>
              <a:t>and Giles : Spirit of The People – New Melanesian Art. Artwork </a:t>
            </a:r>
            <a:r>
              <a:rPr lang="mr-IN" altLang="en-US" sz="800" dirty="0"/>
              <a:t>–</a:t>
            </a:r>
            <a:r>
              <a:rPr lang="en-US" altLang="en-US" sz="800" dirty="0"/>
              <a:t> Wendi </a:t>
            </a:r>
            <a:r>
              <a:rPr lang="en-US" altLang="en-US" sz="800" dirty="0" err="1"/>
              <a:t>Choulai</a:t>
            </a:r>
            <a:endParaRPr lang="en-US" altLang="en-US" sz="800" dirty="0"/>
          </a:p>
          <a:p>
            <a:pPr>
              <a:spcBef>
                <a:spcPct val="0"/>
              </a:spcBef>
              <a:buFontTx/>
              <a:buNone/>
            </a:pPr>
            <a:r>
              <a:rPr lang="en-US" altLang="en-US" sz="800" dirty="0"/>
              <a:t>(PNG) and </a:t>
            </a:r>
            <a:r>
              <a:rPr lang="en-US" altLang="en-US" sz="800" dirty="0" err="1"/>
              <a:t>Torika</a:t>
            </a:r>
            <a:r>
              <a:rPr lang="en-US" altLang="en-US" sz="800" dirty="0"/>
              <a:t> </a:t>
            </a:r>
            <a:r>
              <a:rPr lang="en-US" altLang="en-US" sz="800" dirty="0" err="1"/>
              <a:t>Bolatagici</a:t>
            </a:r>
            <a:r>
              <a:rPr lang="en-US" altLang="en-US" sz="800" dirty="0"/>
              <a:t> (Fiji </a:t>
            </a:r>
            <a:r>
              <a:rPr lang="mr-IN" altLang="en-US" sz="800" dirty="0">
                <a:solidFill>
                  <a:srgbClr val="FFFFFF"/>
                </a:solidFill>
              </a:rPr>
              <a:t>–</a:t>
            </a:r>
            <a:r>
              <a:rPr lang="en-US" altLang="en-US" sz="800" dirty="0">
                <a:solidFill>
                  <a:srgbClr val="FFFFFF"/>
                </a:solidFill>
              </a:rPr>
              <a:t> Australia]</a:t>
            </a:r>
          </a:p>
        </p:txBody>
      </p:sp>
    </p:spTree>
    <p:extLst>
      <p:ext uri="{BB962C8B-B14F-4D97-AF65-F5344CB8AC3E}">
        <p14:creationId xmlns:p14="http://schemas.microsoft.com/office/powerpoint/2010/main" val="23212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3537"/>
                                        </p:tgtEl>
                                        <p:attrNameLst>
                                          <p:attrName>style.visibility</p:attrName>
                                        </p:attrNameLst>
                                      </p:cBhvr>
                                      <p:to>
                                        <p:strVal val="visible"/>
                                      </p:to>
                                    </p:set>
                                    <p:animEffect transition="in" filter="fade">
                                      <p:cBhvr>
                                        <p:cTn id="7" dur="1000"/>
                                        <p:tgtEl>
                                          <p:spTgt spid="193537"/>
                                        </p:tgtEl>
                                      </p:cBhvr>
                                    </p:animEffect>
                                    <p:anim calcmode="lin" valueType="num">
                                      <p:cBhvr>
                                        <p:cTn id="8" dur="1000" fill="hold"/>
                                        <p:tgtEl>
                                          <p:spTgt spid="193537"/>
                                        </p:tgtEl>
                                        <p:attrNameLst>
                                          <p:attrName>ppt_x</p:attrName>
                                        </p:attrNameLst>
                                      </p:cBhvr>
                                      <p:tavLst>
                                        <p:tav tm="0">
                                          <p:val>
                                            <p:strVal val="#ppt_x"/>
                                          </p:val>
                                        </p:tav>
                                        <p:tav tm="100000">
                                          <p:val>
                                            <p:strVal val="#ppt_x"/>
                                          </p:val>
                                        </p:tav>
                                      </p:tavLst>
                                    </p:anim>
                                    <p:anim calcmode="lin" valueType="num">
                                      <p:cBhvr>
                                        <p:cTn id="9" dur="900" decel="100000" fill="hold"/>
                                        <p:tgtEl>
                                          <p:spTgt spid="1935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353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93539"/>
                                        </p:tgtEl>
                                        <p:attrNameLst>
                                          <p:attrName>style.visibility</p:attrName>
                                        </p:attrNameLst>
                                      </p:cBhvr>
                                      <p:to>
                                        <p:strVal val="visible"/>
                                      </p:to>
                                    </p:set>
                                    <p:animEffect transition="in" filter="fade">
                                      <p:cBhvr>
                                        <p:cTn id="15" dur="1000"/>
                                        <p:tgtEl>
                                          <p:spTgt spid="193539"/>
                                        </p:tgtEl>
                                      </p:cBhvr>
                                    </p:animEffect>
                                    <p:anim calcmode="lin" valueType="num">
                                      <p:cBhvr>
                                        <p:cTn id="16" dur="1000" fill="hold"/>
                                        <p:tgtEl>
                                          <p:spTgt spid="193539"/>
                                        </p:tgtEl>
                                        <p:attrNameLst>
                                          <p:attrName>ppt_x</p:attrName>
                                        </p:attrNameLst>
                                      </p:cBhvr>
                                      <p:tavLst>
                                        <p:tav tm="0">
                                          <p:val>
                                            <p:strVal val="#ppt_x"/>
                                          </p:val>
                                        </p:tav>
                                        <p:tav tm="100000">
                                          <p:val>
                                            <p:strVal val="#ppt_x"/>
                                          </p:val>
                                        </p:tav>
                                      </p:tavLst>
                                    </p:anim>
                                    <p:anim calcmode="lin" valueType="num">
                                      <p:cBhvr>
                                        <p:cTn id="17" dur="900" decel="100000" fill="hold"/>
                                        <p:tgtEl>
                                          <p:spTgt spid="19353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9353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93541"/>
                                        </p:tgtEl>
                                        <p:attrNameLst>
                                          <p:attrName>style.visibility</p:attrName>
                                        </p:attrNameLst>
                                      </p:cBhvr>
                                      <p:to>
                                        <p:strVal val="visible"/>
                                      </p:to>
                                    </p:set>
                                    <p:animEffect transition="in" filter="fade">
                                      <p:cBhvr>
                                        <p:cTn id="23" dur="1000"/>
                                        <p:tgtEl>
                                          <p:spTgt spid="193541"/>
                                        </p:tgtEl>
                                      </p:cBhvr>
                                    </p:animEffect>
                                    <p:anim calcmode="lin" valueType="num">
                                      <p:cBhvr>
                                        <p:cTn id="24" dur="1000" fill="hold"/>
                                        <p:tgtEl>
                                          <p:spTgt spid="193541"/>
                                        </p:tgtEl>
                                        <p:attrNameLst>
                                          <p:attrName>ppt_x</p:attrName>
                                        </p:attrNameLst>
                                      </p:cBhvr>
                                      <p:tavLst>
                                        <p:tav tm="0">
                                          <p:val>
                                            <p:strVal val="#ppt_x"/>
                                          </p:val>
                                        </p:tav>
                                        <p:tav tm="100000">
                                          <p:val>
                                            <p:strVal val="#ppt_x"/>
                                          </p:val>
                                        </p:tav>
                                      </p:tavLst>
                                    </p:anim>
                                    <p:anim calcmode="lin" valueType="num">
                                      <p:cBhvr>
                                        <p:cTn id="25" dur="900" decel="100000" fill="hold"/>
                                        <p:tgtEl>
                                          <p:spTgt spid="19354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35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7D2F-8E6A-4F6C-9C6B-8C835F2C65BA}"/>
              </a:ext>
            </a:extLst>
          </p:cNvPr>
          <p:cNvSpPr>
            <a:spLocks noGrp="1"/>
          </p:cNvSpPr>
          <p:nvPr>
            <p:ph type="title"/>
          </p:nvPr>
        </p:nvSpPr>
        <p:spPr/>
        <p:txBody>
          <a:bodyPr/>
          <a:lstStyle/>
          <a:p>
            <a:r>
              <a:rPr lang="en-US" dirty="0"/>
              <a:t>References and Notes </a:t>
            </a:r>
          </a:p>
        </p:txBody>
      </p:sp>
      <p:sp>
        <p:nvSpPr>
          <p:cNvPr id="3" name="TextBox 2">
            <a:extLst>
              <a:ext uri="{FF2B5EF4-FFF2-40B4-BE49-F238E27FC236}">
                <a16:creationId xmlns:a16="http://schemas.microsoft.com/office/drawing/2014/main" id="{846115A8-4CC5-E480-3F5B-9CA3AA163A62}"/>
              </a:ext>
            </a:extLst>
          </p:cNvPr>
          <p:cNvSpPr txBox="1"/>
          <p:nvPr/>
        </p:nvSpPr>
        <p:spPr>
          <a:xfrm>
            <a:off x="316774" y="2795349"/>
            <a:ext cx="11558451" cy="4062651"/>
          </a:xfrm>
          <a:prstGeom prst="rect">
            <a:avLst/>
          </a:prstGeom>
          <a:noFill/>
        </p:spPr>
        <p:txBody>
          <a:bodyPr wrap="square" rtlCol="0">
            <a:spAutoFit/>
          </a:bodyPr>
          <a:lstStyle/>
          <a:p>
            <a:r>
              <a:rPr lang="en-US" dirty="0"/>
              <a:t>Atafu- Mayo, Katharine and Giles Peterson. </a:t>
            </a:r>
            <a:r>
              <a:rPr lang="en-US" b="1" i="1" dirty="0">
                <a:solidFill>
                  <a:srgbClr val="00B0F0"/>
                </a:solidFill>
              </a:rPr>
              <a:t>SALTWATER /Interconnectivit</a:t>
            </a:r>
            <a:r>
              <a:rPr lang="en-US" dirty="0"/>
              <a:t>y. Exhibition Catalogue (30 pages). Published by </a:t>
            </a:r>
            <a:r>
              <a:rPr lang="en-US" dirty="0" err="1"/>
              <a:t>Tautai</a:t>
            </a:r>
            <a:r>
              <a:rPr lang="en-US" dirty="0"/>
              <a:t>: Championing Pacific Creativity. October 2020, </a:t>
            </a:r>
            <a:r>
              <a:rPr lang="en-US" dirty="0" err="1"/>
              <a:t>Tautai</a:t>
            </a:r>
            <a:r>
              <a:rPr lang="en-US" dirty="0"/>
              <a:t> Contemporary Pacific Arts Trust, </a:t>
            </a:r>
          </a:p>
          <a:p>
            <a:r>
              <a:rPr lang="en-US" dirty="0"/>
              <a:t>Aotearoa. </a:t>
            </a:r>
            <a:r>
              <a:rPr lang="en-US" dirty="0" err="1"/>
              <a:t>Tautai</a:t>
            </a:r>
            <a:r>
              <a:rPr lang="en-US" dirty="0"/>
              <a:t> receives funding from </a:t>
            </a:r>
            <a:r>
              <a:rPr lang="en-US" i="1" dirty="0"/>
              <a:t>Creative New Zealand Arts Council Toi Aotearoa and Foundation North. </a:t>
            </a:r>
          </a:p>
          <a:p>
            <a:endParaRPr lang="en-US" dirty="0"/>
          </a:p>
          <a:p>
            <a:r>
              <a:rPr lang="en-US" dirty="0"/>
              <a:t>Peterson, Giles and Katharine Losi Atafu – Mayo. Pacific Arts Vol.22, no.1. (2022).pp 131 to 155 with illustrations. </a:t>
            </a:r>
          </a:p>
          <a:p>
            <a:r>
              <a:rPr lang="en-US" dirty="0"/>
              <a:t>SALTWATER/ Interconnectivity. Pacific Arts: The Journal of the Pacific Arts Association. University of California Press, UC Santa Cruz. Permalink: </a:t>
            </a:r>
            <a:r>
              <a:rPr lang="en-US" dirty="0">
                <a:hlinkClick r:id="rId2"/>
              </a:rPr>
              <a:t>http://scholarship.org.uc/item/3xq6280g</a:t>
            </a:r>
            <a:r>
              <a:rPr lang="en-US" dirty="0"/>
              <a:t>. ISSN: 1018-4252.</a:t>
            </a:r>
          </a:p>
          <a:p>
            <a:r>
              <a:rPr lang="en-US" dirty="0"/>
              <a:t>DOI: 10.5070/PAC222156845.</a:t>
            </a:r>
          </a:p>
          <a:p>
            <a:endParaRPr lang="en-US" dirty="0"/>
          </a:p>
          <a:p>
            <a:r>
              <a:rPr lang="en-US" dirty="0" err="1"/>
              <a:t>Tautai</a:t>
            </a:r>
            <a:r>
              <a:rPr lang="en-US" dirty="0"/>
              <a:t> Trust. Meet the Curators of SALTWATER /Interconnectivity – Katharine Atafu – Mayo and Giles Peterson. </a:t>
            </a:r>
            <a:r>
              <a:rPr lang="en-US" sz="1800" u="none" strike="noStrike" spc="0" baseline="30000" dirty="0">
                <a:effectLst/>
                <a:latin typeface="DejaVu Sans"/>
                <a:ea typeface="DejaVu Sans"/>
                <a:cs typeface="DejaVu Sans"/>
              </a:rPr>
              <a:t>video by </a:t>
            </a:r>
          </a:p>
          <a:p>
            <a:r>
              <a:rPr lang="en-US" sz="1800" u="none" strike="noStrike" spc="0" baseline="30000" dirty="0">
                <a:effectLst/>
                <a:latin typeface="DejaVu Sans"/>
                <a:ea typeface="DejaVu Sans"/>
                <a:cs typeface="DejaVu Sans"/>
              </a:rPr>
              <a:t>Niko Meredith and No Six for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2020, accessed September 9, 2021 </a:t>
            </a:r>
            <a:r>
              <a:rPr lang="en-US" sz="1800" u="none" strike="noStrike" spc="0" baseline="30000" dirty="0">
                <a:solidFill>
                  <a:srgbClr val="0563C1"/>
                </a:solidFill>
                <a:effectLst/>
                <a:latin typeface="DejaVu Sans"/>
                <a:ea typeface="DejaVu Sans"/>
                <a:cs typeface="DejaVu Sans"/>
                <a:hlinkClick r:id="rId3"/>
              </a:rPr>
              <a:t>https://www.youtube.com/watch?v=c1sp97PhctY</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a:p>
            <a:endParaRPr lang="en-US" dirty="0"/>
          </a:p>
          <a:p>
            <a:endParaRPr lang="en-US" dirty="0"/>
          </a:p>
          <a:p>
            <a:endParaRPr lang="en-US" dirty="0"/>
          </a:p>
        </p:txBody>
      </p:sp>
    </p:spTree>
    <p:extLst>
      <p:ext uri="{BB962C8B-B14F-4D97-AF65-F5344CB8AC3E}">
        <p14:creationId xmlns:p14="http://schemas.microsoft.com/office/powerpoint/2010/main" val="42402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14486F-43E8-BA0F-79F7-8F0024204849}"/>
              </a:ext>
            </a:extLst>
          </p:cNvPr>
          <p:cNvSpPr txBox="1"/>
          <p:nvPr/>
        </p:nvSpPr>
        <p:spPr>
          <a:xfrm>
            <a:off x="528516" y="223128"/>
            <a:ext cx="3688574" cy="369332"/>
          </a:xfrm>
          <a:prstGeom prst="rect">
            <a:avLst/>
          </a:prstGeom>
          <a:noFill/>
        </p:spPr>
        <p:txBody>
          <a:bodyPr wrap="none" rtlCol="0">
            <a:spAutoFit/>
          </a:bodyPr>
          <a:lstStyle/>
          <a:p>
            <a:r>
              <a:rPr lang="en-US" dirty="0"/>
              <a:t>References and Notes – Continued … </a:t>
            </a:r>
          </a:p>
        </p:txBody>
      </p:sp>
      <p:sp>
        <p:nvSpPr>
          <p:cNvPr id="2" name="TextBox 1">
            <a:extLst>
              <a:ext uri="{FF2B5EF4-FFF2-40B4-BE49-F238E27FC236}">
                <a16:creationId xmlns:a16="http://schemas.microsoft.com/office/drawing/2014/main" id="{8DF980E4-6E00-4EA8-C417-2AFAA34CCD38}"/>
              </a:ext>
            </a:extLst>
          </p:cNvPr>
          <p:cNvSpPr txBox="1"/>
          <p:nvPr/>
        </p:nvSpPr>
        <p:spPr>
          <a:xfrm>
            <a:off x="378823" y="875211"/>
            <a:ext cx="11077303" cy="5310749"/>
          </a:xfrm>
          <a:prstGeom prst="rect">
            <a:avLst/>
          </a:prstGeom>
          <a:noFill/>
        </p:spPr>
        <p:txBody>
          <a:bodyPr wrap="square" rtlCol="0">
            <a:spAutoFit/>
          </a:bodyPr>
          <a:lstStyle/>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a:effectLst/>
                <a:latin typeface="DejaVu Sans"/>
                <a:ea typeface="DejaVu Sans"/>
                <a:cs typeface="DejaVu Sans"/>
              </a:rPr>
              <a:t>The curators and the director of the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Contemporary Pacific Arts Trust, Courtney </a:t>
            </a:r>
            <a:r>
              <a:rPr lang="en-US" sz="1800" u="none" strike="noStrike" spc="0" baseline="30000" dirty="0" err="1">
                <a:effectLst/>
                <a:latin typeface="DejaVu Sans"/>
                <a:ea typeface="DejaVu Sans"/>
                <a:cs typeface="DejaVu Sans"/>
              </a:rPr>
              <a:t>Sina</a:t>
            </a:r>
            <a:r>
              <a:rPr lang="en-US" sz="1800" u="none" strike="noStrike" spc="0" baseline="30000" dirty="0">
                <a:effectLst/>
                <a:latin typeface="DejaVu Sans"/>
                <a:ea typeface="DejaVu Sans"/>
                <a:cs typeface="DejaVu Sans"/>
              </a:rPr>
              <a:t> Meredith, are grateful to Creative New Zealand, Foundation North, </a:t>
            </a:r>
            <a:r>
              <a:rPr lang="en-US" sz="1800" u="none" strike="noStrike" spc="0" baseline="30000" dirty="0" err="1">
                <a:effectLst/>
                <a:latin typeface="DejaVu Sans"/>
                <a:ea typeface="DejaVu Sans"/>
                <a:cs typeface="DejaVu Sans"/>
              </a:rPr>
              <a:t>Fetu</a:t>
            </a:r>
            <a:r>
              <a:rPr lang="en-US" sz="1800" u="none" strike="noStrike" spc="0" baseline="30000" dirty="0">
                <a:effectLst/>
                <a:latin typeface="DejaVu Sans"/>
                <a:ea typeface="DejaVu Sans"/>
                <a:cs typeface="DejaVu Sans"/>
              </a:rPr>
              <a:t> </a:t>
            </a:r>
            <a:r>
              <a:rPr lang="en-US" sz="1800" u="none" strike="noStrike" spc="0" baseline="30000" dirty="0" err="1">
                <a:effectLst/>
                <a:latin typeface="DejaVu Sans"/>
                <a:ea typeface="DejaVu Sans"/>
                <a:cs typeface="DejaVu Sans"/>
              </a:rPr>
              <a:t>Taʻi</a:t>
            </a:r>
            <a:r>
              <a:rPr lang="en-US" sz="1800" u="none" strike="noStrike" spc="0" baseline="30000" dirty="0">
                <a:effectLst/>
                <a:latin typeface="DejaVu Sans"/>
                <a:ea typeface="DejaVu Sans"/>
                <a:cs typeface="DejaVu Sans"/>
              </a:rPr>
              <a:t>, and the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Board of Trustees for their support of the exhibition. We are also very thankful for the outstanding work of the staff, volunteers, contractors, and suppliers who made the exhibition and programming possible.</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dirty="0">
                <a:effectLst/>
                <a:latin typeface="DejaVu Sans"/>
                <a:ea typeface="DejaVu Sans"/>
                <a:cs typeface="DejaVu Sans"/>
              </a:rPr>
              <a:t>The terms Moana-</a:t>
            </a:r>
            <a:r>
              <a:rPr lang="en-US" sz="1800" u="none" strike="noStrike" spc="0" baseline="30000" dirty="0" err="1">
                <a:effectLst/>
                <a:latin typeface="DejaVu Sans"/>
                <a:ea typeface="DejaVu Sans"/>
                <a:cs typeface="DejaVu Sans"/>
              </a:rPr>
              <a:t>Solwara</a:t>
            </a:r>
            <a:r>
              <a:rPr lang="en-US" sz="1800" u="none" strike="noStrike" spc="0" baseline="30000" dirty="0">
                <a:effectLst/>
                <a:latin typeface="DejaVu Sans"/>
                <a:ea typeface="DejaVu Sans"/>
                <a:cs typeface="DejaVu Sans"/>
              </a:rPr>
              <a:t>, Moana, and Pasifika are used in this text interchangeably. With the incredible diversity of languages and cultures in the region, there are numerous terms that people use to identify their place, family, and heritage. By using terms that are more regional than local, we acknowledge the simultaneous diversity and unity that this exhibition celebrates.</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800" u="none" strike="noStrike" spc="0" baseline="30000" dirty="0">
                <a:effectLst/>
                <a:latin typeface="DejaVu Sans"/>
                <a:ea typeface="DejaVu Sans"/>
                <a:cs typeface="DejaVu Sans"/>
              </a:rPr>
              <a:t>Throughout the duration of the exhibition, Atafu-Mayo would activate the gallery space with </a:t>
            </a:r>
            <a:r>
              <a:rPr lang="en-US" sz="1800" u="none" strike="noStrike" spc="0" baseline="30000" dirty="0" err="1">
                <a:effectLst/>
                <a:latin typeface="DejaVu Sans"/>
                <a:ea typeface="DejaVu Sans"/>
                <a:cs typeface="DejaVu Sans"/>
              </a:rPr>
              <a:t>karakia</a:t>
            </a:r>
            <a:r>
              <a:rPr lang="en-US" sz="1800" u="none" strike="noStrike" spc="0" baseline="30000" dirty="0">
                <a:effectLst/>
                <a:latin typeface="DejaVu Sans"/>
                <a:ea typeface="DejaVu Sans"/>
                <a:cs typeface="DejaVu Sans"/>
              </a:rPr>
              <a:t> (prayers), </a:t>
            </a:r>
            <a:r>
              <a:rPr lang="en-US" sz="1800" u="none" strike="noStrike" spc="0" baseline="30000" dirty="0" err="1">
                <a:effectLst/>
                <a:latin typeface="DejaVu Sans"/>
                <a:ea typeface="DejaVu Sans"/>
                <a:cs typeface="DejaVu Sans"/>
              </a:rPr>
              <a:t>talanoa</a:t>
            </a:r>
            <a:r>
              <a:rPr lang="en-US" sz="1800" u="none" strike="noStrike" spc="0" baseline="30000" dirty="0">
                <a:effectLst/>
                <a:latin typeface="DejaVu Sans"/>
                <a:ea typeface="DejaVu Sans"/>
                <a:cs typeface="DejaVu Sans"/>
              </a:rPr>
              <a:t> (dialogue), and ceremony. Rituals, prayers, and thanks were also enacted at the exhibition’s closing in a private ceremony for the artists, curators,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exhibition team, and our </a:t>
            </a:r>
            <a:r>
              <a:rPr lang="en-US" sz="1800" u="none" strike="noStrike" spc="0" baseline="30000" dirty="0" err="1">
                <a:effectLst/>
                <a:latin typeface="DejaVu Sans"/>
                <a:ea typeface="DejaVu Sans"/>
                <a:cs typeface="DejaVu Sans"/>
              </a:rPr>
              <a:t>whānau</a:t>
            </a:r>
            <a:r>
              <a:rPr lang="en-US" sz="1800" u="none" strike="noStrike" spc="0" baseline="30000" dirty="0">
                <a:effectLst/>
                <a:latin typeface="DejaVu Sans"/>
                <a:ea typeface="DejaVu Sans"/>
                <a:cs typeface="DejaVu Sans"/>
              </a:rPr>
              <a:t> (extended family) supporters Rosanna Raymond and </a:t>
            </a:r>
            <a:r>
              <a:rPr lang="en-US" sz="1800" u="none" strike="noStrike" spc="0" baseline="30000" dirty="0" err="1">
                <a:effectLst/>
                <a:latin typeface="DejaVu Sans"/>
                <a:ea typeface="DejaVu Sans"/>
                <a:cs typeface="DejaVu Sans"/>
              </a:rPr>
              <a:t>Ema</a:t>
            </a:r>
            <a:r>
              <a:rPr lang="en-US" sz="1800" u="none" strike="noStrike" spc="0" baseline="30000" dirty="0">
                <a:effectLst/>
                <a:latin typeface="DejaVu Sans"/>
                <a:ea typeface="DejaVu Sans"/>
                <a:cs typeface="DejaVu Sans"/>
              </a:rPr>
              <a:t> Lyon, who have been mentoring Atafu-Mayo.</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7795" algn="l"/>
              </a:tabLst>
            </a:pP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Arts, “Artist Spotlight: Katharine Losi Atafu-Mayo,” video by No Six for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2020, accessed September 9, 2021, </a:t>
            </a:r>
            <a:r>
              <a:rPr lang="en-US" sz="1800" u="none" strike="noStrike" spc="0" baseline="30000" dirty="0">
                <a:effectLst/>
                <a:latin typeface="DejaVu Sans"/>
                <a:ea typeface="DejaVu Sans"/>
                <a:cs typeface="DejaVu Sans"/>
                <a:hlinkClick r:id="rId2"/>
              </a:rPr>
              <a:t>https://www.youtube.com/watch?v=Emc4nunCcjo</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a:effectLst/>
                <a:latin typeface="DejaVu Sans"/>
                <a:ea typeface="DejaVu Sans"/>
                <a:cs typeface="DejaVu Sans"/>
              </a:rPr>
              <a:t>Katharine Losi Atafu-Mayo, email exchange with Giles Peterson, January 29, 2022.</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Arts, “Opening Night: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video by No Six, 2020, accessed September 9, 2021, </a:t>
            </a:r>
            <a:r>
              <a:rPr lang="en-US" sz="1800" u="none" strike="noStrike" spc="0" baseline="30000" dirty="0">
                <a:effectLst/>
                <a:latin typeface="DejaVu Sans"/>
                <a:ea typeface="DejaVu Sans"/>
                <a:cs typeface="DejaVu Sans"/>
                <a:hlinkClick r:id="rId3"/>
              </a:rPr>
              <a:t>https://www.youtube.com/watch?v=rIUFgFEm3lo</a:t>
            </a:r>
            <a:r>
              <a:rPr lang="en-US" sz="1800" u="none" strike="noStrike" spc="0" baseline="30000" dirty="0">
                <a:effectLst/>
                <a:latin typeface="DejaVu Sans"/>
                <a:ea typeface="DejaVu Sans"/>
                <a:cs typeface="DejaVu Sans"/>
              </a:rPr>
              <a:t>.</a:t>
            </a:r>
            <a:endParaRPr lang="en-NZ" sz="18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28270" algn="l"/>
              </a:tabLst>
            </a:pPr>
            <a:r>
              <a:rPr lang="en-US" sz="1800" u="none" strike="noStrike" spc="0" baseline="30000" dirty="0">
                <a:effectLst/>
                <a:latin typeface="DejaVu Sans"/>
                <a:ea typeface="DejaVu Sans"/>
                <a:cs typeface="DejaVu Sans"/>
              </a:rPr>
              <a:t>“</a:t>
            </a:r>
            <a:r>
              <a:rPr lang="en-US" sz="1800" u="none" strike="noStrike" spc="0" baseline="30000" dirty="0" err="1">
                <a:effectLst/>
                <a:latin typeface="DejaVu Sans"/>
                <a:ea typeface="DejaVu Sans"/>
                <a:cs typeface="DejaVu Sans"/>
              </a:rPr>
              <a:t>Acti.VĀ.te</a:t>
            </a:r>
            <a:r>
              <a:rPr lang="en-US" sz="1800" u="none" strike="noStrike" spc="0" baseline="30000" dirty="0">
                <a:effectLst/>
                <a:latin typeface="DejaVu Sans"/>
                <a:ea typeface="DejaVu Sans"/>
                <a:cs typeface="DejaVu Sans"/>
              </a:rPr>
              <a:t>” is a term and concept developed by Rosanna Raymond who highlights the </a:t>
            </a:r>
            <a:r>
              <a:rPr lang="en-US" sz="1800" u="none" strike="noStrike" spc="0" baseline="30000" dirty="0" err="1">
                <a:effectLst/>
                <a:latin typeface="DejaVu Sans"/>
                <a:ea typeface="DejaVu Sans"/>
                <a:cs typeface="DejaVu Sans"/>
              </a:rPr>
              <a:t>vā</a:t>
            </a:r>
            <a:r>
              <a:rPr lang="en-US" sz="1800" u="none" strike="noStrike" spc="0" baseline="30000" dirty="0">
                <a:effectLst/>
                <a:latin typeface="DejaVu Sans"/>
                <a:ea typeface="DejaVu Sans"/>
                <a:cs typeface="DejaVu Sans"/>
              </a:rPr>
              <a:t> as a central practice within the word. “</a:t>
            </a:r>
            <a:r>
              <a:rPr lang="en-US" sz="1800" u="none" strike="noStrike" spc="0" baseline="30000" dirty="0" err="1">
                <a:effectLst/>
                <a:latin typeface="DejaVu Sans"/>
                <a:ea typeface="DejaVu Sans"/>
                <a:cs typeface="DejaVu Sans"/>
              </a:rPr>
              <a:t>Acti.VĀ.te</a:t>
            </a:r>
            <a:r>
              <a:rPr lang="en-US" sz="1800" u="none" strike="noStrike" spc="0" baseline="30000" dirty="0">
                <a:effectLst/>
                <a:latin typeface="DejaVu Sans"/>
                <a:ea typeface="DejaVu Sans"/>
                <a:cs typeface="DejaVu Sans"/>
              </a:rPr>
              <a:t>” uses the </a:t>
            </a:r>
            <a:r>
              <a:rPr lang="en-US" sz="1800" u="none" strike="noStrike" spc="0" baseline="30000" dirty="0" err="1">
                <a:effectLst/>
                <a:latin typeface="DejaVu Sans"/>
                <a:ea typeface="DejaVu Sans"/>
                <a:cs typeface="DejaVu Sans"/>
              </a:rPr>
              <a:t>vā</a:t>
            </a:r>
            <a:r>
              <a:rPr lang="en-US" sz="1800" u="none" strike="noStrike" spc="0" baseline="30000" dirty="0">
                <a:effectLst/>
                <a:latin typeface="DejaVu Sans"/>
                <a:ea typeface="DejaVu Sans"/>
                <a:cs typeface="DejaVu Sans"/>
              </a:rPr>
              <a:t> as a methodology to bring the past into the present through an embodied practice. “</a:t>
            </a:r>
            <a:r>
              <a:rPr lang="en-US" sz="1800" u="none" strike="noStrike" spc="0" baseline="30000" dirty="0" err="1">
                <a:effectLst/>
                <a:latin typeface="DejaVu Sans"/>
                <a:ea typeface="DejaVu Sans"/>
                <a:cs typeface="DejaVu Sans"/>
              </a:rPr>
              <a:t>Acti.VĀ.tor</a:t>
            </a:r>
            <a:r>
              <a:rPr lang="en-US" sz="1800" u="none" strike="noStrike" spc="0" baseline="30000" dirty="0">
                <a:effectLst/>
                <a:latin typeface="DejaVu Sans"/>
                <a:ea typeface="DejaVu Sans"/>
                <a:cs typeface="DejaVu Sans"/>
              </a:rPr>
              <a:t>” is the performative agent, or avatar, who uses the </a:t>
            </a:r>
            <a:r>
              <a:rPr lang="en-US" sz="1800" u="none" strike="noStrike" spc="0" baseline="30000" dirty="0" err="1">
                <a:effectLst/>
                <a:latin typeface="DejaVu Sans"/>
                <a:ea typeface="DejaVu Sans"/>
                <a:cs typeface="DejaVu Sans"/>
              </a:rPr>
              <a:t>vā</a:t>
            </a:r>
            <a:r>
              <a:rPr lang="en-US" sz="1800" u="none" strike="noStrike" spc="0" baseline="30000" dirty="0">
                <a:effectLst/>
                <a:latin typeface="DejaVu Sans"/>
                <a:ea typeface="DejaVu Sans"/>
                <a:cs typeface="DejaVu Sans"/>
              </a:rPr>
              <a:t> as an embodied practice. Rosanna Raymond, personal communication, September 10, 2021. </a:t>
            </a:r>
            <a:endParaRPr lang="en-NZ" sz="1800" u="none" strike="noStrike" spc="0" baseline="30000" dirty="0">
              <a:effectLst/>
              <a:latin typeface="DejaVu Sans"/>
              <a:ea typeface="DejaVu Sans"/>
              <a:cs typeface="DejaVu Sans"/>
            </a:endParaRPr>
          </a:p>
        </p:txBody>
      </p:sp>
    </p:spTree>
    <p:extLst>
      <p:ext uri="{BB962C8B-B14F-4D97-AF65-F5344CB8AC3E}">
        <p14:creationId xmlns:p14="http://schemas.microsoft.com/office/powerpoint/2010/main" val="683864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3A1E65-4284-7BA8-3380-835F8104B6AA}"/>
              </a:ext>
            </a:extLst>
          </p:cNvPr>
          <p:cNvSpPr txBox="1"/>
          <p:nvPr/>
        </p:nvSpPr>
        <p:spPr>
          <a:xfrm>
            <a:off x="55661" y="2245"/>
            <a:ext cx="11612879" cy="6228052"/>
          </a:xfrm>
          <a:prstGeom prst="rect">
            <a:avLst/>
          </a:prstGeom>
          <a:noFill/>
        </p:spPr>
        <p:txBody>
          <a:bodyPr wrap="square" lIns="91440" tIns="45720" rIns="91440" bIns="45720" rtlCol="0" anchor="t">
            <a:spAutoFit/>
          </a:bodyPr>
          <a:lstStyle/>
          <a:p>
            <a:pPr marL="342900" lvl="0" indent="-342900" algn="just">
              <a:lnSpc>
                <a:spcPct val="132000"/>
              </a:lnSpc>
              <a:spcAft>
                <a:spcPts val="800"/>
              </a:spcAft>
              <a:buClr>
                <a:srgbClr val="000000"/>
              </a:buClr>
              <a:buSzPts val="950"/>
              <a:buFont typeface="+mj-lt"/>
              <a:buAutoNum type="arabicPeriod"/>
              <a:tabLst>
                <a:tab pos="131445" algn="l"/>
              </a:tabLst>
            </a:pPr>
            <a:r>
              <a:rPr lang="en-US" sz="1400" u="none" strike="noStrike" spc="0" baseline="30000" dirty="0">
                <a:effectLst/>
                <a:latin typeface="DejaVu Sans"/>
                <a:ea typeface="DejaVu Sans"/>
                <a:cs typeface="DejaVu Sans"/>
              </a:rPr>
              <a:t>On the </a:t>
            </a:r>
            <a:r>
              <a:rPr lang="en-US" sz="1400" u="none" strike="noStrike" spc="0" baseline="30000" dirty="0" err="1">
                <a:effectLst/>
                <a:latin typeface="DejaVu Sans"/>
                <a:ea typeface="DejaVu Sans"/>
                <a:cs typeface="DejaVu Sans"/>
              </a:rPr>
              <a:t>ifoga</a:t>
            </a:r>
            <a:r>
              <a:rPr lang="en-US" sz="1400" u="none" strike="noStrike" spc="0" baseline="30000" dirty="0">
                <a:effectLst/>
                <a:latin typeface="DejaVu Sans"/>
                <a:ea typeface="DejaVu Sans"/>
                <a:cs typeface="DejaVu Sans"/>
              </a:rPr>
              <a:t>, see </a:t>
            </a:r>
            <a:r>
              <a:rPr lang="en-US" sz="1400" u="none" strike="noStrike" spc="0" baseline="30000" dirty="0" err="1">
                <a:effectLst/>
                <a:latin typeface="DejaVu Sans"/>
                <a:ea typeface="DejaVu Sans"/>
                <a:cs typeface="DejaVu Sans"/>
              </a:rPr>
              <a:t>Laʻauli</a:t>
            </a:r>
            <a:r>
              <a:rPr lang="en-US" sz="1400" u="none" strike="noStrike" spc="0" baseline="30000" dirty="0">
                <a:effectLst/>
                <a:latin typeface="DejaVu Sans"/>
                <a:ea typeface="DejaVu Sans"/>
                <a:cs typeface="DejaVu Sans"/>
              </a:rPr>
              <a:t> A. </a:t>
            </a:r>
            <a:r>
              <a:rPr lang="en-US" sz="1400" u="none" strike="noStrike" spc="0" baseline="30000" dirty="0" err="1">
                <a:effectLst/>
                <a:latin typeface="DejaVu Sans"/>
                <a:ea typeface="DejaVu Sans"/>
                <a:cs typeface="DejaVu Sans"/>
              </a:rPr>
              <a:t>Filoialiʻi</a:t>
            </a:r>
            <a:r>
              <a:rPr lang="en-US" sz="1400" u="none" strike="noStrike" spc="0" baseline="30000" dirty="0">
                <a:effectLst/>
                <a:latin typeface="DejaVu Sans"/>
                <a:ea typeface="DejaVu Sans"/>
                <a:cs typeface="DejaVu Sans"/>
              </a:rPr>
              <a:t> and Lyle Knowles, “The </a:t>
            </a:r>
            <a:r>
              <a:rPr lang="en-US" sz="1400" u="none" strike="noStrike" spc="0" baseline="30000" dirty="0" err="1">
                <a:effectLst/>
                <a:latin typeface="DejaVu Sans"/>
                <a:ea typeface="DejaVu Sans"/>
                <a:cs typeface="DejaVu Sans"/>
              </a:rPr>
              <a:t>Ifoga</a:t>
            </a:r>
            <a:r>
              <a:rPr lang="en-US" sz="1400" u="none" strike="noStrike" spc="0" baseline="30000" dirty="0">
                <a:effectLst/>
                <a:latin typeface="DejaVu Sans"/>
                <a:ea typeface="DejaVu Sans"/>
                <a:cs typeface="DejaVu Sans"/>
              </a:rPr>
              <a:t>: The Samoan Practice of Seeking Forgiveness for Criminal </a:t>
            </a:r>
            <a:r>
              <a:rPr lang="en-US" sz="1400" u="none" strike="noStrike" spc="0" baseline="30000" dirty="0" err="1">
                <a:effectLst/>
                <a:latin typeface="DejaVu Sans"/>
                <a:ea typeface="DejaVu Sans"/>
                <a:cs typeface="DejaVu Sans"/>
              </a:rPr>
              <a:t>Behaviour</a:t>
            </a:r>
            <a:r>
              <a:rPr lang="en-US" sz="1400" u="none" strike="noStrike" spc="0" baseline="30000" dirty="0">
                <a:effectLst/>
                <a:latin typeface="DejaVu Sans"/>
                <a:ea typeface="DejaVu Sans"/>
                <a:cs typeface="DejaVu Sans"/>
              </a:rPr>
              <a:t>,” </a:t>
            </a:r>
            <a:r>
              <a:rPr lang="en-US" sz="1400" i="1" u="none" strike="noStrike" spc="0" baseline="30000" dirty="0">
                <a:effectLst/>
                <a:latin typeface="DejaVu Sans"/>
                <a:ea typeface="DejaVu Sans"/>
                <a:cs typeface="DejaVu Sans"/>
              </a:rPr>
              <a:t>Oceania</a:t>
            </a:r>
            <a:r>
              <a:rPr lang="en-US" sz="1400" u="none" strike="noStrike" spc="0" baseline="30000" dirty="0">
                <a:effectLst/>
                <a:latin typeface="DejaVu Sans"/>
                <a:ea typeface="DejaVu Sans"/>
                <a:cs typeface="DejaVu Sans"/>
              </a:rPr>
              <a:t> 53, no. 4 (1983): 384–8; and Cluny Macpherson and </a:t>
            </a:r>
            <a:r>
              <a:rPr lang="en-US" sz="1400" u="none" strike="noStrike" spc="0" baseline="30000" dirty="0" err="1">
                <a:effectLst/>
                <a:latin typeface="DejaVu Sans"/>
                <a:ea typeface="DejaVu Sans"/>
                <a:cs typeface="DejaVu Sans"/>
              </a:rPr>
              <a:t>Laʻavasa</a:t>
            </a:r>
            <a:r>
              <a:rPr lang="en-US" sz="1400" u="none" strike="noStrike" spc="0" baseline="30000" dirty="0">
                <a:effectLst/>
                <a:latin typeface="DejaVu Sans"/>
                <a:ea typeface="DejaVu Sans"/>
                <a:cs typeface="DejaVu Sans"/>
              </a:rPr>
              <a:t> Macpherson, “The </a:t>
            </a:r>
            <a:r>
              <a:rPr lang="en-US" sz="1400" i="1" u="none" strike="noStrike" spc="0" baseline="30000" dirty="0" err="1">
                <a:effectLst/>
                <a:latin typeface="DejaVu Sans"/>
                <a:ea typeface="DejaVu Sans"/>
                <a:cs typeface="DejaVu Sans"/>
              </a:rPr>
              <a:t>Ifoga</a:t>
            </a:r>
            <a:r>
              <a:rPr lang="en-US" sz="1400" u="none" strike="noStrike" spc="0" baseline="30000" dirty="0">
                <a:effectLst/>
                <a:latin typeface="DejaVu Sans"/>
                <a:ea typeface="DejaVu Sans"/>
                <a:cs typeface="DejaVu Sans"/>
              </a:rPr>
              <a:t>: The Exchange Value of Social Honour in Samoa,” </a:t>
            </a:r>
            <a:r>
              <a:rPr lang="en-US" sz="1400" i="1" u="none" strike="noStrike" spc="0" baseline="30000" dirty="0">
                <a:effectLst/>
                <a:latin typeface="DejaVu Sans"/>
                <a:ea typeface="DejaVu Sans"/>
                <a:cs typeface="DejaVu Sans"/>
              </a:rPr>
              <a:t>Journal of the Polynesian Society</a:t>
            </a:r>
            <a:r>
              <a:rPr lang="en-US" sz="1400" u="none" strike="noStrike" spc="0" baseline="30000" dirty="0">
                <a:effectLst/>
                <a:latin typeface="DejaVu Sans"/>
                <a:ea typeface="DejaVu Sans"/>
                <a:cs typeface="DejaVu Sans"/>
              </a:rPr>
              <a:t> 114 (2003): 109–33.</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31445"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“Meet the Curators: Katharine Losi Atafu-Mayo and Giles Peterson,”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September 9, 2021, </a:t>
            </a:r>
            <a:r>
              <a:rPr lang="en-US" sz="1400" u="none" strike="noStrike" spc="0" baseline="30000" dirty="0">
                <a:effectLst/>
                <a:latin typeface="DejaVu Sans"/>
                <a:ea typeface="DejaVu Sans"/>
                <a:cs typeface="DejaVu Sans"/>
                <a:hlinkClick r:id="rId2"/>
              </a:rPr>
              <a:t>https://www.youtube.com/watch?v=9GjUKhfHRPo</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6690" algn="l"/>
              </a:tabLst>
            </a:pPr>
            <a:r>
              <a:rPr lang="en-US" sz="1400" u="none" strike="noStrike" spc="0" baseline="30000" dirty="0">
                <a:effectLst/>
                <a:latin typeface="DejaVu Sans"/>
                <a:ea typeface="DejaVu Sans"/>
                <a:cs typeface="DejaVu Sans"/>
              </a:rPr>
              <a:t>Artist 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was born in Tonga in 1980, immigrated to Brisbane in 1989, and immigrated to Lyall Bay, Wellington, Aotearoa, in 2017. He has a BFA from Western Sydney University, a bachelor of art education from the University of New South Wales, and a master’s degree in special education from the University of Sydney.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has been a high school art teacher, a special education teacher, and an assistant principal at Green Square School. In 2017, he returned to making art full-time. </a:t>
            </a:r>
            <a:r>
              <a:rPr lang="en-US" sz="1400" u="none" strike="noStrike" spc="0" baseline="30000" dirty="0" err="1">
                <a:effectLst/>
                <a:latin typeface="DejaVu Sans"/>
                <a:ea typeface="DejaVu Sans"/>
                <a:cs typeface="DejaVu Sans"/>
              </a:rPr>
              <a:t>Tuita’s</a:t>
            </a:r>
            <a:r>
              <a:rPr lang="en-US" sz="1400" u="none" strike="noStrike" spc="0" baseline="30000" dirty="0">
                <a:effectLst/>
                <a:latin typeface="DejaVu Sans"/>
                <a:ea typeface="DejaVu Sans"/>
                <a:cs typeface="DejaVu Sans"/>
              </a:rPr>
              <a:t> art practice encompasses painting, printmaking, sculpture, </a:t>
            </a:r>
            <a:r>
              <a:rPr lang="en-US" sz="1400" u="none" strike="noStrike" spc="0" baseline="30000" dirty="0" err="1">
                <a:effectLst/>
                <a:latin typeface="DejaVu Sans"/>
                <a:ea typeface="DejaVu Sans"/>
                <a:cs typeface="DejaVu Sans"/>
              </a:rPr>
              <a:t>photomedia</a:t>
            </a:r>
            <a:r>
              <a:rPr lang="en-US" sz="1400" u="none" strike="noStrike" spc="0" baseline="30000" dirty="0">
                <a:effectLst/>
                <a:latin typeface="DejaVu Sans"/>
                <a:ea typeface="DejaVu Sans"/>
                <a:cs typeface="DejaVu Sans"/>
              </a:rPr>
              <a:t>, and performance. He has contributed to exhibitions in Australia and Aotearoa New Zealand, and his work is included in the collection of the New Zealand Ministry of Foreign Affairs.</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0340" algn="l"/>
              </a:tabLst>
            </a:pPr>
            <a:r>
              <a:rPr lang="en-US" sz="1400" u="none" strike="noStrike" spc="0" baseline="30000" dirty="0">
                <a:effectLst/>
                <a:latin typeface="DejaVu Sans"/>
                <a:ea typeface="DejaVu Sans"/>
                <a:cs typeface="DejaVu Sans"/>
              </a:rPr>
              <a:t>William Sharp, after John Webber, </a:t>
            </a:r>
            <a:r>
              <a:rPr lang="en-US" sz="1400" i="1" u="none" strike="noStrike" spc="0" baseline="30000" dirty="0" err="1">
                <a:effectLst/>
                <a:latin typeface="DejaVu Sans"/>
                <a:ea typeface="DejaVu Sans"/>
                <a:cs typeface="DejaVu Sans"/>
              </a:rPr>
              <a:t>Poulaho</a:t>
            </a:r>
            <a:r>
              <a:rPr lang="en-US" sz="1400" i="1" u="none" strike="noStrike" spc="0" baseline="30000" dirty="0">
                <a:effectLst/>
                <a:latin typeface="DejaVu Sans"/>
                <a:ea typeface="DejaVu Sans"/>
                <a:cs typeface="DejaVu Sans"/>
              </a:rPr>
              <a:t>, King of the Friendly Isles Drinking Kava</a:t>
            </a:r>
            <a:r>
              <a:rPr lang="en-US" sz="1400" u="none" strike="noStrike" spc="0" baseline="30000" dirty="0">
                <a:effectLst/>
                <a:latin typeface="DejaVu Sans"/>
                <a:ea typeface="DejaVu Sans"/>
                <a:cs typeface="DejaVu Sans"/>
              </a:rPr>
              <a:t>, 1784. Engraving, 273 x 410 mm, British Museum, 1841,0313.74, </a:t>
            </a:r>
            <a:r>
              <a:rPr lang="en-US" sz="1400" u="none" strike="noStrike" spc="0" baseline="30000" dirty="0">
                <a:effectLst/>
                <a:latin typeface="DejaVu Sans"/>
                <a:ea typeface="DejaVu Sans"/>
                <a:cs typeface="DejaVu Sans"/>
                <a:hlinkClick r:id="rId3"/>
              </a:rPr>
              <a:t>https://www.britishmuseum.org/collection/object/P_1841-0313-74</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0340"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“Artist Spotlight: 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September 9, 2021, </a:t>
            </a:r>
            <a:r>
              <a:rPr lang="en-US" sz="1400" u="none" strike="noStrike" spc="0" baseline="30000" dirty="0">
                <a:effectLst/>
                <a:latin typeface="DejaVu Sans"/>
                <a:ea typeface="DejaVu Sans"/>
                <a:cs typeface="DejaVu Sans"/>
                <a:hlinkClick r:id="rId4"/>
              </a:rPr>
              <a:t>https://www.youtube.com/watch?v=iD9CcFIgh50</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6690" algn="l"/>
              </a:tabLst>
            </a:pPr>
            <a:r>
              <a:rPr lang="en-US" sz="1400" u="none" strike="noStrike" spc="0" baseline="30000" dirty="0">
                <a:effectLst/>
                <a:latin typeface="DejaVu Sans"/>
                <a:ea typeface="DejaVu Sans"/>
                <a:cs typeface="DejaVu Sans"/>
              </a:rPr>
              <a:t>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“Telly </a:t>
            </a:r>
            <a:r>
              <a:rPr lang="en-US" sz="1400" u="none" strike="noStrike" spc="0" baseline="30000" dirty="0" err="1">
                <a:effectLst/>
                <a:latin typeface="DejaVu Sans"/>
                <a:ea typeface="DejaVu Sans"/>
                <a:cs typeface="DejaVu Sans"/>
              </a:rPr>
              <a:t>Tuita</a:t>
            </a:r>
            <a:r>
              <a:rPr lang="en-US" sz="1400" u="none" strike="noStrike" spc="0" baseline="30000" dirty="0">
                <a:effectLst/>
                <a:latin typeface="DejaVu Sans"/>
                <a:ea typeface="DejaVu Sans"/>
                <a:cs typeface="DejaVu Sans"/>
              </a:rPr>
              <a:t>: I Left My Heart in </a:t>
            </a:r>
            <a:r>
              <a:rPr lang="en-US" sz="1400" u="none" strike="noStrike" spc="0" baseline="30000" dirty="0" err="1">
                <a:effectLst/>
                <a:latin typeface="DejaVu Sans"/>
                <a:ea typeface="DejaVu Sans"/>
                <a:cs typeface="DejaVu Sans"/>
              </a:rPr>
              <a:t>Tongpop</a:t>
            </a:r>
            <a:r>
              <a:rPr lang="en-US" sz="1400" u="none" strike="noStrike" spc="0" baseline="30000" dirty="0">
                <a:effectLst/>
                <a:latin typeface="DejaVu Sans"/>
                <a:ea typeface="DejaVu Sans"/>
                <a:cs typeface="DejaVu Sans"/>
              </a:rPr>
              <a:t>,” in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ed. Katharine Losi Atafu-Mayo and Giles Peterson (Auckland: </a:t>
            </a: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2019), 11.</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6690" algn="l"/>
              </a:tabLst>
            </a:pPr>
            <a:r>
              <a:rPr lang="en-US" sz="1400" u="none" strike="noStrike" spc="0" baseline="30000" dirty="0">
                <a:effectLst/>
                <a:latin typeface="DejaVu Sans"/>
                <a:ea typeface="DejaVu Sans"/>
                <a:cs typeface="DejaVu Sans"/>
              </a:rPr>
              <a:t>See </a:t>
            </a:r>
            <a:r>
              <a:rPr lang="en-US" sz="1400" u="none" strike="noStrike" spc="0" baseline="30000" dirty="0" err="1">
                <a:solidFill>
                  <a:srgbClr val="333333"/>
                </a:solidFill>
                <a:effectLst/>
                <a:latin typeface="DejaVu Sans"/>
                <a:ea typeface="DejaVu Sans"/>
                <a:cs typeface="DejaVu Sans"/>
              </a:rPr>
              <a:t>Buku-Larrŋgay</a:t>
            </a:r>
            <a:r>
              <a:rPr lang="en-US" sz="1400" u="none" strike="noStrike" spc="0" baseline="30000" dirty="0">
                <a:solidFill>
                  <a:srgbClr val="333333"/>
                </a:solidFill>
                <a:effectLst/>
                <a:latin typeface="DejaVu Sans"/>
                <a:ea typeface="DejaVu Sans"/>
                <a:cs typeface="DejaVu Sans"/>
              </a:rPr>
              <a:t> Mulka Art Centre, </a:t>
            </a:r>
            <a:r>
              <a:rPr lang="en-US" sz="1400" u="none" strike="noStrike" spc="0" baseline="30000" dirty="0">
                <a:effectLst/>
                <a:latin typeface="DejaVu Sans"/>
                <a:ea typeface="DejaVu Sans"/>
                <a:cs typeface="DejaVu Sans"/>
              </a:rPr>
              <a:t>“About the Mulka Project,” accessed August 26, 2021, </a:t>
            </a:r>
            <a:r>
              <a:rPr lang="en-US" sz="1400" u="none" strike="noStrike" spc="0" baseline="30000" dirty="0">
                <a:effectLst/>
                <a:latin typeface="DejaVu Sans"/>
                <a:ea typeface="DejaVu Sans"/>
                <a:cs typeface="DejaVu Sans"/>
                <a:hlinkClick r:id="rId5"/>
              </a:rPr>
              <a:t>https://yirrkala.com/about-the-mulka-project/</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gn="just">
              <a:lnSpc>
                <a:spcPct val="132000"/>
              </a:lnSpc>
              <a:spcAft>
                <a:spcPts val="800"/>
              </a:spcAft>
              <a:buClr>
                <a:srgbClr val="000000"/>
              </a:buClr>
              <a:buSzPts val="950"/>
              <a:buFont typeface="+mj-lt"/>
              <a:buAutoNum type="arabicPeriod"/>
              <a:tabLst>
                <a:tab pos="180340" algn="l"/>
              </a:tabLst>
            </a:pPr>
            <a:r>
              <a:rPr lang="en-US" sz="1400" u="none" strike="noStrike" spc="0" baseline="30000" dirty="0">
                <a:effectLst/>
                <a:latin typeface="DejaVu Sans"/>
                <a:ea typeface="DejaVu Sans"/>
                <a:cs typeface="DejaVu Sans"/>
              </a:rPr>
              <a:t>Chris Matthews, “Indigenous Perspectives in </a:t>
            </a:r>
            <a:r>
              <a:rPr lang="en-US" sz="1400" u="none" strike="noStrike" spc="0" baseline="30000" dirty="0" err="1">
                <a:effectLst/>
                <a:latin typeface="DejaVu Sans"/>
                <a:ea typeface="DejaVu Sans"/>
                <a:cs typeface="DejaVu Sans"/>
              </a:rPr>
              <a:t>Maths</a:t>
            </a:r>
            <a:r>
              <a:rPr lang="en-US" sz="1400" u="none" strike="noStrike" spc="0" baseline="30000" dirty="0">
                <a:effectLst/>
                <a:latin typeface="DejaVu Sans"/>
                <a:ea typeface="DejaVu Sans"/>
                <a:cs typeface="DejaVu Sans"/>
              </a:rPr>
              <a:t>: Understanding </a:t>
            </a:r>
            <a:r>
              <a:rPr lang="en-US" sz="1400" u="none" strike="noStrike" spc="0" baseline="30000" dirty="0" err="1">
                <a:effectLst/>
                <a:latin typeface="DejaVu Sans"/>
                <a:ea typeface="DejaVu Sans"/>
                <a:cs typeface="DejaVu Sans"/>
              </a:rPr>
              <a:t>Gurruṯu</a:t>
            </a:r>
            <a:r>
              <a:rPr lang="en-US" sz="1400" u="none" strike="noStrike" spc="0" baseline="30000" dirty="0">
                <a:effectLst/>
                <a:latin typeface="DejaVu Sans"/>
                <a:ea typeface="DejaVu Sans"/>
                <a:cs typeface="DejaVu Sans"/>
              </a:rPr>
              <a:t>,” </a:t>
            </a:r>
            <a:r>
              <a:rPr lang="en-US" sz="1400" i="1" u="none" strike="noStrike" spc="0" baseline="30000" dirty="0">
                <a:effectLst/>
                <a:latin typeface="DejaVu Sans"/>
                <a:ea typeface="DejaVu Sans"/>
                <a:cs typeface="DejaVu Sans"/>
              </a:rPr>
              <a:t>Teacher Magazine</a:t>
            </a:r>
            <a:r>
              <a:rPr lang="en-US" sz="1400" u="none" strike="noStrike" spc="0" baseline="30000" dirty="0">
                <a:effectLst/>
                <a:latin typeface="DejaVu Sans"/>
                <a:ea typeface="DejaVu Sans"/>
                <a:cs typeface="DejaVu Sans"/>
              </a:rPr>
              <a:t>, April 27, 2020, Australian Council for Educational Research, accessed August 26, 2021, </a:t>
            </a:r>
            <a:r>
              <a:rPr lang="en-US" sz="1400" u="none" strike="noStrike" spc="0" baseline="30000" dirty="0">
                <a:effectLst/>
                <a:latin typeface="DejaVu Sans"/>
                <a:ea typeface="DejaVu Sans"/>
                <a:cs typeface="DejaVu Sans"/>
                <a:hlinkClick r:id="rId6"/>
              </a:rPr>
              <a:t>https://www.teachermagazine.com/au_en/articles/indigenous-perspectives-in- maths-understanding-gurruu</a:t>
            </a:r>
            <a:r>
              <a:rPr lang="en-US" sz="1400" u="none" strike="noStrike" spc="0" baseline="30000" dirty="0">
                <a:effectLst/>
                <a:latin typeface="DejaVu Sans"/>
                <a:ea typeface="DejaVu Sans"/>
                <a:cs typeface="DejaVu Sans"/>
              </a:rPr>
              <a:t>. Emphasis in original.</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194310" algn="l"/>
              </a:tabLst>
            </a:pPr>
            <a:r>
              <a:rPr lang="en-US" sz="1400" u="none" strike="noStrike" spc="0" baseline="30000" dirty="0" err="1">
                <a:effectLst/>
                <a:latin typeface="DejaVu Sans"/>
                <a:ea typeface="DejaVu Sans"/>
                <a:cs typeface="DejaVu Sans"/>
              </a:rPr>
              <a:t>Gutiŋarra</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Yunupiŋu</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Gutiŋarra</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Yunupiŋu</a:t>
            </a:r>
            <a:r>
              <a:rPr lang="en-US" sz="1400" u="none" strike="noStrike" spc="0" baseline="30000" dirty="0">
                <a:effectLst/>
                <a:latin typeface="DejaVu Sans"/>
                <a:ea typeface="DejaVu Sans"/>
                <a:cs typeface="DejaVu Sans"/>
              </a:rPr>
              <a:t>: </a:t>
            </a:r>
            <a:r>
              <a:rPr lang="en-US" sz="1400" u="none" strike="noStrike" spc="0" baseline="30000" dirty="0" err="1">
                <a:effectLst/>
                <a:latin typeface="DejaVu Sans"/>
                <a:ea typeface="DejaVu Sans"/>
                <a:cs typeface="DejaVu Sans"/>
              </a:rPr>
              <a:t>Gurruṯu’mi</a:t>
            </a:r>
            <a:r>
              <a:rPr lang="en-US" sz="1400" u="none" strike="noStrike" spc="0" baseline="30000" dirty="0">
                <a:effectLst/>
                <a:latin typeface="DejaVu Sans"/>
                <a:ea typeface="DejaVu Sans"/>
                <a:cs typeface="DejaVu Sans"/>
              </a:rPr>
              <a:t> Mala (My Connections),” in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ed. Katharine Losi Atafu-Mayo and Giles Peterson (Auckland: </a:t>
            </a: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2019), 19.</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203200"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“Artist Spotlight: </a:t>
            </a:r>
            <a:r>
              <a:rPr lang="en-US" sz="1400" u="none" strike="noStrike" spc="0" baseline="30000" dirty="0" err="1">
                <a:effectLst/>
                <a:latin typeface="DejaVu Sans"/>
                <a:ea typeface="DejaVu Sans"/>
                <a:cs typeface="DejaVu Sans"/>
              </a:rPr>
              <a:t>Te</a:t>
            </a:r>
            <a:r>
              <a:rPr lang="en-US" sz="1400" u="none" strike="noStrike" spc="0" baseline="30000" dirty="0">
                <a:effectLst/>
                <a:latin typeface="DejaVu Sans"/>
                <a:ea typeface="DejaVu Sans"/>
                <a:cs typeface="DejaVu Sans"/>
              </a:rPr>
              <a:t> Ara </a:t>
            </a:r>
            <a:r>
              <a:rPr lang="en-US" sz="1400" u="none" strike="noStrike" spc="0" baseline="30000" dirty="0" err="1">
                <a:effectLst/>
                <a:latin typeface="DejaVu Sans"/>
                <a:ea typeface="DejaVu Sans"/>
                <a:cs typeface="DejaVu Sans"/>
              </a:rPr>
              <a:t>Minhinnick</a:t>
            </a:r>
            <a:r>
              <a:rPr lang="en-US" sz="1400" u="none" strike="noStrike" spc="0" baseline="30000" dirty="0">
                <a:effectLst/>
                <a:latin typeface="DejaVu Sans"/>
                <a:ea typeface="DejaVu Sans"/>
                <a:cs typeface="DejaVu Sans"/>
              </a:rPr>
              <a:t>,”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September 9, 2021 </a:t>
            </a:r>
            <a:r>
              <a:rPr lang="en-US" sz="1400" u="none" strike="noStrike" spc="0" baseline="30000" dirty="0">
                <a:solidFill>
                  <a:srgbClr val="0563C1"/>
                </a:solidFill>
                <a:effectLst/>
                <a:latin typeface="DejaVu Sans"/>
                <a:ea typeface="DejaVu Sans"/>
                <a:cs typeface="DejaVu Sans"/>
                <a:hlinkClick r:id="rId7"/>
              </a:rPr>
              <a:t>https://www.youtube.com/watch?v=c1sp97PhctY</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194310" algn="l"/>
              </a:tabLst>
            </a:pPr>
            <a:r>
              <a:rPr lang="en-US" sz="1400" u="none" strike="noStrike" spc="0" baseline="30000" dirty="0">
                <a:effectLst/>
                <a:latin typeface="DejaVu Sans"/>
                <a:ea typeface="DejaVu Sans"/>
                <a:cs typeface="DejaVu Sans"/>
              </a:rPr>
              <a:t>Peter </a:t>
            </a:r>
            <a:r>
              <a:rPr lang="en-US" sz="1400" u="none" strike="noStrike" spc="0" baseline="30000" dirty="0" err="1">
                <a:effectLst/>
                <a:latin typeface="DejaVu Sans"/>
                <a:ea typeface="DejaVu Sans"/>
                <a:cs typeface="DejaVu Sans"/>
              </a:rPr>
              <a:t>Elavera</a:t>
            </a:r>
            <a:r>
              <a:rPr lang="en-US" sz="1400" u="none" strike="noStrike" spc="0" baseline="30000" dirty="0">
                <a:effectLst/>
                <a:latin typeface="DejaVu Sans"/>
                <a:ea typeface="DejaVu Sans"/>
                <a:cs typeface="DejaVu Sans"/>
              </a:rPr>
              <a:t>, “Peter </a:t>
            </a:r>
            <a:r>
              <a:rPr lang="en-US" sz="1400" u="none" strike="noStrike" spc="0" baseline="30000" dirty="0" err="1">
                <a:effectLst/>
                <a:latin typeface="DejaVu Sans"/>
                <a:ea typeface="DejaVu Sans"/>
                <a:cs typeface="DejaVu Sans"/>
              </a:rPr>
              <a:t>Elavera</a:t>
            </a:r>
            <a:r>
              <a:rPr lang="en-US" sz="1400" u="none" strike="noStrike" spc="0" baseline="30000" dirty="0">
                <a:effectLst/>
                <a:latin typeface="DejaVu Sans"/>
                <a:ea typeface="DejaVu Sans"/>
                <a:cs typeface="DejaVu Sans"/>
              </a:rPr>
              <a:t>: Unity Wall,” in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ed. Katharine Losi Atafu-Mayo and Giles Peterson (Auckland: </a:t>
            </a: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2019), 25.</a:t>
            </a:r>
            <a:endParaRPr lang="en-NZ" sz="1400" u="none" strike="noStrike" spc="0" baseline="30000" dirty="0">
              <a:effectLst/>
              <a:latin typeface="DejaVu Sans"/>
              <a:ea typeface="DejaVu Sans"/>
              <a:cs typeface="DejaVu Sans"/>
            </a:endParaRPr>
          </a:p>
          <a:p>
            <a:pPr marL="342900" lvl="0" indent="-342900">
              <a:lnSpc>
                <a:spcPct val="132000"/>
              </a:lnSpc>
              <a:spcAft>
                <a:spcPts val="800"/>
              </a:spcAft>
              <a:buClr>
                <a:srgbClr val="000000"/>
              </a:buClr>
              <a:buSzPts val="950"/>
              <a:buFont typeface="+mj-lt"/>
              <a:buAutoNum type="arabicPeriod"/>
              <a:tabLst>
                <a:tab pos="196850" algn="l"/>
              </a:tabLst>
            </a:pPr>
            <a:r>
              <a:rPr lang="en-US" sz="1400" u="none" strike="noStrike" spc="0" baseline="30000" dirty="0" err="1">
                <a:effectLst/>
                <a:latin typeface="DejaVu Sans"/>
                <a:ea typeface="DejaVu Sans"/>
                <a:cs typeface="DejaVu Sans"/>
              </a:rPr>
              <a:t>Tautai</a:t>
            </a:r>
            <a:r>
              <a:rPr lang="en-US" sz="1400" u="none" strike="noStrike" spc="0" baseline="30000" dirty="0">
                <a:effectLst/>
                <a:latin typeface="DejaVu Sans"/>
                <a:ea typeface="DejaVu Sans"/>
                <a:cs typeface="DejaVu Sans"/>
              </a:rPr>
              <a:t> Arts, “Artist Spotlight: Peter </a:t>
            </a:r>
            <a:r>
              <a:rPr lang="en-US" sz="1400" u="none" strike="noStrike" spc="0" baseline="30000" dirty="0" err="1">
                <a:effectLst/>
                <a:latin typeface="DejaVu Sans"/>
                <a:ea typeface="DejaVu Sans"/>
                <a:cs typeface="DejaVu Sans"/>
              </a:rPr>
              <a:t>Elavera</a:t>
            </a:r>
            <a:r>
              <a:rPr lang="en-US" sz="1400" u="none" strike="noStrike" spc="0" baseline="30000" dirty="0">
                <a:effectLst/>
                <a:latin typeface="DejaVu Sans"/>
                <a:ea typeface="DejaVu Sans"/>
                <a:cs typeface="DejaVu Sans"/>
              </a:rPr>
              <a:t>,” video by No Six for </a:t>
            </a:r>
            <a:r>
              <a:rPr lang="en-US" sz="1400" i="1" u="none" strike="noStrike" spc="0" baseline="30000" dirty="0">
                <a:effectLst/>
                <a:latin typeface="DejaVu Sans"/>
                <a:ea typeface="DejaVu Sans"/>
                <a:cs typeface="DejaVu Sans"/>
              </a:rPr>
              <a:t>SALTWATER / Interconnectivity</a:t>
            </a:r>
            <a:r>
              <a:rPr lang="en-US" sz="1400" u="none" strike="noStrike" spc="0" baseline="30000" dirty="0">
                <a:effectLst/>
                <a:latin typeface="DejaVu Sans"/>
                <a:ea typeface="DejaVu Sans"/>
                <a:cs typeface="DejaVu Sans"/>
              </a:rPr>
              <a:t>, 2020, accessed August 26, 2021, </a:t>
            </a:r>
            <a:r>
              <a:rPr lang="en-US" sz="1400" u="none" strike="noStrike" spc="0" baseline="30000" dirty="0">
                <a:effectLst/>
                <a:latin typeface="DejaVu Sans"/>
                <a:ea typeface="DejaVu Sans"/>
                <a:cs typeface="DejaVu Sans"/>
                <a:hlinkClick r:id="rId8"/>
              </a:rPr>
              <a:t>https://www.youtube.com/watch?v=nY6cB9QFLXA</a:t>
            </a:r>
            <a:r>
              <a:rPr lang="en-US" sz="1400" u="none" strike="noStrike" spc="0" baseline="30000" dirty="0">
                <a:effectLst/>
                <a:latin typeface="DejaVu Sans"/>
                <a:ea typeface="DejaVu Sans"/>
                <a:cs typeface="DejaVu Sans"/>
              </a:rPr>
              <a:t>.</a:t>
            </a:r>
            <a:endParaRPr lang="en-NZ" sz="1400" u="none" strike="noStrike" spc="0" baseline="30000" dirty="0">
              <a:effectLst/>
              <a:latin typeface="DejaVu Sans"/>
              <a:ea typeface="DejaVu Sans"/>
              <a:cs typeface="DejaVu Sans"/>
            </a:endParaRPr>
          </a:p>
          <a:p>
            <a:pPr marL="342900" indent="-342900">
              <a:lnSpc>
                <a:spcPct val="132000"/>
              </a:lnSpc>
              <a:spcAft>
                <a:spcPts val="800"/>
              </a:spcAft>
              <a:buClr>
                <a:srgbClr val="000000"/>
              </a:buClr>
              <a:buSzPts val="950"/>
              <a:buFont typeface="+mj-lt"/>
              <a:buAutoNum type="arabicPeriod"/>
              <a:tabLst>
                <a:tab pos="200025" algn="l"/>
              </a:tabLst>
            </a:pPr>
            <a:r>
              <a:rPr lang="en-US" sz="1200" u="none" strike="noStrike" spc="0" baseline="30000" dirty="0">
                <a:effectLst/>
                <a:latin typeface="DejaVu Sans"/>
                <a:ea typeface="DejaVu Sans"/>
                <a:cs typeface="DejaVu Sans"/>
              </a:rPr>
              <a:t>Katharine Losi Atafu-Mayo (@KattyMayo), Instagram, October 21, 2020,</a:t>
            </a:r>
            <a:r>
              <a:rPr lang="en-US" sz="1200" baseline="30000" dirty="0">
                <a:latin typeface="DejaVu Sans"/>
                <a:ea typeface="DejaVu Sans"/>
                <a:cs typeface="DejaVu Sans"/>
              </a:rPr>
              <a:t>    </a:t>
            </a:r>
            <a:r>
              <a:rPr lang="en-US" sz="1200" dirty="0">
                <a:effectLst/>
                <a:latin typeface="DejaVu Sans"/>
                <a:ea typeface="DejaVu Sans"/>
                <a:cs typeface="DejaVu Sans"/>
              </a:rPr>
              <a:t>accessed September 12, 2021,</a:t>
            </a:r>
            <a:r>
              <a:rPr lang="en-US" sz="1200" dirty="0">
                <a:latin typeface="DejaVu Sans"/>
                <a:ea typeface="DejaVu Sans"/>
                <a:cs typeface="DejaVu Sans"/>
              </a:rPr>
              <a:t> </a:t>
            </a:r>
            <a:r>
              <a:rPr lang="en-US" sz="1200" dirty="0">
                <a:effectLst/>
                <a:latin typeface="DejaVu Sans"/>
                <a:ea typeface="DejaVu Sans"/>
                <a:cs typeface="DejaVu Sans"/>
                <a:hlinkClick r:id="rId9">
                  <a:extLst>
                    <a:ext uri="{A12FA001-AC4F-418D-AE19-62706E023703}">
                      <ahyp:hlinkClr xmlns:ahyp="http://schemas.microsoft.com/office/drawing/2018/hyperlinkcolor" val="tx"/>
                    </a:ext>
                  </a:extLst>
                </a:hlinkClick>
              </a:rPr>
              <a:t>https://www.instagram.com/p/CGlcPaBH5uiHMcuw5euP_LtYcr1FfVDmvQx9OM</a:t>
            </a:r>
            <a:r>
              <a:rPr lang="en-US" sz="1200" u="sng" dirty="0">
                <a:effectLst/>
                <a:latin typeface="DejaVu Sans"/>
                <a:ea typeface="DejaVu Sans"/>
                <a:cs typeface="DejaVu Sans"/>
              </a:rPr>
              <a:t> 0/</a:t>
            </a:r>
            <a:r>
              <a:rPr lang="en-US" sz="1200" dirty="0">
                <a:effectLst/>
                <a:latin typeface="DejaVu Sans"/>
                <a:ea typeface="DejaVu Sans"/>
                <a:cs typeface="DejaVu Sans"/>
              </a:rPr>
              <a:t>.</a:t>
            </a:r>
            <a:r>
              <a:rPr lang="en-US" sz="1200" dirty="0">
                <a:latin typeface="DejaVu Sans"/>
                <a:ea typeface="DejaVu Sans"/>
                <a:cs typeface="DejaVu Sans"/>
              </a:rPr>
              <a:t>   14.   </a:t>
            </a:r>
            <a:r>
              <a:rPr lang="en-US" sz="1200" u="none" strike="noStrike" spc="0" baseline="30000" dirty="0">
                <a:effectLst/>
                <a:latin typeface="DejaVu Sans"/>
                <a:ea typeface="DejaVu Sans"/>
                <a:cs typeface="DejaVu Sans"/>
              </a:rPr>
              <a:t>Courtney Sina Meredith, “Acknowledgements,” in </a:t>
            </a:r>
            <a:r>
              <a:rPr lang="en-US" sz="1200" i="1" u="none" strike="noStrike" spc="0" baseline="30000" dirty="0">
                <a:effectLst/>
                <a:latin typeface="DejaVu Sans"/>
                <a:ea typeface="DejaVu Sans"/>
                <a:cs typeface="DejaVu Sans"/>
              </a:rPr>
              <a:t>SALTWATER / Inter­connectivity</a:t>
            </a:r>
            <a:r>
              <a:rPr lang="en-US" sz="1200" u="none" strike="noStrike" spc="0" baseline="30000" dirty="0">
                <a:effectLst/>
                <a:latin typeface="DejaVu Sans"/>
                <a:ea typeface="DejaVu Sans"/>
                <a:cs typeface="DejaVu Sans"/>
              </a:rPr>
              <a:t>, ed. Katharine Losi Atafu-Mayo and Giles Peterson (Auckland: </a:t>
            </a:r>
            <a:r>
              <a:rPr lang="en-US" sz="1200" u="none" strike="noStrike" spc="0" baseline="30000" dirty="0" err="1">
                <a:effectLst/>
                <a:latin typeface="DejaVu Sans"/>
                <a:ea typeface="DejaVu Sans"/>
                <a:cs typeface="DejaVu Sans"/>
              </a:rPr>
              <a:t>Tautai</a:t>
            </a:r>
            <a:r>
              <a:rPr lang="en-US" sz="1200" u="none" strike="noStrike" spc="0" baseline="30000" dirty="0">
                <a:effectLst/>
                <a:latin typeface="DejaVu Sans"/>
                <a:ea typeface="DejaVu Sans"/>
                <a:cs typeface="DejaVu Sans"/>
              </a:rPr>
              <a:t>, 2019), 2</a:t>
            </a:r>
            <a:r>
              <a:rPr lang="en-US" sz="1050" u="none" strike="noStrike" spc="0" baseline="30000" dirty="0">
                <a:effectLst/>
                <a:latin typeface="DejaVu Sans"/>
                <a:ea typeface="DejaVu Sans"/>
                <a:cs typeface="DejaVu Sans"/>
              </a:rPr>
              <a:t>9.</a:t>
            </a:r>
            <a:endParaRPr lang="en-NZ" sz="1050" u="none" strike="noStrike" spc="0" baseline="30000">
              <a:effectLst/>
              <a:latin typeface="DejaVu Sans"/>
              <a:ea typeface="DejaVu Sans"/>
              <a:cs typeface="DejaVu Sans"/>
            </a:endParaRPr>
          </a:p>
        </p:txBody>
      </p:sp>
    </p:spTree>
    <p:extLst>
      <p:ext uri="{BB962C8B-B14F-4D97-AF65-F5344CB8AC3E}">
        <p14:creationId xmlns:p14="http://schemas.microsoft.com/office/powerpoint/2010/main" val="417933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33D4B7-74E4-989B-2D83-859DA54C81AD}"/>
              </a:ext>
            </a:extLst>
          </p:cNvPr>
          <p:cNvSpPr txBox="1"/>
          <p:nvPr/>
        </p:nvSpPr>
        <p:spPr>
          <a:xfrm>
            <a:off x="599090" y="86916"/>
            <a:ext cx="11119944" cy="6555641"/>
          </a:xfrm>
          <a:prstGeom prst="rect">
            <a:avLst/>
          </a:prstGeom>
          <a:noFill/>
        </p:spPr>
        <p:txBody>
          <a:bodyPr wrap="square" lIns="91440" tIns="45720" rIns="91440" bIns="45720" rtlCol="0" anchor="t">
            <a:spAutoFit/>
          </a:bodyPr>
          <a:lstStyle/>
          <a:p>
            <a:pPr rtl="0">
              <a:spcBef>
                <a:spcPts val="0"/>
              </a:spcBef>
              <a:spcAft>
                <a:spcPts val="0"/>
              </a:spcAft>
            </a:pPr>
            <a:r>
              <a:rPr lang="en-NZ" sz="1400" b="1" i="0" u="sng" strike="noStrike" dirty="0">
                <a:solidFill>
                  <a:srgbClr val="00B0F0"/>
                </a:solidFill>
                <a:effectLst/>
                <a:latin typeface="Calibri" panose="020F0502020204030204" pitchFamily="34" charset="0"/>
              </a:rPr>
              <a:t>PRESS RELEASE  SALTWATER/Interconnectivity  TAUTAI GALLERY OCT 16 – JAN 30</a:t>
            </a:r>
            <a:endParaRPr lang="en-NZ" sz="1400" b="1" u="sng" dirty="0">
              <a:solidFill>
                <a:srgbClr val="00B0F0"/>
              </a:solidFill>
              <a:effectLst/>
            </a:endParaRPr>
          </a:p>
          <a:p>
            <a:pPr rtl="0">
              <a:spcBef>
                <a:spcPts val="0"/>
              </a:spcBef>
              <a:spcAft>
                <a:spcPts val="0"/>
              </a:spcAft>
            </a:pPr>
            <a:br>
              <a:rPr lang="en-NZ" sz="1400" b="1" dirty="0">
                <a:solidFill>
                  <a:srgbClr val="00B0F0"/>
                </a:solidFill>
                <a:effectLst/>
              </a:rPr>
            </a:br>
            <a:br>
              <a:rPr lang="en-NZ" sz="1400" b="0" dirty="0">
                <a:effectLst/>
              </a:rPr>
            </a:br>
            <a:r>
              <a:rPr lang="en-NZ" sz="1400" b="0" i="0" u="none" strike="noStrike" dirty="0">
                <a:solidFill>
                  <a:srgbClr val="000000"/>
                </a:solidFill>
                <a:effectLst/>
                <a:latin typeface="Calibri" panose="020F0502020204030204" pitchFamily="34" charset="0"/>
              </a:rPr>
              <a:t>For </a:t>
            </a:r>
            <a:r>
              <a:rPr lang="en-NZ" sz="1400" b="1" i="0" u="none" strike="noStrike" dirty="0">
                <a:solidFill>
                  <a:srgbClr val="00B0F0"/>
                </a:solidFill>
                <a:effectLst/>
                <a:latin typeface="Calibri" panose="020F0502020204030204" pitchFamily="34" charset="0"/>
              </a:rPr>
              <a:t>Katharine Losi Atafu-Mayo </a:t>
            </a:r>
            <a:r>
              <a:rPr lang="en-NZ" sz="1400" b="0" i="0" u="none" strike="noStrike" dirty="0">
                <a:solidFill>
                  <a:srgbClr val="000000"/>
                </a:solidFill>
                <a:effectLst/>
                <a:latin typeface="Calibri" panose="020F0502020204030204" pitchFamily="34" charset="0"/>
              </a:rPr>
              <a:t>curating her first major exhibition alongside </a:t>
            </a:r>
            <a:r>
              <a:rPr lang="en-NZ" sz="1400" b="1" i="0" u="none" strike="noStrike" dirty="0">
                <a:solidFill>
                  <a:srgbClr val="000000"/>
                </a:solidFill>
                <a:effectLst/>
                <a:latin typeface="Calibri" panose="020F0502020204030204" pitchFamily="34" charset="0"/>
              </a:rPr>
              <a:t>Giles Peterson </a:t>
            </a:r>
            <a:r>
              <a:rPr lang="en-NZ" sz="1400" b="0" i="0" u="none" strike="noStrike" dirty="0">
                <a:solidFill>
                  <a:srgbClr val="000000"/>
                </a:solidFill>
                <a:effectLst/>
                <a:latin typeface="Calibri" panose="020F0502020204030204" pitchFamily="34" charset="0"/>
              </a:rPr>
              <a:t>with </a:t>
            </a:r>
            <a:r>
              <a:rPr lang="en-NZ" sz="1400" b="1" i="0" u="none" strike="noStrike" dirty="0">
                <a:solidFill>
                  <a:srgbClr val="000000"/>
                </a:solidFill>
                <a:effectLst/>
                <a:latin typeface="Calibri" panose="020F0502020204030204" pitchFamily="34" charset="0"/>
              </a:rPr>
              <a:t>‘</a:t>
            </a:r>
            <a:r>
              <a:rPr lang="en-NZ" sz="1400" b="1" i="1" u="none" strike="noStrike" dirty="0">
                <a:solidFill>
                  <a:srgbClr val="000000"/>
                </a:solidFill>
                <a:effectLst/>
                <a:latin typeface="Calibri" panose="020F0502020204030204" pitchFamily="34" charset="0"/>
              </a:rPr>
              <a:t>SALTWATER/Interconnectivity</a:t>
            </a:r>
            <a:r>
              <a:rPr lang="en-NZ" sz="1400" b="0" i="1" u="none" strike="noStrike" dirty="0">
                <a:solidFill>
                  <a:srgbClr val="000000"/>
                </a:solidFill>
                <a:effectLst/>
                <a:latin typeface="Calibri" panose="020F0502020204030204" pitchFamily="34" charset="0"/>
              </a:rPr>
              <a:t>’ </a:t>
            </a:r>
            <a:r>
              <a:rPr lang="en-NZ" sz="1400" b="0" i="0" u="none" strike="noStrike" dirty="0">
                <a:solidFill>
                  <a:srgbClr val="000000"/>
                </a:solidFill>
                <a:effectLst/>
                <a:latin typeface="Calibri" panose="020F0502020204030204" pitchFamily="34" charset="0"/>
              </a:rPr>
              <a:t>is an opportunity to give back to the community.</a:t>
            </a:r>
            <a:endParaRPr lang="en-NZ" sz="1400" b="0" dirty="0">
              <a:effectLst/>
            </a:endParaRPr>
          </a:p>
          <a:p>
            <a:pPr rtl="0">
              <a:spcBef>
                <a:spcPts val="0"/>
              </a:spcBef>
              <a:spcAft>
                <a:spcPts val="0"/>
              </a:spcAft>
            </a:pPr>
            <a:br>
              <a:rPr lang="en-NZ" sz="1400" b="0" dirty="0">
                <a:effectLst/>
              </a:rPr>
            </a:br>
            <a:r>
              <a:rPr lang="en-NZ" sz="1400" b="0" i="0" u="none" strike="noStrike" dirty="0">
                <a:solidFill>
                  <a:srgbClr val="000000"/>
                </a:solidFill>
                <a:effectLst/>
                <a:latin typeface="Calibri"/>
                <a:cs typeface="Calibri"/>
              </a:rPr>
              <a:t>The upcoming show at </a:t>
            </a:r>
            <a:r>
              <a:rPr lang="en-NZ" sz="1400" b="1" i="0" u="none" strike="noStrike" dirty="0" err="1">
                <a:solidFill>
                  <a:srgbClr val="00B0F0"/>
                </a:solidFill>
                <a:effectLst/>
                <a:latin typeface="Calibri"/>
                <a:cs typeface="Calibri"/>
              </a:rPr>
              <a:t>Tautai</a:t>
            </a:r>
            <a:r>
              <a:rPr lang="en-NZ" sz="1400" b="1" i="0" u="none" strike="noStrike" dirty="0">
                <a:solidFill>
                  <a:srgbClr val="00B0F0"/>
                </a:solidFill>
                <a:effectLst/>
                <a:latin typeface="Calibri"/>
                <a:cs typeface="Calibri"/>
              </a:rPr>
              <a:t> Gallery </a:t>
            </a:r>
            <a:r>
              <a:rPr lang="en-NZ" sz="1400" b="0" i="0" u="none" strike="noStrike" dirty="0">
                <a:solidFill>
                  <a:srgbClr val="000000"/>
                </a:solidFill>
                <a:effectLst/>
                <a:latin typeface="Calibri"/>
                <a:cs typeface="Calibri"/>
              </a:rPr>
              <a:t>endured all the disruptions of Covid19 and its launch next month is something to celebrate, says Atafu-Mayo. An alumni of </a:t>
            </a:r>
            <a:r>
              <a:rPr lang="en-NZ" sz="1400" b="0" i="0" u="none" strike="noStrike" dirty="0" err="1">
                <a:solidFill>
                  <a:srgbClr val="000000"/>
                </a:solidFill>
                <a:effectLst/>
                <a:latin typeface="Calibri"/>
                <a:cs typeface="Calibri"/>
              </a:rPr>
              <a:t>Whitecliffe</a:t>
            </a:r>
            <a:r>
              <a:rPr lang="en-NZ" sz="1400" b="0" i="0" u="none" strike="noStrike" dirty="0">
                <a:solidFill>
                  <a:srgbClr val="000000"/>
                </a:solidFill>
                <a:effectLst/>
                <a:latin typeface="Calibri"/>
                <a:cs typeface="Calibri"/>
              </a:rPr>
              <a:t>, the young artist graduated last year as the top student in her Bachelor of Fine Arts degree. </a:t>
            </a:r>
            <a:r>
              <a:rPr lang="en-NZ" sz="1400" b="1" i="0" u="none" strike="noStrike" dirty="0">
                <a:solidFill>
                  <a:srgbClr val="00B0F0"/>
                </a:solidFill>
                <a:effectLst/>
                <a:latin typeface="Calibri"/>
                <a:cs typeface="Calibri"/>
              </a:rPr>
              <a:t>Tautua (</a:t>
            </a:r>
            <a:r>
              <a:rPr lang="en-NZ" sz="1400" b="0" i="0" u="none" strike="noStrike" dirty="0">
                <a:solidFill>
                  <a:srgbClr val="000000"/>
                </a:solidFill>
                <a:effectLst/>
                <a:latin typeface="Calibri"/>
                <a:cs typeface="Calibri"/>
              </a:rPr>
              <a:t>service</a:t>
            </a:r>
            <a:r>
              <a:rPr lang="en-NZ" sz="1400" b="0" i="0" u="none" strike="noStrike" dirty="0">
                <a:solidFill>
                  <a:srgbClr val="00B0F0"/>
                </a:solidFill>
                <a:effectLst/>
                <a:latin typeface="Calibri"/>
                <a:cs typeface="Calibri"/>
              </a:rPr>
              <a:t>), </a:t>
            </a:r>
            <a:r>
              <a:rPr lang="en-NZ" sz="1400" b="1" i="0" u="none" strike="noStrike" dirty="0" err="1">
                <a:solidFill>
                  <a:srgbClr val="00B0F0"/>
                </a:solidFill>
                <a:effectLst/>
                <a:latin typeface="Calibri"/>
                <a:cs typeface="Calibri"/>
              </a:rPr>
              <a:t>Manaakitanga</a:t>
            </a:r>
            <a:r>
              <a:rPr lang="en-NZ" sz="1400" b="1" i="0" u="none" strike="noStrike" dirty="0">
                <a:solidFill>
                  <a:srgbClr val="00B0F0"/>
                </a:solidFill>
                <a:effectLst/>
                <a:latin typeface="Calibri"/>
                <a:cs typeface="Calibri"/>
              </a:rPr>
              <a:t> </a:t>
            </a:r>
            <a:r>
              <a:rPr lang="en-NZ" sz="1400" b="0" i="0" u="none" strike="noStrike" dirty="0">
                <a:solidFill>
                  <a:srgbClr val="000000"/>
                </a:solidFill>
                <a:effectLst/>
                <a:latin typeface="Calibri"/>
                <a:cs typeface="Calibri"/>
              </a:rPr>
              <a:t>(hospitality) and </a:t>
            </a:r>
            <a:r>
              <a:rPr lang="en-NZ" sz="1400" b="1" i="1" u="none" strike="noStrike" dirty="0">
                <a:solidFill>
                  <a:srgbClr val="00B0F0"/>
                </a:solidFill>
                <a:effectLst/>
                <a:latin typeface="Calibri"/>
                <a:cs typeface="Calibri"/>
              </a:rPr>
              <a:t>Healin</a:t>
            </a:r>
            <a:r>
              <a:rPr lang="en-NZ" sz="1400" i="1" u="none" strike="noStrike" dirty="0">
                <a:solidFill>
                  <a:srgbClr val="00B0F0"/>
                </a:solidFill>
                <a:effectLst/>
                <a:latin typeface="Calibri"/>
                <a:cs typeface="Calibri"/>
              </a:rPr>
              <a:t>g</a:t>
            </a:r>
            <a:r>
              <a:rPr lang="en-NZ" sz="1400" i="0" u="none" strike="noStrike" dirty="0">
                <a:solidFill>
                  <a:srgbClr val="00B0F0"/>
                </a:solidFill>
                <a:effectLst/>
                <a:latin typeface="Calibri"/>
                <a:cs typeface="Calibri"/>
              </a:rPr>
              <a:t> </a:t>
            </a:r>
            <a:r>
              <a:rPr lang="en-NZ" sz="1400" b="0" i="0" u="none" strike="noStrike" dirty="0">
                <a:solidFill>
                  <a:srgbClr val="000000"/>
                </a:solidFill>
                <a:effectLst/>
                <a:latin typeface="Calibri"/>
                <a:cs typeface="Calibri"/>
              </a:rPr>
              <a:t>are major influences into her practice as both performance artist and curator.</a:t>
            </a:r>
            <a:endParaRPr lang="en-NZ" sz="1400" b="0" dirty="0">
              <a:effectLst/>
              <a:latin typeface="Calibri"/>
              <a:cs typeface="Calibri"/>
            </a:endParaRPr>
          </a:p>
          <a:p>
            <a:br>
              <a:rPr lang="en-NZ" sz="1400" b="0" dirty="0">
                <a:effectLst/>
              </a:rPr>
            </a:br>
            <a:r>
              <a:rPr lang="en-NZ" sz="1400" b="0" i="0" u="none" strike="noStrike" dirty="0">
                <a:solidFill>
                  <a:srgbClr val="000000"/>
                </a:solidFill>
                <a:effectLst/>
                <a:latin typeface="Calibri"/>
                <a:cs typeface="Calibri"/>
              </a:rPr>
              <a:t>‘I’ve already learnt so much about my curatorial practice; including how I work alongside people and how I can weave my cultural values into the details of the project.’  She said her relationship with co-curator </a:t>
            </a:r>
            <a:r>
              <a:rPr lang="en-NZ" sz="1400" b="1" i="0" u="none" strike="noStrike" dirty="0">
                <a:solidFill>
                  <a:srgbClr val="00B0F0"/>
                </a:solidFill>
                <a:effectLst/>
                <a:latin typeface="Calibri"/>
                <a:cs typeface="Calibri"/>
              </a:rPr>
              <a:t>Giles Peterson </a:t>
            </a:r>
            <a:r>
              <a:rPr lang="en-NZ" sz="1400" b="0" i="0" u="none" strike="noStrike" dirty="0">
                <a:solidFill>
                  <a:srgbClr val="000000"/>
                </a:solidFill>
                <a:effectLst/>
                <a:latin typeface="Calibri"/>
                <a:cs typeface="Calibri"/>
              </a:rPr>
              <a:t>made the show even more special, having been taught by </a:t>
            </a:r>
            <a:r>
              <a:rPr lang="en-NZ" sz="1400" b="1" i="0" u="none" strike="noStrike" dirty="0">
                <a:solidFill>
                  <a:srgbClr val="000000"/>
                </a:solidFill>
                <a:effectLst/>
                <a:latin typeface="Calibri"/>
                <a:cs typeface="Calibri"/>
              </a:rPr>
              <a:t>Peterson</a:t>
            </a:r>
            <a:r>
              <a:rPr lang="en-NZ" sz="1400" b="0" i="0" u="none" strike="noStrike" dirty="0">
                <a:solidFill>
                  <a:srgbClr val="000000"/>
                </a:solidFill>
                <a:effectLst/>
                <a:latin typeface="Calibri"/>
                <a:cs typeface="Calibri"/>
              </a:rPr>
              <a:t> during her years at university and now working alongside one another as peers.</a:t>
            </a:r>
            <a:r>
              <a:rPr lang="en-NZ" sz="1400" dirty="0">
                <a:solidFill>
                  <a:srgbClr val="000000"/>
                </a:solidFill>
                <a:latin typeface="Calibri"/>
                <a:cs typeface="Calibri"/>
              </a:rPr>
              <a:t> </a:t>
            </a:r>
          </a:p>
          <a:p>
            <a:endParaRPr lang="en-NZ" sz="1400" b="1" dirty="0">
              <a:solidFill>
                <a:srgbClr val="00B0F0"/>
              </a:solidFill>
              <a:latin typeface="Calibri"/>
              <a:cs typeface="Calibri"/>
            </a:endParaRPr>
          </a:p>
          <a:p>
            <a:pPr>
              <a:spcBef>
                <a:spcPts val="0"/>
              </a:spcBef>
              <a:spcAft>
                <a:spcPts val="0"/>
              </a:spcAft>
            </a:pPr>
            <a:r>
              <a:rPr lang="en-NZ" sz="1400" b="1" i="0" u="none" strike="noStrike" dirty="0">
                <a:solidFill>
                  <a:srgbClr val="00B0F0"/>
                </a:solidFill>
                <a:effectLst/>
                <a:latin typeface="Calibri"/>
                <a:cs typeface="Calibri"/>
              </a:rPr>
              <a:t>Atafu-Mayo</a:t>
            </a:r>
            <a:r>
              <a:rPr lang="en-NZ" sz="1400" b="0" i="0" u="none" strike="noStrike" dirty="0">
                <a:solidFill>
                  <a:srgbClr val="000000"/>
                </a:solidFill>
                <a:effectLst/>
                <a:latin typeface="Calibri"/>
                <a:cs typeface="Calibri"/>
              </a:rPr>
              <a:t> says dispelling assumptions was important as a curator with the exhibition bringing artists to the fore who are a testament to this.  ‘It was absolutely vital that within this project we displayed a range of lived experiences, seeing as </a:t>
            </a:r>
            <a:r>
              <a:rPr lang="en-NZ" sz="1400" b="1" i="0" u="none" strike="noStrike" dirty="0">
                <a:solidFill>
                  <a:srgbClr val="00B0F0"/>
                </a:solidFill>
                <a:effectLst/>
                <a:latin typeface="Calibri"/>
                <a:cs typeface="Calibri"/>
              </a:rPr>
              <a:t>Moana/</a:t>
            </a:r>
            <a:r>
              <a:rPr lang="en-NZ" sz="1400" b="1" i="0" u="none" strike="noStrike" dirty="0" err="1">
                <a:solidFill>
                  <a:srgbClr val="00B0F0"/>
                </a:solidFill>
                <a:effectLst/>
                <a:latin typeface="Calibri"/>
                <a:cs typeface="Calibri"/>
              </a:rPr>
              <a:t>Solwara</a:t>
            </a:r>
            <a:r>
              <a:rPr lang="en-NZ" sz="1400" b="1" i="0" u="none" strike="noStrike" dirty="0">
                <a:solidFill>
                  <a:srgbClr val="00B0F0"/>
                </a:solidFill>
                <a:effectLst/>
                <a:latin typeface="Calibri"/>
                <a:cs typeface="Calibri"/>
              </a:rPr>
              <a:t> </a:t>
            </a:r>
            <a:r>
              <a:rPr lang="en-NZ" sz="1400" b="0" i="0" u="none" strike="noStrike" dirty="0">
                <a:solidFill>
                  <a:srgbClr val="000000"/>
                </a:solidFill>
                <a:effectLst/>
                <a:latin typeface="Calibri"/>
                <a:cs typeface="Calibri"/>
              </a:rPr>
              <a:t>people we are versatile, vast, and multifaceted’ referring to artist </a:t>
            </a:r>
            <a:r>
              <a:rPr lang="en-NZ" sz="1400" b="1" i="0" u="none" strike="noStrike" dirty="0" err="1">
                <a:solidFill>
                  <a:srgbClr val="00B0F0"/>
                </a:solidFill>
                <a:effectLst/>
                <a:latin typeface="Calibri"/>
                <a:cs typeface="Calibri"/>
              </a:rPr>
              <a:t>Gutiŋarra</a:t>
            </a:r>
            <a:r>
              <a:rPr lang="en-NZ" sz="1400" b="1" i="0" u="none" strike="noStrike" dirty="0">
                <a:solidFill>
                  <a:srgbClr val="00B0F0"/>
                </a:solidFill>
                <a:effectLst/>
                <a:latin typeface="Calibri"/>
                <a:cs typeface="Calibri"/>
              </a:rPr>
              <a:t> </a:t>
            </a:r>
            <a:r>
              <a:rPr lang="en-NZ" sz="1400" b="1" i="0" u="none" strike="noStrike" dirty="0" err="1">
                <a:solidFill>
                  <a:srgbClr val="00B0F0"/>
                </a:solidFill>
                <a:effectLst/>
                <a:latin typeface="Calibri"/>
                <a:cs typeface="Calibri"/>
              </a:rPr>
              <a:t>Yunupiŋu</a:t>
            </a:r>
            <a:r>
              <a:rPr lang="en-NZ" sz="1400" b="0" i="0" u="none" strike="noStrike" dirty="0">
                <a:solidFill>
                  <a:srgbClr val="000000"/>
                </a:solidFill>
                <a:effectLst/>
                <a:latin typeface="Calibri"/>
                <a:cs typeface="Calibri"/>
              </a:rPr>
              <a:t>, whose homeland is </a:t>
            </a:r>
            <a:r>
              <a:rPr lang="en-NZ" sz="1400" b="0" i="0" u="none" strike="noStrike" dirty="0" err="1">
                <a:solidFill>
                  <a:srgbClr val="000000"/>
                </a:solidFill>
                <a:effectLst/>
                <a:latin typeface="Calibri"/>
                <a:cs typeface="Calibri"/>
              </a:rPr>
              <a:t>Buymarr</a:t>
            </a:r>
            <a:r>
              <a:rPr lang="en-NZ" sz="1400" b="0" i="0" u="none" strike="noStrike" dirty="0">
                <a:solidFill>
                  <a:srgbClr val="000000"/>
                </a:solidFill>
                <a:effectLst/>
                <a:latin typeface="Calibri"/>
                <a:cs typeface="Calibri"/>
              </a:rPr>
              <a:t>, east of Darwin, Australia. Born deaf he is a filmmaker and digital artist and signs in the </a:t>
            </a:r>
            <a:r>
              <a:rPr lang="en-NZ" sz="1400" b="1" i="0" u="none" strike="noStrike" dirty="0" err="1">
                <a:solidFill>
                  <a:srgbClr val="00B0F0"/>
                </a:solidFill>
                <a:effectLst/>
                <a:latin typeface="Calibri"/>
                <a:cs typeface="Calibri"/>
              </a:rPr>
              <a:t>Yolŋu</a:t>
            </a:r>
            <a:r>
              <a:rPr lang="en-NZ" sz="1400" b="1" i="0" u="none" strike="noStrike" dirty="0">
                <a:solidFill>
                  <a:srgbClr val="000000"/>
                </a:solidFill>
                <a:effectLst/>
                <a:latin typeface="Calibri"/>
                <a:cs typeface="Calibri"/>
              </a:rPr>
              <a:t> </a:t>
            </a:r>
            <a:r>
              <a:rPr lang="en-NZ" sz="1400" b="0" i="0" u="none" strike="noStrike" dirty="0">
                <a:solidFill>
                  <a:srgbClr val="000000"/>
                </a:solidFill>
                <a:effectLst/>
                <a:latin typeface="Calibri"/>
                <a:cs typeface="Calibri"/>
              </a:rPr>
              <a:t>sign language. </a:t>
            </a:r>
            <a:endParaRPr lang="en-NZ" sz="1400" b="0" dirty="0">
              <a:effectLst/>
              <a:latin typeface="Calibri"/>
              <a:cs typeface="Calibri"/>
            </a:endParaRPr>
          </a:p>
          <a:p>
            <a:pPr rtl="0">
              <a:spcBef>
                <a:spcPts val="0"/>
              </a:spcBef>
              <a:spcAft>
                <a:spcPts val="0"/>
              </a:spcAft>
            </a:pPr>
            <a:br>
              <a:rPr lang="en-NZ" sz="1400" b="0" dirty="0">
                <a:effectLst/>
              </a:rPr>
            </a:br>
            <a:r>
              <a:rPr lang="en-NZ" sz="1400" b="0" i="0" u="none" strike="noStrike" dirty="0">
                <a:solidFill>
                  <a:srgbClr val="000000"/>
                </a:solidFill>
                <a:effectLst/>
                <a:latin typeface="Calibri"/>
                <a:cs typeface="Calibri"/>
              </a:rPr>
              <a:t>Drawing from Aotearoa and across </a:t>
            </a:r>
            <a:r>
              <a:rPr lang="en-NZ" sz="1400" b="1" i="0" u="none" strike="noStrike" dirty="0" err="1">
                <a:solidFill>
                  <a:srgbClr val="00B0F0"/>
                </a:solidFill>
                <a:effectLst/>
                <a:latin typeface="Calibri"/>
                <a:cs typeface="Calibri"/>
              </a:rPr>
              <a:t>Te</a:t>
            </a:r>
            <a:r>
              <a:rPr lang="en-NZ" sz="1400" b="1" i="0" u="none" strike="noStrike" dirty="0">
                <a:solidFill>
                  <a:srgbClr val="00B0F0"/>
                </a:solidFill>
                <a:effectLst/>
                <a:latin typeface="Calibri"/>
                <a:cs typeface="Calibri"/>
              </a:rPr>
              <a:t> Moana Nui a Kiwa</a:t>
            </a:r>
            <a:r>
              <a:rPr lang="en-NZ" sz="1400" b="0" i="0" u="none" strike="noStrike" dirty="0">
                <a:solidFill>
                  <a:srgbClr val="000000"/>
                </a:solidFill>
                <a:effectLst/>
                <a:latin typeface="Calibri"/>
                <a:cs typeface="Calibri"/>
              </a:rPr>
              <a:t>; </a:t>
            </a:r>
            <a:r>
              <a:rPr lang="en-NZ" sz="1400" b="1" i="1" u="none" strike="noStrike" dirty="0">
                <a:solidFill>
                  <a:srgbClr val="00B0F0"/>
                </a:solidFill>
                <a:effectLst/>
                <a:latin typeface="Calibri"/>
                <a:cs typeface="Calibri"/>
              </a:rPr>
              <a:t>SALTWATER/Interconnectivity</a:t>
            </a:r>
            <a:r>
              <a:rPr lang="en-NZ" sz="1400" b="1" i="0" u="none" strike="noStrike" dirty="0">
                <a:solidFill>
                  <a:srgbClr val="00B0F0"/>
                </a:solidFill>
                <a:effectLst/>
                <a:latin typeface="Calibri"/>
                <a:cs typeface="Calibri"/>
              </a:rPr>
              <a:t> </a:t>
            </a:r>
            <a:r>
              <a:rPr lang="en-NZ" sz="1400" b="0" i="0" u="none" strike="noStrike" dirty="0">
                <a:solidFill>
                  <a:srgbClr val="000000"/>
                </a:solidFill>
                <a:effectLst/>
                <a:latin typeface="Calibri"/>
                <a:cs typeface="Calibri"/>
              </a:rPr>
              <a:t>includes the works of </a:t>
            </a:r>
            <a:r>
              <a:rPr lang="en-NZ" sz="1400" b="1" i="0" u="none" strike="noStrike" dirty="0">
                <a:solidFill>
                  <a:srgbClr val="00B0F0"/>
                </a:solidFill>
                <a:effectLst/>
                <a:latin typeface="Calibri"/>
                <a:cs typeface="Calibri"/>
              </a:rPr>
              <a:t>Peter </a:t>
            </a:r>
            <a:r>
              <a:rPr lang="en-NZ" sz="1400" b="1" i="0" u="none" strike="noStrike" dirty="0" err="1">
                <a:solidFill>
                  <a:srgbClr val="00B0F0"/>
                </a:solidFill>
                <a:effectLst/>
                <a:latin typeface="Calibri"/>
                <a:cs typeface="Calibri"/>
              </a:rPr>
              <a:t>Elavera</a:t>
            </a:r>
            <a:r>
              <a:rPr lang="en-NZ" sz="1400" b="1" i="0" u="none" strike="noStrike" dirty="0">
                <a:solidFill>
                  <a:srgbClr val="00B0F0"/>
                </a:solidFill>
                <a:effectLst/>
                <a:latin typeface="Calibri"/>
                <a:cs typeface="Calibri"/>
              </a:rPr>
              <a:t>, Katharine Atafu-Mayo, </a:t>
            </a:r>
            <a:r>
              <a:rPr lang="en-NZ" sz="1400" b="1" i="0" u="none" strike="noStrike" dirty="0" err="1">
                <a:solidFill>
                  <a:srgbClr val="00B0F0"/>
                </a:solidFill>
                <a:effectLst/>
                <a:latin typeface="Calibri"/>
                <a:cs typeface="Calibri"/>
              </a:rPr>
              <a:t>Te</a:t>
            </a:r>
            <a:r>
              <a:rPr lang="en-NZ" sz="1400" b="1" i="0" u="none" strike="noStrike" dirty="0">
                <a:solidFill>
                  <a:srgbClr val="00B0F0"/>
                </a:solidFill>
                <a:effectLst/>
                <a:latin typeface="Calibri"/>
                <a:cs typeface="Calibri"/>
              </a:rPr>
              <a:t> Ara </a:t>
            </a:r>
            <a:r>
              <a:rPr lang="en-NZ" sz="1400" b="1" i="0" u="none" strike="noStrike" dirty="0" err="1">
                <a:solidFill>
                  <a:srgbClr val="00B0F0"/>
                </a:solidFill>
                <a:effectLst/>
                <a:latin typeface="Calibri"/>
                <a:cs typeface="Calibri"/>
              </a:rPr>
              <a:t>Minhinnick</a:t>
            </a:r>
            <a:r>
              <a:rPr lang="en-NZ" sz="1400" b="1" i="0" u="none" strike="noStrike" dirty="0">
                <a:solidFill>
                  <a:srgbClr val="00B0F0"/>
                </a:solidFill>
                <a:effectLst/>
                <a:latin typeface="Calibri"/>
                <a:cs typeface="Calibri"/>
              </a:rPr>
              <a:t>, Shawnee </a:t>
            </a:r>
            <a:r>
              <a:rPr lang="en-NZ" sz="1400" b="1" i="0" u="none" strike="noStrike" dirty="0" err="1">
                <a:solidFill>
                  <a:srgbClr val="00B0F0"/>
                </a:solidFill>
                <a:effectLst/>
                <a:latin typeface="Calibri"/>
                <a:cs typeface="Calibri"/>
              </a:rPr>
              <a:t>Tekii</a:t>
            </a:r>
            <a:r>
              <a:rPr lang="en-NZ" sz="1400" b="1" i="0" u="none" strike="noStrike" dirty="0">
                <a:solidFill>
                  <a:srgbClr val="00B0F0"/>
                </a:solidFill>
                <a:effectLst/>
                <a:latin typeface="Calibri"/>
                <a:cs typeface="Calibri"/>
              </a:rPr>
              <a:t>, Telly </a:t>
            </a:r>
            <a:r>
              <a:rPr lang="en-NZ" sz="1400" b="1" i="0" u="none" strike="noStrike" dirty="0" err="1">
                <a:solidFill>
                  <a:srgbClr val="00B0F0"/>
                </a:solidFill>
                <a:effectLst/>
                <a:latin typeface="Calibri"/>
                <a:cs typeface="Calibri"/>
              </a:rPr>
              <a:t>Tuita</a:t>
            </a:r>
            <a:r>
              <a:rPr lang="en-NZ" sz="1400" b="1" i="0" u="none" strike="noStrike" dirty="0">
                <a:solidFill>
                  <a:srgbClr val="00B0F0"/>
                </a:solidFill>
                <a:effectLst/>
                <a:latin typeface="Calibri"/>
                <a:cs typeface="Calibri"/>
              </a:rPr>
              <a:t> and </a:t>
            </a:r>
            <a:r>
              <a:rPr lang="en-NZ" sz="1400" b="1" i="0" u="none" strike="noStrike" dirty="0" err="1">
                <a:solidFill>
                  <a:srgbClr val="00B0F0"/>
                </a:solidFill>
                <a:effectLst/>
                <a:latin typeface="Calibri"/>
                <a:cs typeface="Calibri"/>
              </a:rPr>
              <a:t>Gutiŋarra</a:t>
            </a:r>
            <a:r>
              <a:rPr lang="en-NZ" sz="1400" b="1" i="0" u="none" strike="noStrike" dirty="0">
                <a:solidFill>
                  <a:srgbClr val="00B0F0"/>
                </a:solidFill>
                <a:effectLst/>
                <a:latin typeface="Calibri"/>
                <a:cs typeface="Calibri"/>
              </a:rPr>
              <a:t> </a:t>
            </a:r>
            <a:r>
              <a:rPr lang="en-NZ" sz="1400" b="1" i="0" u="none" strike="noStrike" dirty="0" err="1">
                <a:solidFill>
                  <a:srgbClr val="00B0F0"/>
                </a:solidFill>
                <a:effectLst/>
                <a:latin typeface="Calibri"/>
                <a:cs typeface="Calibri"/>
              </a:rPr>
              <a:t>Yunupiŋu</a:t>
            </a:r>
            <a:r>
              <a:rPr lang="en-NZ" sz="1400" b="0" i="0" u="none" strike="noStrike" dirty="0">
                <a:solidFill>
                  <a:srgbClr val="000000"/>
                </a:solidFill>
                <a:effectLst/>
                <a:latin typeface="Calibri"/>
                <a:cs typeface="Calibri"/>
              </a:rPr>
              <a:t>. Their lived experiences magnified through the largeness of the exhibition.</a:t>
            </a:r>
            <a:endParaRPr lang="en-NZ" sz="1400" b="0" dirty="0">
              <a:effectLst/>
              <a:latin typeface="Calibri"/>
              <a:cs typeface="Calibri"/>
            </a:endParaRPr>
          </a:p>
          <a:p>
            <a:pPr rtl="0">
              <a:spcBef>
                <a:spcPts val="0"/>
              </a:spcBef>
              <a:spcAft>
                <a:spcPts val="0"/>
              </a:spcAft>
            </a:pPr>
            <a:br>
              <a:rPr lang="en-NZ" sz="1400" b="0" dirty="0">
                <a:effectLst/>
              </a:rPr>
            </a:br>
            <a:r>
              <a:rPr lang="en-NZ" sz="1400" b="0" i="0" u="none" strike="noStrike" dirty="0">
                <a:solidFill>
                  <a:srgbClr val="000000"/>
                </a:solidFill>
                <a:effectLst/>
                <a:latin typeface="Calibri" panose="020F0502020204030204" pitchFamily="34" charset="0"/>
              </a:rPr>
              <a:t>The exhibition uses a grand scale to highlight its focus and both curators are excited the show’s </a:t>
            </a:r>
            <a:r>
              <a:rPr lang="en-NZ" sz="1400" b="0" i="0" u="none" strike="noStrike" dirty="0">
                <a:solidFill>
                  <a:srgbClr val="00B0F0"/>
                </a:solidFill>
                <a:effectLst/>
                <a:latin typeface="Calibri" panose="020F0502020204030204" pitchFamily="34" charset="0"/>
              </a:rPr>
              <a:t>narratives</a:t>
            </a:r>
            <a:r>
              <a:rPr lang="en-NZ" sz="1400" b="0" i="0" u="none" strike="noStrike" dirty="0">
                <a:solidFill>
                  <a:srgbClr val="000000"/>
                </a:solidFill>
                <a:effectLst/>
                <a:latin typeface="Calibri" panose="020F0502020204030204" pitchFamily="34" charset="0"/>
              </a:rPr>
              <a:t> around </a:t>
            </a:r>
            <a:r>
              <a:rPr lang="en-NZ" sz="1400" b="0" i="0" u="none" strike="noStrike" dirty="0">
                <a:solidFill>
                  <a:srgbClr val="00B0F0"/>
                </a:solidFill>
                <a:effectLst/>
                <a:latin typeface="Calibri" panose="020F0502020204030204" pitchFamily="34" charset="0"/>
              </a:rPr>
              <a:t>social justice</a:t>
            </a:r>
            <a:r>
              <a:rPr lang="en-NZ" sz="1400" b="0" i="0" u="none" strike="noStrike" dirty="0">
                <a:solidFill>
                  <a:srgbClr val="000000"/>
                </a:solidFill>
                <a:effectLst/>
                <a:latin typeface="Calibri" panose="020F0502020204030204" pitchFamily="34" charset="0"/>
              </a:rPr>
              <a:t>, equity, gender and sexuality </a:t>
            </a:r>
            <a:r>
              <a:rPr lang="en-NZ" sz="1400" b="0" i="0" u="none" strike="noStrike" dirty="0">
                <a:solidFill>
                  <a:srgbClr val="00B0F0"/>
                </a:solidFill>
                <a:effectLst/>
                <a:latin typeface="Calibri" panose="020F0502020204030204" pitchFamily="34" charset="0"/>
              </a:rPr>
              <a:t>identity</a:t>
            </a:r>
            <a:r>
              <a:rPr lang="en-NZ" sz="1400" b="0" i="0" u="none" strike="noStrike" dirty="0">
                <a:solidFill>
                  <a:srgbClr val="000000"/>
                </a:solidFill>
                <a:effectLst/>
                <a:latin typeface="Calibri" panose="020F0502020204030204" pitchFamily="34" charset="0"/>
              </a:rPr>
              <a:t>, </a:t>
            </a:r>
            <a:r>
              <a:rPr lang="en-NZ" sz="1400" b="0" i="0" u="none" strike="noStrike" dirty="0">
                <a:solidFill>
                  <a:srgbClr val="00B0F0"/>
                </a:solidFill>
                <a:effectLst/>
                <a:latin typeface="Calibri" panose="020F0502020204030204" pitchFamily="34" charset="0"/>
              </a:rPr>
              <a:t>climate change</a:t>
            </a:r>
            <a:r>
              <a:rPr lang="en-NZ" sz="1400" b="0" i="0" u="none" strike="noStrike" dirty="0">
                <a:solidFill>
                  <a:srgbClr val="000000"/>
                </a:solidFill>
                <a:effectLst/>
                <a:latin typeface="Calibri" panose="020F0502020204030204" pitchFamily="34" charset="0"/>
              </a:rPr>
              <a:t>, language </a:t>
            </a:r>
            <a:r>
              <a:rPr lang="en-NZ" sz="1400" b="0" i="0" u="none" strike="noStrike" dirty="0">
                <a:solidFill>
                  <a:srgbClr val="00B0F0"/>
                </a:solidFill>
                <a:effectLst/>
                <a:latin typeface="Calibri" panose="020F0502020204030204" pitchFamily="34" charset="0"/>
              </a:rPr>
              <a:t>diaspora</a:t>
            </a:r>
            <a:r>
              <a:rPr lang="en-NZ" sz="1400" b="0" i="0" u="none" strike="noStrike" dirty="0">
                <a:solidFill>
                  <a:srgbClr val="000000"/>
                </a:solidFill>
                <a:effectLst/>
                <a:latin typeface="Calibri" panose="020F0502020204030204" pitchFamily="34" charset="0"/>
              </a:rPr>
              <a:t> and </a:t>
            </a:r>
            <a:r>
              <a:rPr lang="en-NZ" sz="1400" b="0" i="0" u="none" strike="noStrike" dirty="0">
                <a:solidFill>
                  <a:srgbClr val="00B0F0"/>
                </a:solidFill>
                <a:effectLst/>
                <a:latin typeface="Calibri" panose="020F0502020204030204" pitchFamily="34" charset="0"/>
              </a:rPr>
              <a:t>ancestral knowledge </a:t>
            </a:r>
            <a:r>
              <a:rPr lang="en-NZ" sz="1400" b="0" i="0" u="none" strike="noStrike" dirty="0">
                <a:solidFill>
                  <a:srgbClr val="000000"/>
                </a:solidFill>
                <a:effectLst/>
                <a:latin typeface="Calibri" panose="020F0502020204030204" pitchFamily="34" charset="0"/>
              </a:rPr>
              <a:t>are viewed uniquely through a </a:t>
            </a:r>
            <a:r>
              <a:rPr lang="en-NZ" sz="1400" b="0" i="0" u="none" strike="noStrike" dirty="0">
                <a:solidFill>
                  <a:srgbClr val="00B0F0"/>
                </a:solidFill>
                <a:effectLst/>
                <a:latin typeface="Calibri" panose="020F0502020204030204" pitchFamily="34" charset="0"/>
              </a:rPr>
              <a:t>Moana </a:t>
            </a:r>
            <a:r>
              <a:rPr lang="en-NZ" sz="1400" b="0" i="0" u="none" strike="noStrike" dirty="0" err="1">
                <a:solidFill>
                  <a:srgbClr val="00B0F0"/>
                </a:solidFill>
                <a:effectLst/>
                <a:latin typeface="Calibri" panose="020F0502020204030204" pitchFamily="34" charset="0"/>
              </a:rPr>
              <a:t>Solwara</a:t>
            </a:r>
            <a:r>
              <a:rPr lang="en-NZ" sz="1400" b="0" i="0" u="none" strike="noStrike" dirty="0">
                <a:solidFill>
                  <a:srgbClr val="00B0F0"/>
                </a:solidFill>
                <a:effectLst/>
                <a:latin typeface="Calibri" panose="020F0502020204030204" pitchFamily="34" charset="0"/>
              </a:rPr>
              <a:t> -worldview.</a:t>
            </a:r>
            <a:endParaRPr lang="en-NZ" sz="1400" b="0" dirty="0">
              <a:solidFill>
                <a:srgbClr val="00B0F0"/>
              </a:solidFill>
              <a:effectLst/>
            </a:endParaRPr>
          </a:p>
          <a:p>
            <a:pPr rtl="0">
              <a:spcBef>
                <a:spcPts val="0"/>
              </a:spcBef>
              <a:spcAft>
                <a:spcPts val="0"/>
              </a:spcAft>
            </a:pPr>
            <a:br>
              <a:rPr lang="en-NZ" sz="1400" b="0" dirty="0">
                <a:effectLst/>
              </a:rPr>
            </a:br>
            <a:br>
              <a:rPr lang="en-NZ" sz="1400" b="0" dirty="0">
                <a:effectLst/>
              </a:rPr>
            </a:br>
            <a:r>
              <a:rPr lang="en-NZ" sz="1400" b="0" i="0" u="none" strike="noStrike" dirty="0">
                <a:solidFill>
                  <a:srgbClr val="000000"/>
                </a:solidFill>
                <a:effectLst/>
                <a:latin typeface="Calibri" panose="020F0502020204030204" pitchFamily="34" charset="0"/>
              </a:rPr>
              <a:t>WHAT: </a:t>
            </a:r>
            <a:r>
              <a:rPr lang="en-NZ" sz="1400" b="1" i="0" u="none" strike="noStrike" dirty="0">
                <a:solidFill>
                  <a:srgbClr val="00B0F0"/>
                </a:solidFill>
                <a:effectLst/>
                <a:latin typeface="Calibri" panose="020F0502020204030204" pitchFamily="34" charset="0"/>
              </a:rPr>
              <a:t>SALTWATER/Interconnectivity </a:t>
            </a:r>
            <a:endParaRPr lang="en-NZ" sz="1400" b="1" dirty="0">
              <a:solidFill>
                <a:srgbClr val="00B0F0"/>
              </a:solidFill>
              <a:effectLst/>
            </a:endParaRPr>
          </a:p>
          <a:p>
            <a:pPr rtl="0">
              <a:spcBef>
                <a:spcPts val="0"/>
              </a:spcBef>
              <a:spcAft>
                <a:spcPts val="0"/>
              </a:spcAft>
            </a:pPr>
            <a:r>
              <a:rPr lang="en-NZ" sz="1400" b="0" i="0" u="none" strike="noStrike" dirty="0">
                <a:solidFill>
                  <a:srgbClr val="000000"/>
                </a:solidFill>
                <a:effectLst/>
                <a:latin typeface="Calibri" panose="020F0502020204030204" pitchFamily="34" charset="0"/>
              </a:rPr>
              <a:t>WHEN: October 16 – January 30</a:t>
            </a:r>
            <a:endParaRPr lang="en-NZ" sz="1400" b="0" dirty="0">
              <a:effectLst/>
            </a:endParaRPr>
          </a:p>
          <a:p>
            <a:r>
              <a:rPr lang="en-NZ" sz="1400" b="0" i="0" u="none" strike="noStrike" dirty="0">
                <a:solidFill>
                  <a:srgbClr val="000000"/>
                </a:solidFill>
                <a:effectLst/>
                <a:latin typeface="Calibri" panose="020F0502020204030204" pitchFamily="34" charset="0"/>
              </a:rPr>
              <a:t>WHERE: </a:t>
            </a:r>
            <a:r>
              <a:rPr lang="en-NZ" sz="1400" i="0" u="none" strike="noStrike" dirty="0">
                <a:solidFill>
                  <a:srgbClr val="00B0F0"/>
                </a:solidFill>
                <a:effectLst/>
                <a:latin typeface="Calibri" panose="020F0502020204030204" pitchFamily="34" charset="0"/>
              </a:rPr>
              <a:t>TAUTAI GALLERY Level 1, 300 </a:t>
            </a:r>
            <a:r>
              <a:rPr lang="en-NZ" sz="1400" i="0" u="none" strike="noStrike" dirty="0" err="1">
                <a:solidFill>
                  <a:srgbClr val="00B0F0"/>
                </a:solidFill>
                <a:effectLst/>
                <a:latin typeface="Calibri" panose="020F0502020204030204" pitchFamily="34" charset="0"/>
              </a:rPr>
              <a:t>Karangahape</a:t>
            </a:r>
            <a:r>
              <a:rPr lang="en-NZ" sz="1400" i="0" u="none" strike="noStrike" dirty="0">
                <a:solidFill>
                  <a:srgbClr val="00B0F0"/>
                </a:solidFill>
                <a:effectLst/>
                <a:latin typeface="Calibri" panose="020F0502020204030204" pitchFamily="34" charset="0"/>
              </a:rPr>
              <a:t> Road, CBD</a:t>
            </a:r>
          </a:p>
          <a:p>
            <a:r>
              <a:rPr lang="en-NZ" sz="1400" dirty="0">
                <a:solidFill>
                  <a:srgbClr val="00B0F0"/>
                </a:solidFill>
                <a:latin typeface="Calibri" panose="020F0502020204030204" pitchFamily="34" charset="0"/>
                <a:hlinkClick r:id="rId3"/>
              </a:rPr>
              <a:t>http://www.tautai.org</a:t>
            </a:r>
            <a:r>
              <a:rPr lang="en-NZ" sz="1400" dirty="0">
                <a:solidFill>
                  <a:srgbClr val="00B0F0"/>
                </a:solidFill>
                <a:latin typeface="Calibri" panose="020F0502020204030204" pitchFamily="34" charset="0"/>
              </a:rPr>
              <a:t>. </a:t>
            </a:r>
            <a:endParaRPr lang="en-US" sz="1400" dirty="0">
              <a:solidFill>
                <a:srgbClr val="00B0F0"/>
              </a:solidFill>
            </a:endParaRPr>
          </a:p>
        </p:txBody>
      </p:sp>
    </p:spTree>
    <p:extLst>
      <p:ext uri="{BB962C8B-B14F-4D97-AF65-F5344CB8AC3E}">
        <p14:creationId xmlns:p14="http://schemas.microsoft.com/office/powerpoint/2010/main" val="3335829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56EBB81-A1F2-A8AF-315B-2B281253511C}"/>
              </a:ext>
            </a:extLst>
          </p:cNvPr>
          <p:cNvSpPr/>
          <p:nvPr/>
        </p:nvSpPr>
        <p:spPr>
          <a:xfrm>
            <a:off x="1535370" y="0"/>
            <a:ext cx="7977625" cy="55319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456"/>
          </a:p>
        </p:txBody>
      </p:sp>
      <p:sp>
        <p:nvSpPr>
          <p:cNvPr id="2" name="TextBox 1">
            <a:extLst>
              <a:ext uri="{FF2B5EF4-FFF2-40B4-BE49-F238E27FC236}">
                <a16:creationId xmlns:a16="http://schemas.microsoft.com/office/drawing/2014/main" id="{B73C3310-CD1E-4A9B-2FBC-A92730B8B379}"/>
              </a:ext>
            </a:extLst>
          </p:cNvPr>
          <p:cNvSpPr txBox="1"/>
          <p:nvPr/>
        </p:nvSpPr>
        <p:spPr>
          <a:xfrm>
            <a:off x="1193208" y="6314987"/>
            <a:ext cx="8767721" cy="369332"/>
          </a:xfrm>
          <a:prstGeom prst="rect">
            <a:avLst/>
          </a:prstGeom>
          <a:noFill/>
        </p:spPr>
        <p:txBody>
          <a:bodyPr wrap="none" lIns="91440" tIns="45720" rIns="91440" bIns="45720" rtlCol="0" anchor="t">
            <a:spAutoFit/>
          </a:bodyPr>
          <a:lstStyle/>
          <a:p>
            <a:r>
              <a:rPr lang="en-US" dirty="0"/>
              <a:t> We need to protect our taonga which includes our Moana - </a:t>
            </a:r>
            <a:r>
              <a:rPr lang="en-US" dirty="0" err="1"/>
              <a:t>Solwara</a:t>
            </a:r>
            <a:r>
              <a:rPr lang="en-US" dirty="0"/>
              <a:t>. Em </a:t>
            </a:r>
            <a:r>
              <a:rPr lang="en-US" dirty="0" err="1"/>
              <a:t>Nau.Tenk</a:t>
            </a:r>
            <a:r>
              <a:rPr lang="en-US" dirty="0"/>
              <a:t> Yu Tru !. </a:t>
            </a:r>
          </a:p>
        </p:txBody>
      </p:sp>
      <p:sp>
        <p:nvSpPr>
          <p:cNvPr id="3" name="TextBox 2">
            <a:extLst>
              <a:ext uri="{FF2B5EF4-FFF2-40B4-BE49-F238E27FC236}">
                <a16:creationId xmlns:a16="http://schemas.microsoft.com/office/drawing/2014/main" id="{8D0F8C0B-5BEF-ACB3-5176-335796AA1E27}"/>
              </a:ext>
            </a:extLst>
          </p:cNvPr>
          <p:cNvSpPr txBox="1"/>
          <p:nvPr/>
        </p:nvSpPr>
        <p:spPr>
          <a:xfrm>
            <a:off x="1365817" y="5760897"/>
            <a:ext cx="9537547" cy="553998"/>
          </a:xfrm>
          <a:prstGeom prst="rect">
            <a:avLst/>
          </a:prstGeom>
          <a:noFill/>
        </p:spPr>
        <p:txBody>
          <a:bodyPr wrap="none" lIns="91440" tIns="45720" rIns="91440" bIns="45720" rtlCol="0" anchor="t">
            <a:spAutoFit/>
          </a:bodyPr>
          <a:lstStyle/>
          <a:p>
            <a:r>
              <a:rPr lang="en-US" sz="1800" u="none" strike="noStrike" spc="0" baseline="30000" dirty="0">
                <a:effectLst/>
                <a:latin typeface="DejaVu Sans"/>
                <a:ea typeface="DejaVu Sans"/>
                <a:cs typeface="DejaVu Sans"/>
              </a:rPr>
              <a:t> </a:t>
            </a:r>
            <a:r>
              <a:rPr lang="en-US" sz="1800" i="1" u="none" strike="noStrike" spc="0" baseline="30000" dirty="0">
                <a:effectLst/>
                <a:latin typeface="DejaVu Sans"/>
                <a:ea typeface="DejaVu Sans"/>
                <a:cs typeface="DejaVu Sans"/>
              </a:rPr>
              <a:t>SALTWATER / Interconnectivity</a:t>
            </a:r>
            <a:r>
              <a:rPr lang="en-US" sz="1800" u="none" strike="noStrike" spc="0" baseline="30000" dirty="0">
                <a:effectLst/>
                <a:latin typeface="DejaVu Sans"/>
                <a:ea typeface="DejaVu Sans"/>
                <a:cs typeface="DejaVu Sans"/>
              </a:rPr>
              <a:t>, ed. Katharine Losi Atafu-Mayo and Giles Peterson (Auckland: </a:t>
            </a:r>
            <a:r>
              <a:rPr lang="en-US" sz="1800" u="none" strike="noStrike" spc="0" baseline="30000" dirty="0" err="1">
                <a:effectLst/>
                <a:latin typeface="DejaVu Sans"/>
                <a:ea typeface="DejaVu Sans"/>
                <a:cs typeface="DejaVu Sans"/>
              </a:rPr>
              <a:t>Tautai</a:t>
            </a:r>
            <a:r>
              <a:rPr lang="en-US" sz="1800" u="none" strike="noStrike" spc="0" baseline="30000" dirty="0">
                <a:effectLst/>
                <a:latin typeface="DejaVu Sans"/>
                <a:ea typeface="DejaVu Sans"/>
                <a:cs typeface="DejaVu Sans"/>
              </a:rPr>
              <a:t>, 2019 - 2021), 33.</a:t>
            </a:r>
            <a:endParaRPr lang="en-NZ" sz="1800" u="none" strike="noStrike" spc="0" baseline="30000" dirty="0">
              <a:effectLst/>
              <a:latin typeface="DejaVu Sans"/>
              <a:ea typeface="DejaVu Sans"/>
              <a:cs typeface="DejaVu Sans"/>
            </a:endParaRPr>
          </a:p>
          <a:p>
            <a:endParaRPr lang="en-US" dirty="0"/>
          </a:p>
        </p:txBody>
      </p:sp>
    </p:spTree>
    <p:extLst>
      <p:ext uri="{BB962C8B-B14F-4D97-AF65-F5344CB8AC3E}">
        <p14:creationId xmlns:p14="http://schemas.microsoft.com/office/powerpoint/2010/main" val="117801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38B401-B887-661E-3B58-E308036FF485}"/>
              </a:ext>
            </a:extLst>
          </p:cNvPr>
          <p:cNvPicPr>
            <a:picLocks noChangeAspect="1"/>
          </p:cNvPicPr>
          <p:nvPr/>
        </p:nvPicPr>
        <p:blipFill rotWithShape="1">
          <a:blip r:embed="rId2"/>
          <a:srcRect l="19385" r="8658"/>
          <a:stretch/>
        </p:blipFill>
        <p:spPr>
          <a:xfrm>
            <a:off x="330851" y="601133"/>
            <a:ext cx="2931299" cy="5486400"/>
          </a:xfrm>
          <a:prstGeom prst="rect">
            <a:avLst/>
          </a:prstGeom>
        </p:spPr>
      </p:pic>
      <p:sp>
        <p:nvSpPr>
          <p:cNvPr id="8" name="TextBox 7">
            <a:extLst>
              <a:ext uri="{FF2B5EF4-FFF2-40B4-BE49-F238E27FC236}">
                <a16:creationId xmlns:a16="http://schemas.microsoft.com/office/drawing/2014/main" id="{6B959A29-43D0-F18C-4BFC-B1BABC02CB4F}"/>
              </a:ext>
            </a:extLst>
          </p:cNvPr>
          <p:cNvSpPr txBox="1"/>
          <p:nvPr/>
        </p:nvSpPr>
        <p:spPr>
          <a:xfrm>
            <a:off x="3414985" y="58575"/>
            <a:ext cx="4051178" cy="3083270"/>
          </a:xfrm>
          <a:prstGeom prst="rect">
            <a:avLst/>
          </a:prstGeom>
        </p:spPr>
        <p:txBody>
          <a:bodyPr vert="horz" lIns="91440" tIns="45720" rIns="91440" bIns="45720" rtlCol="0" anchor="t">
            <a:normAutofit/>
          </a:bodyPr>
          <a:lstStyle/>
          <a:p>
            <a:pPr indent="-228600" algn="ctr" defTabSz="914400">
              <a:lnSpc>
                <a:spcPct val="90000"/>
              </a:lnSpc>
              <a:spcAft>
                <a:spcPts val="600"/>
              </a:spcAft>
              <a:buFont typeface="Arial" panose="020B0604020202020204" pitchFamily="34" charset="0"/>
              <a:buChar char="•"/>
            </a:pPr>
            <a:r>
              <a:rPr lang="en-US" sz="2000" dirty="0">
                <a:solidFill>
                  <a:schemeClr val="bg1"/>
                </a:solidFill>
              </a:rPr>
              <a:t>Saltwater interconnectivity Exhibition's: Whakapapa /GAFA:  </a:t>
            </a:r>
          </a:p>
        </p:txBody>
      </p:sp>
      <p:pic>
        <p:nvPicPr>
          <p:cNvPr id="12" name="Picture 11">
            <a:extLst>
              <a:ext uri="{FF2B5EF4-FFF2-40B4-BE49-F238E27FC236}">
                <a16:creationId xmlns:a16="http://schemas.microsoft.com/office/drawing/2014/main" id="{1897AE25-E201-D51B-1979-778A88EB2938}"/>
              </a:ext>
            </a:extLst>
          </p:cNvPr>
          <p:cNvPicPr>
            <a:picLocks noChangeAspect="1"/>
          </p:cNvPicPr>
          <p:nvPr/>
        </p:nvPicPr>
        <p:blipFill>
          <a:blip r:embed="rId3"/>
          <a:stretch>
            <a:fillRect/>
          </a:stretch>
        </p:blipFill>
        <p:spPr>
          <a:xfrm>
            <a:off x="8201839" y="775371"/>
            <a:ext cx="3809523" cy="5396824"/>
          </a:xfrm>
          <a:prstGeom prst="rect">
            <a:avLst/>
          </a:prstGeom>
        </p:spPr>
      </p:pic>
      <p:sp>
        <p:nvSpPr>
          <p:cNvPr id="13" name="TextBox 12">
            <a:extLst>
              <a:ext uri="{FF2B5EF4-FFF2-40B4-BE49-F238E27FC236}">
                <a16:creationId xmlns:a16="http://schemas.microsoft.com/office/drawing/2014/main" id="{0031E4EA-CCB1-B10A-5392-0A36B10EA8B9}"/>
              </a:ext>
            </a:extLst>
          </p:cNvPr>
          <p:cNvSpPr txBox="1"/>
          <p:nvPr/>
        </p:nvSpPr>
        <p:spPr>
          <a:xfrm>
            <a:off x="3558923" y="5355898"/>
            <a:ext cx="1848070" cy="677108"/>
          </a:xfrm>
          <a:prstGeom prst="rect">
            <a:avLst/>
          </a:prstGeom>
          <a:noFill/>
        </p:spPr>
        <p:txBody>
          <a:bodyPr wrap="none" lIns="91440" tIns="45720" rIns="91440" bIns="45720" rtlCol="0" anchor="t">
            <a:spAutoFit/>
          </a:bodyPr>
          <a:lstStyle/>
          <a:p>
            <a:r>
              <a:rPr lang="en-US" sz="1400" dirty="0">
                <a:solidFill>
                  <a:schemeClr val="bg1"/>
                </a:solidFill>
              </a:rPr>
              <a:t>G</a:t>
            </a:r>
            <a:r>
              <a:rPr lang="en-US" sz="1200" dirty="0">
                <a:solidFill>
                  <a:schemeClr val="bg1"/>
                </a:solidFill>
              </a:rPr>
              <a:t>arden of Memories 2019</a:t>
            </a:r>
            <a:endParaRPr lang="en-US" sz="1200">
              <a:solidFill>
                <a:schemeClr val="bg1"/>
              </a:solidFill>
              <a:cs typeface="Calibri"/>
            </a:endParaRPr>
          </a:p>
          <a:p>
            <a:r>
              <a:rPr lang="en-US" sz="1200" dirty="0">
                <a:solidFill>
                  <a:schemeClr val="bg1"/>
                </a:solidFill>
              </a:rPr>
              <a:t>Malcolm Smith Gallery </a:t>
            </a:r>
            <a:endParaRPr lang="en-US" sz="1200">
              <a:solidFill>
                <a:schemeClr val="bg1"/>
              </a:solidFill>
              <a:cs typeface="Calibri"/>
            </a:endParaRPr>
          </a:p>
          <a:p>
            <a:r>
              <a:rPr lang="en-US" sz="1200" dirty="0">
                <a:solidFill>
                  <a:schemeClr val="bg1"/>
                </a:solidFill>
              </a:rPr>
              <a:t>&lt;&lt;March to May 2019</a:t>
            </a:r>
            <a:endParaRPr lang="en-US" sz="1200">
              <a:solidFill>
                <a:schemeClr val="bg1"/>
              </a:solidFill>
              <a:cs typeface="Calibri"/>
            </a:endParaRPr>
          </a:p>
        </p:txBody>
      </p:sp>
      <p:sp>
        <p:nvSpPr>
          <p:cNvPr id="14" name="TextBox 13">
            <a:extLst>
              <a:ext uri="{FF2B5EF4-FFF2-40B4-BE49-F238E27FC236}">
                <a16:creationId xmlns:a16="http://schemas.microsoft.com/office/drawing/2014/main" id="{3F100EA6-ADFB-2314-69E5-EAAE7EF2ADDD}"/>
              </a:ext>
            </a:extLst>
          </p:cNvPr>
          <p:cNvSpPr txBox="1"/>
          <p:nvPr/>
        </p:nvSpPr>
        <p:spPr>
          <a:xfrm>
            <a:off x="7014458" y="5158133"/>
            <a:ext cx="1020536" cy="830997"/>
          </a:xfrm>
          <a:prstGeom prst="rect">
            <a:avLst/>
          </a:prstGeom>
          <a:noFill/>
        </p:spPr>
        <p:txBody>
          <a:bodyPr wrap="none" lIns="91440" tIns="45720" rIns="91440" bIns="45720" rtlCol="0" anchor="t">
            <a:spAutoFit/>
          </a:bodyPr>
          <a:lstStyle/>
          <a:p>
            <a:r>
              <a:rPr lang="en-US" sz="1200" dirty="0">
                <a:solidFill>
                  <a:schemeClr val="bg1"/>
                </a:solidFill>
              </a:rPr>
              <a:t>Offstage 9</a:t>
            </a:r>
            <a:endParaRPr lang="en-US" sz="1200">
              <a:solidFill>
                <a:schemeClr val="bg1"/>
              </a:solidFill>
              <a:cs typeface="Calibri"/>
            </a:endParaRPr>
          </a:p>
          <a:p>
            <a:r>
              <a:rPr lang="en-US" sz="1200" err="1">
                <a:solidFill>
                  <a:schemeClr val="bg1"/>
                </a:solidFill>
              </a:rPr>
              <a:t>Tautai</a:t>
            </a:r>
            <a:r>
              <a:rPr lang="en-US" sz="1200" dirty="0">
                <a:solidFill>
                  <a:schemeClr val="bg1"/>
                </a:solidFill>
              </a:rPr>
              <a:t> at &gt;&gt;&gt; </a:t>
            </a:r>
            <a:endParaRPr lang="en-US" sz="1200">
              <a:solidFill>
                <a:schemeClr val="bg1"/>
              </a:solidFill>
              <a:cs typeface="Calibri"/>
            </a:endParaRPr>
          </a:p>
          <a:p>
            <a:r>
              <a:rPr lang="en-US" sz="1200" dirty="0">
                <a:solidFill>
                  <a:schemeClr val="bg1"/>
                </a:solidFill>
              </a:rPr>
              <a:t>Uxbridge</a:t>
            </a:r>
            <a:endParaRPr lang="en-US" sz="1200">
              <a:solidFill>
                <a:schemeClr val="bg1"/>
              </a:solidFill>
              <a:cs typeface="Calibri"/>
            </a:endParaRPr>
          </a:p>
          <a:p>
            <a:r>
              <a:rPr lang="en-US" sz="1200" dirty="0">
                <a:solidFill>
                  <a:schemeClr val="bg1"/>
                </a:solidFill>
              </a:rPr>
              <a:t>12 April 2019</a:t>
            </a:r>
            <a:endParaRPr lang="en-US" sz="1200">
              <a:solidFill>
                <a:schemeClr val="bg1"/>
              </a:solidFill>
              <a:cs typeface="Calibri"/>
            </a:endParaRPr>
          </a:p>
        </p:txBody>
      </p:sp>
      <p:sp>
        <p:nvSpPr>
          <p:cNvPr id="16" name="TextBox 15">
            <a:extLst>
              <a:ext uri="{FF2B5EF4-FFF2-40B4-BE49-F238E27FC236}">
                <a16:creationId xmlns:a16="http://schemas.microsoft.com/office/drawing/2014/main" id="{7E36874D-E3C9-005D-A103-B49B9846CA9B}"/>
              </a:ext>
            </a:extLst>
          </p:cNvPr>
          <p:cNvSpPr txBox="1"/>
          <p:nvPr/>
        </p:nvSpPr>
        <p:spPr>
          <a:xfrm>
            <a:off x="3786414" y="689705"/>
            <a:ext cx="4130749" cy="2169825"/>
          </a:xfrm>
          <a:prstGeom prst="rect">
            <a:avLst/>
          </a:prstGeom>
          <a:noFill/>
        </p:spPr>
        <p:txBody>
          <a:bodyPr wrap="square" lIns="91440" tIns="45720" rIns="91440" bIns="45720" rtlCol="0" anchor="t">
            <a:spAutoFit/>
          </a:bodyPr>
          <a:lstStyle/>
          <a:p>
            <a:r>
              <a:rPr lang="en-US" dirty="0">
                <a:solidFill>
                  <a:schemeClr val="bg1"/>
                </a:solidFill>
              </a:rPr>
              <a:t>SOLWARA = Tok Pisin for</a:t>
            </a:r>
          </a:p>
          <a:p>
            <a:r>
              <a:rPr lang="en-US" dirty="0">
                <a:solidFill>
                  <a:schemeClr val="bg1"/>
                </a:solidFill>
              </a:rPr>
              <a:t>Salt Water, Ocean, Sol  - Wara</a:t>
            </a:r>
          </a:p>
          <a:p>
            <a:r>
              <a:rPr lang="en-US" dirty="0">
                <a:solidFill>
                  <a:schemeClr val="bg1"/>
                </a:solidFill>
              </a:rPr>
              <a:t>: salted water, also salt tears = crying</a:t>
            </a:r>
          </a:p>
          <a:p>
            <a:r>
              <a:rPr lang="en-US" dirty="0">
                <a:solidFill>
                  <a:schemeClr val="bg1"/>
                </a:solidFill>
              </a:rPr>
              <a:t>. </a:t>
            </a:r>
            <a:r>
              <a:rPr lang="en-US" sz="1050" dirty="0">
                <a:solidFill>
                  <a:schemeClr val="bg1"/>
                </a:solidFill>
              </a:rPr>
              <a:t>My mother died in February</a:t>
            </a:r>
            <a:endParaRPr lang="en-US" sz="1050" dirty="0">
              <a:solidFill>
                <a:schemeClr val="bg1"/>
              </a:solidFill>
              <a:cs typeface="Calibri"/>
            </a:endParaRPr>
          </a:p>
          <a:p>
            <a:r>
              <a:rPr lang="en-US" sz="1050" dirty="0">
                <a:solidFill>
                  <a:schemeClr val="bg1"/>
                </a:solidFill>
              </a:rPr>
              <a:t>2019 a month before these events shown on this screen. Katharine</a:t>
            </a:r>
            <a:endParaRPr lang="en-US" sz="1050" dirty="0">
              <a:solidFill>
                <a:schemeClr val="bg1"/>
              </a:solidFill>
              <a:cs typeface="Calibri"/>
            </a:endParaRPr>
          </a:p>
          <a:p>
            <a:r>
              <a:rPr lang="en-US" sz="1050" dirty="0">
                <a:solidFill>
                  <a:schemeClr val="bg1"/>
                </a:solidFill>
                <a:cs typeface="Calibri"/>
              </a:rPr>
              <a:t>along with several of my amazing students</a:t>
            </a:r>
          </a:p>
          <a:p>
            <a:r>
              <a:rPr lang="en-US" sz="1050" dirty="0">
                <a:solidFill>
                  <a:schemeClr val="bg1"/>
                </a:solidFill>
                <a:cs typeface="Calibri"/>
              </a:rPr>
              <a:t>was really there for me at this time, as was</a:t>
            </a:r>
          </a:p>
          <a:p>
            <a:r>
              <a:rPr lang="en-US" sz="1050" dirty="0">
                <a:solidFill>
                  <a:schemeClr val="bg1"/>
                </a:solidFill>
                <a:cs typeface="Calibri"/>
              </a:rPr>
              <a:t>Courtney Sina Meredith – the then director of</a:t>
            </a:r>
          </a:p>
          <a:p>
            <a:r>
              <a:rPr lang="en-US" sz="1050" dirty="0" err="1">
                <a:solidFill>
                  <a:schemeClr val="bg1"/>
                </a:solidFill>
                <a:cs typeface="Calibri"/>
              </a:rPr>
              <a:t>Tautai</a:t>
            </a:r>
            <a:r>
              <a:rPr lang="en-US" sz="1050" dirty="0">
                <a:solidFill>
                  <a:schemeClr val="bg1"/>
                </a:solidFill>
                <a:cs typeface="Calibri"/>
              </a:rPr>
              <a:t> and her family. The family of artists and community </a:t>
            </a:r>
            <a:r>
              <a:rPr lang="en-US" sz="1050" dirty="0" err="1">
                <a:solidFill>
                  <a:schemeClr val="bg1"/>
                </a:solidFill>
                <a:cs typeface="Calibri"/>
              </a:rPr>
              <a:t>ive</a:t>
            </a:r>
            <a:r>
              <a:rPr lang="en-US" sz="1050" dirty="0">
                <a:solidFill>
                  <a:schemeClr val="bg1"/>
                </a:solidFill>
                <a:cs typeface="Calibri"/>
              </a:rPr>
              <a:t> known</a:t>
            </a:r>
          </a:p>
          <a:p>
            <a:r>
              <a:rPr lang="en-US" sz="1050" dirty="0">
                <a:solidFill>
                  <a:schemeClr val="bg1"/>
                </a:solidFill>
                <a:cs typeface="Calibri"/>
              </a:rPr>
              <a:t>And loved called </a:t>
            </a:r>
            <a:r>
              <a:rPr lang="en-US" sz="1050" dirty="0" err="1">
                <a:solidFill>
                  <a:schemeClr val="bg1"/>
                </a:solidFill>
                <a:cs typeface="Calibri"/>
              </a:rPr>
              <a:t>Tautai</a:t>
            </a:r>
            <a:r>
              <a:rPr lang="en-US" sz="1050" dirty="0">
                <a:solidFill>
                  <a:schemeClr val="bg1"/>
                </a:solidFill>
                <a:cs typeface="Calibri"/>
              </a:rPr>
              <a:t> – Championing Pacific Creativity. </a:t>
            </a:r>
          </a:p>
        </p:txBody>
      </p:sp>
      <p:sp>
        <p:nvSpPr>
          <p:cNvPr id="18" name="TextBox 17">
            <a:extLst>
              <a:ext uri="{FF2B5EF4-FFF2-40B4-BE49-F238E27FC236}">
                <a16:creationId xmlns:a16="http://schemas.microsoft.com/office/drawing/2014/main" id="{063FD523-100E-476C-02BC-951C3F3251B1}"/>
              </a:ext>
            </a:extLst>
          </p:cNvPr>
          <p:cNvSpPr txBox="1"/>
          <p:nvPr/>
        </p:nvSpPr>
        <p:spPr>
          <a:xfrm>
            <a:off x="3528971" y="3145284"/>
            <a:ext cx="4710350" cy="1223412"/>
          </a:xfrm>
          <a:prstGeom prst="rect">
            <a:avLst/>
          </a:prstGeom>
          <a:noFill/>
        </p:spPr>
        <p:txBody>
          <a:bodyPr wrap="square" lIns="91440" tIns="45720" rIns="91440" bIns="45720" rtlCol="0" anchor="t">
            <a:spAutoFit/>
          </a:bodyPr>
          <a:lstStyle/>
          <a:p>
            <a:r>
              <a:rPr lang="en-US" sz="1050" dirty="0">
                <a:solidFill>
                  <a:schemeClr val="bg1"/>
                </a:solidFill>
              </a:rPr>
              <a:t>My teaching and curatorial practice is always within an educational space and </a:t>
            </a:r>
            <a:endParaRPr lang="en-US" sz="1050" dirty="0">
              <a:solidFill>
                <a:schemeClr val="bg1"/>
              </a:solidFill>
              <a:cs typeface="Calibri"/>
            </a:endParaRPr>
          </a:p>
          <a:p>
            <a:r>
              <a:rPr lang="en-US" sz="1050" dirty="0">
                <a:solidFill>
                  <a:schemeClr val="bg1"/>
                </a:solidFill>
              </a:rPr>
              <a:t>Is always relational – but everything in the Moana </a:t>
            </a:r>
            <a:r>
              <a:rPr lang="en-US" sz="1050" dirty="0" err="1">
                <a:solidFill>
                  <a:schemeClr val="bg1"/>
                </a:solidFill>
              </a:rPr>
              <a:t>Solwara</a:t>
            </a:r>
            <a:r>
              <a:rPr lang="en-US" sz="1050" dirty="0">
                <a:solidFill>
                  <a:schemeClr val="bg1"/>
                </a:solidFill>
              </a:rPr>
              <a:t> World view is relational - and always personal – interconnected like textiles - but also outreaching, community building, collaborative and  collective.  My teaching and curatorial practice   are informed by a life lived working with young artists and designers and their indigenous Pacific communities to build something strong, together, uplifting and empowering. </a:t>
            </a:r>
            <a:r>
              <a:rPr lang="en-US" sz="1050" i="1" dirty="0">
                <a:solidFill>
                  <a:srgbClr val="00B0F0"/>
                </a:solidFill>
              </a:rPr>
              <a:t>Mana Moana -   Pacific </a:t>
            </a:r>
            <a:r>
              <a:rPr lang="en-US" sz="1050" i="1" dirty="0" err="1">
                <a:solidFill>
                  <a:srgbClr val="00B0F0"/>
                </a:solidFill>
              </a:rPr>
              <a:t>fanau</a:t>
            </a:r>
            <a:r>
              <a:rPr lang="en-US" sz="1050" i="1" dirty="0">
                <a:solidFill>
                  <a:srgbClr val="00B0F0"/>
                </a:solidFill>
              </a:rPr>
              <a:t>  - Pacific families = Pacific way.</a:t>
            </a:r>
            <a:endParaRPr lang="en-US" sz="1050" i="1" dirty="0">
              <a:solidFill>
                <a:srgbClr val="00B0F0"/>
              </a:solidFill>
              <a:cs typeface="Calibri"/>
            </a:endParaRPr>
          </a:p>
        </p:txBody>
      </p:sp>
      <p:sp>
        <p:nvSpPr>
          <p:cNvPr id="2" name="TextBox 1">
            <a:extLst>
              <a:ext uri="{FF2B5EF4-FFF2-40B4-BE49-F238E27FC236}">
                <a16:creationId xmlns:a16="http://schemas.microsoft.com/office/drawing/2014/main" id="{730F0D56-27B6-CAC8-83B5-2F896E83C2D8}"/>
              </a:ext>
            </a:extLst>
          </p:cNvPr>
          <p:cNvSpPr txBox="1"/>
          <p:nvPr/>
        </p:nvSpPr>
        <p:spPr>
          <a:xfrm>
            <a:off x="4305566" y="4625286"/>
            <a:ext cx="2743199" cy="26161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"without love, I am nothing " </a:t>
            </a:r>
            <a:r>
              <a:rPr lang="en-US" sz="1100">
                <a:solidFill>
                  <a:srgbClr val="E2EEFF"/>
                </a:solidFill>
                <a:ea typeface="+mn-lt"/>
                <a:cs typeface="+mn-lt"/>
              </a:rPr>
              <a:t>1 Corinthians 13</a:t>
            </a:r>
            <a:r>
              <a:rPr lang="en-US" sz="1100">
                <a:solidFill>
                  <a:srgbClr val="E8EAED"/>
                </a:solidFill>
                <a:ea typeface="+mn-lt"/>
                <a:cs typeface="+mn-lt"/>
              </a:rPr>
              <a:t> 1</a:t>
            </a:r>
            <a:endParaRPr lang="en-US" sz="1100">
              <a:solidFill>
                <a:schemeClr val="bg1"/>
              </a:solidFill>
              <a:cs typeface="Calibri"/>
            </a:endParaRPr>
          </a:p>
        </p:txBody>
      </p:sp>
    </p:spTree>
    <p:extLst>
      <p:ext uri="{BB962C8B-B14F-4D97-AF65-F5344CB8AC3E}">
        <p14:creationId xmlns:p14="http://schemas.microsoft.com/office/powerpoint/2010/main" val="6055438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2035</TotalTime>
  <Words>17023</Words>
  <Application>Microsoft Macintosh PowerPoint</Application>
  <PresentationFormat>Widescreen</PresentationFormat>
  <Paragraphs>611</Paragraphs>
  <Slides>80</Slides>
  <Notes>44</Notes>
  <HiddenSlides>0</HiddenSlides>
  <MMClips>9</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80</vt:i4>
      </vt:variant>
    </vt:vector>
  </HeadingPairs>
  <TitlesOfParts>
    <vt:vector size="96" baseType="lpstr">
      <vt:lpstr>Arial</vt:lpstr>
      <vt:lpstr>Calibri</vt:lpstr>
      <vt:lpstr>Calibri Light</vt:lpstr>
      <vt:lpstr>DejaVu Sans</vt:lpstr>
      <vt:lpstr>Droid Serif</vt:lpstr>
      <vt:lpstr>Google Sans</vt:lpstr>
      <vt:lpstr>Noto Sans</vt:lpstr>
      <vt:lpstr>Roboto</vt:lpstr>
      <vt:lpstr>Segoe UI</vt:lpstr>
      <vt:lpstr>Sohne</vt:lpstr>
      <vt:lpstr>Times New Roman</vt:lpstr>
      <vt:lpstr>Trebuchet MS</vt:lpstr>
      <vt:lpstr>Verdana</vt:lpstr>
      <vt:lpstr>VL PGothic</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Resilience</vt:lpstr>
      <vt:lpstr>PowerPoint Presentation</vt:lpstr>
      <vt:lpstr>PowerPoint Presentation</vt:lpstr>
      <vt:lpstr>PowerPoint Presentation</vt:lpstr>
      <vt:lpstr>PowerPoint Presentation</vt:lpstr>
      <vt:lpstr>Healing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and Notes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Giles Peterson</dc:creator>
  <cp:lastModifiedBy>Giles Peterson</cp:lastModifiedBy>
  <cp:revision>685</cp:revision>
  <cp:lastPrinted>2023-06-19T02:57:13Z</cp:lastPrinted>
  <dcterms:created xsi:type="dcterms:W3CDTF">2023-06-12T05:25:39Z</dcterms:created>
  <dcterms:modified xsi:type="dcterms:W3CDTF">2025-06-07T01:47:36Z</dcterms:modified>
</cp:coreProperties>
</file>