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webextensions/webextension1.xml" ContentType="application/vnd.ms-office.webextension+xml"/>
  <Override PartName="/ppt/notesSlides/notesSlide2.xml" ContentType="application/vnd.openxmlformats-officedocument.presentationml.notesSlide+xml"/>
  <Override PartName="/ppt/webextensions/webextension2.xml" ContentType="application/vnd.ms-office.webextension+xml"/>
  <Override PartName="/ppt/webextensions/webextension3.xml" ContentType="application/vnd.ms-office.webextension+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webextensions/webextension4.xml" ContentType="application/vnd.ms-office.webextension+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3.xml" ContentType="application/vnd.openxmlformats-officedocument.drawingml.chartshapes+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4.xml" ContentType="application/vnd.openxmlformats-officedocument.drawingml.chartshapes+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6.xml" ContentType="application/vnd.openxmlformats-officedocument.presentationml.notesSlid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comments/modernComment_106_CDE6D9ED.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webextensions/webextension5.xml" ContentType="application/vnd.ms-office.webextension+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61" r:id="rId2"/>
    <p:sldId id="447" r:id="rId3"/>
    <p:sldId id="379" r:id="rId4"/>
    <p:sldId id="455" r:id="rId5"/>
    <p:sldId id="448" r:id="rId6"/>
    <p:sldId id="373" r:id="rId7"/>
    <p:sldId id="456" r:id="rId8"/>
    <p:sldId id="400" r:id="rId9"/>
    <p:sldId id="401" r:id="rId10"/>
    <p:sldId id="408" r:id="rId11"/>
    <p:sldId id="450" r:id="rId12"/>
    <p:sldId id="402" r:id="rId13"/>
    <p:sldId id="435" r:id="rId14"/>
    <p:sldId id="259" r:id="rId15"/>
    <p:sldId id="258" r:id="rId16"/>
    <p:sldId id="428" r:id="rId17"/>
    <p:sldId id="457" r:id="rId18"/>
    <p:sldId id="433" r:id="rId19"/>
    <p:sldId id="404" r:id="rId20"/>
    <p:sldId id="260" r:id="rId21"/>
    <p:sldId id="270" r:id="rId22"/>
    <p:sldId id="444" r:id="rId23"/>
    <p:sldId id="445" r:id="rId24"/>
    <p:sldId id="269" r:id="rId25"/>
    <p:sldId id="451" r:id="rId26"/>
    <p:sldId id="271" r:id="rId27"/>
    <p:sldId id="272" r:id="rId28"/>
    <p:sldId id="262" r:id="rId29"/>
    <p:sldId id="453" r:id="rId30"/>
    <p:sldId id="454" r:id="rId31"/>
    <p:sldId id="425" r:id="rId32"/>
  </p:sldIdLst>
  <p:sldSz cx="10058400" cy="7772400"/>
  <p:notesSz cx="6858000" cy="9144000"/>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44" userDrawn="1">
          <p15:clr>
            <a:srgbClr val="A4A3A4"/>
          </p15:clr>
        </p15:guide>
        <p15:guide id="2" pos="576" userDrawn="1">
          <p15:clr>
            <a:srgbClr val="A4A3A4"/>
          </p15:clr>
        </p15:guide>
        <p15:guide id="3" pos="5760" userDrawn="1">
          <p15:clr>
            <a:srgbClr val="A4A3A4"/>
          </p15:clr>
        </p15:guide>
        <p15:guide id="4" orient="horz" pos="5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37E11D-71CD-6B93-EA88-78608B20AB7A}" name="Franklin, Keri R" initials="KF" userId="S::km6673@missouristate.edu::3fec34d5-4c3f-4c9d-b18d-69558b1aece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DCCE24-692A-BD93-7202-6EB7B70DD41C}" v="9" dt="2024-07-03T15:46:17.717"/>
    <p1510:client id="{8D80C05B-E097-9F8B-2BF4-D03CA788DDCC}" v="4" dt="2024-07-04T22:14:37.842"/>
    <p1510:client id="{B79681FB-1D6E-004B-A13D-8D2F64FE49EE}" v="205" dt="2024-07-04T22:22:15.2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7" autoAdjust="0"/>
    <p:restoredTop sz="94653"/>
  </p:normalViewPr>
  <p:slideViewPr>
    <p:cSldViewPr snapToGrid="0" showGuides="1">
      <p:cViewPr>
        <p:scale>
          <a:sx n="132" d="100"/>
          <a:sy n="132" d="100"/>
        </p:scale>
        <p:origin x="352" y="-1096"/>
      </p:cViewPr>
      <p:guideLst>
        <p:guide orient="horz" pos="4344"/>
        <p:guide pos="576"/>
        <p:guide pos="5760"/>
        <p:guide orient="horz" pos="576"/>
      </p:guideLst>
    </p:cSldViewPr>
  </p:slideViewPr>
  <p:notesTextViewPr>
    <p:cViewPr>
      <p:scale>
        <a:sx n="1" d="1"/>
        <a:sy n="1" d="1"/>
      </p:scale>
      <p:origin x="0" y="0"/>
    </p:cViewPr>
  </p:notesTextViewPr>
  <p:notesViewPr>
    <p:cSldViewPr snapToGrid="0">
      <p:cViewPr varScale="1">
        <p:scale>
          <a:sx n="91" d="100"/>
          <a:sy n="91" d="100"/>
        </p:scale>
        <p:origin x="248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allie%20Dean\RA_TEG%20Dropbox\6.%20Post-Award%20Customers\CODERS%20Missouri%20State%20EIR\d.%20Evaluation\Evaluation%20Reports\Y3%20Reports\20230705_MSU_EIR_Notes&amp;GraphsforReport%20-%20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allie%20Dean\RA_TEG%20Dropbox\6.%20Post-Award%20Customers\CODERS%20Missouri%20State%20EIR\d.%20Evaluation\Evaluation%20Reports\Y3%20Reports\20230705_MSU_EIR_Notes&amp;GraphsforReport%20-%202.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4.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Callie%20Dean\RA_TEG%20Dropbox\6.%20Post-Award%20Customers\CODERS%20Missouri%20State%20EIR\d.%20Evaluation\Data%20Collection\Student%20Surveys\20240530_MSU_CODERS_StudentSurvey-CareerInterest&amp;Graphs.xlsx" TargetMode="External"/><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allie%20Dean\RA_TEG%20Dropbox\6.%20Post-Award%20Customers\CODERS%20Missouri%20State%20EIR\d.%20Evaluation\Evaluation%20Reports\Y3%20Reports\20230705_MSU_EIR_Notes&amp;GraphsforReport%20-%202.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Callie%20Dean\RA_TEG%20Dropbox\6.%20Post-Award%20Customers\CODERS%20Missouri%20State%20EIR\d.%20Evaluation\Evaluation%20Reports\Y3%20Reports\20230705_MSU_EIR_Notes&amp;GraphsforReport%20-%20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Callie%20Dean\RA_TEG%20Dropbox\6.%20Post-Award%20Customers\CODERS%20Missouri%20State%20EIR\d.%20Evaluation\Evaluation%20Reports\Y3%20Reports\20230705_MSU_EIR_Notes&amp;GraphsforReport%20-%20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oleObject" Target="file:///C:\Users\Callie%20Dean\RA_TEG%20Dropbox\6.%20Post-Award%20Customers\CODERS%20Missouri%20State%20EIR\d.%20Evaluation\Evaluation%20Reports\Y3%20Reports\20230705_MSU_EIR_Notes&amp;GraphsforReport%20-%202.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C:\Users\Callie%20Dean\RA_TEG%20Dropbox\6.%20Post-Award%20Customers\CODERS%20Missouri%20State%20EIR\d.%20Evaluation\Evaluation%20Reports\Y3%20Reports\20230705_MSU_EIR_Notes&amp;GraphsforReport%20-%202.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1" Type="http://schemas.openxmlformats.org/officeDocument/2006/relationships/oleObject" Target="file:///C:\Users\Callie%20Dean\RA_TEG%20Dropbox\6.%20Post-Award%20Customers\CODERS%20Missouri%20State%20EIR\d.%20Evaluation\Evaluation%20Reports\Y3%20Reports\20230705_MSU_EIR_Notes&amp;GraphsforReport%20-%202.xlsx" TargetMode="Externa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96252907410962E-2"/>
          <c:y val="0.32846653964663747"/>
          <c:w val="0.88154087446386276"/>
          <c:h val="0.58599085005423168"/>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0000"/>
                    </a:solidFill>
                    <a:latin typeface="Segoe UI Black" panose="020B0A02040204020203" pitchFamily="34" charset="0"/>
                    <a:ea typeface="Segoe UI Black" panose="020B0A02040204020203" pitchFamily="34"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TeacherSurvey!$A$60:$A$62</c:f>
              <c:strCache>
                <c:ptCount val="3"/>
                <c:pt idx="0">
                  <c:v>Cohort 1</c:v>
                </c:pt>
                <c:pt idx="1">
                  <c:v>Cohort 2</c:v>
                </c:pt>
                <c:pt idx="2">
                  <c:v>Cohort 3</c:v>
                </c:pt>
              </c:strCache>
            </c:strRef>
          </c:cat>
          <c:val>
            <c:numRef>
              <c:f>TeacherSurvey!$B$60:$B$62</c:f>
              <c:numCache>
                <c:formatCode>General</c:formatCode>
                <c:ptCount val="3"/>
                <c:pt idx="0">
                  <c:v>9</c:v>
                </c:pt>
                <c:pt idx="1">
                  <c:v>9</c:v>
                </c:pt>
                <c:pt idx="2">
                  <c:v>12</c:v>
                </c:pt>
              </c:numCache>
            </c:numRef>
          </c:val>
          <c:extLst>
            <c:ext xmlns:c16="http://schemas.microsoft.com/office/drawing/2014/chart" uri="{C3380CC4-5D6E-409C-BE32-E72D297353CC}">
              <c16:uniqueId val="{00000000-DAAF-4D85-8926-C789FAA6CBBB}"/>
            </c:ext>
          </c:extLst>
        </c:ser>
        <c:dLbls>
          <c:showLegendKey val="0"/>
          <c:showVal val="0"/>
          <c:showCatName val="0"/>
          <c:showSerName val="0"/>
          <c:showPercent val="0"/>
          <c:showBubbleSize val="0"/>
        </c:dLbls>
        <c:gapWidth val="50"/>
        <c:overlap val="-27"/>
        <c:axId val="1919727232"/>
        <c:axId val="1882437136"/>
      </c:barChart>
      <c:catAx>
        <c:axId val="1919727232"/>
        <c:scaling>
          <c:orientation val="minMax"/>
        </c:scaling>
        <c:delete val="0"/>
        <c:axPos val="b"/>
        <c:numFmt formatCode="General" sourceLinked="1"/>
        <c:majorTickMark val="none"/>
        <c:minorTickMark val="none"/>
        <c:tickLblPos val="nextTo"/>
        <c:spPr>
          <a:noFill/>
          <a:ln w="9525" cap="flat" cmpd="sng" algn="ctr">
            <a:solidFill>
              <a:schemeClr val="accent5">
                <a:lumMod val="60000"/>
                <a:lumOff val="40000"/>
              </a:scheme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1882437136"/>
        <c:crosses val="autoZero"/>
        <c:auto val="1"/>
        <c:lblAlgn val="ctr"/>
        <c:lblOffset val="100"/>
        <c:noMultiLvlLbl val="0"/>
      </c:catAx>
      <c:valAx>
        <c:axId val="1882437136"/>
        <c:scaling>
          <c:orientation val="minMax"/>
        </c:scaling>
        <c:delete val="0"/>
        <c:axPos val="l"/>
        <c:numFmt formatCode="General" sourceLinked="1"/>
        <c:majorTickMark val="out"/>
        <c:minorTickMark val="none"/>
        <c:tickLblPos val="nextTo"/>
        <c:spPr>
          <a:noFill/>
          <a:ln>
            <a:solidFill>
              <a:schemeClr val="accent5">
                <a:lumMod val="60000"/>
                <a:lumOff val="40000"/>
              </a:schemeClr>
            </a:solidFill>
          </a:ln>
          <a:effectLst/>
        </c:spPr>
        <c:txPr>
          <a:bodyPr rot="-60000000" spcFirstLastPara="1" vertOverflow="ellipsis" vert="horz" wrap="square" anchor="ctr" anchorCtr="1"/>
          <a:lstStyle/>
          <a:p>
            <a:pPr>
              <a:defRPr sz="1200"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1919727232"/>
        <c:crosses val="autoZero"/>
        <c:crossBetween val="between"/>
        <c:majorUnit val="1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25400">
              <a:solidFill>
                <a:srgbClr val="FFFFFF"/>
              </a:solidFill>
            </a:ln>
          </c:spPr>
          <c:dPt>
            <c:idx val="0"/>
            <c:bubble3D val="0"/>
            <c:spPr>
              <a:solidFill>
                <a:schemeClr val="bg2"/>
              </a:solidFill>
              <a:ln w="25400">
                <a:solidFill>
                  <a:srgbClr val="FFFFFF"/>
                </a:solidFill>
              </a:ln>
              <a:effectLst/>
            </c:spPr>
            <c:extLst>
              <c:ext xmlns:c16="http://schemas.microsoft.com/office/drawing/2014/chart" uri="{C3380CC4-5D6E-409C-BE32-E72D297353CC}">
                <c16:uniqueId val="{00000001-2D5B-46EF-93EE-D03D08C46EFD}"/>
              </c:ext>
            </c:extLst>
          </c:dPt>
          <c:dPt>
            <c:idx val="1"/>
            <c:bubble3D val="0"/>
            <c:spPr>
              <a:solidFill>
                <a:schemeClr val="accent3"/>
              </a:solidFill>
              <a:ln w="25400">
                <a:solidFill>
                  <a:srgbClr val="FFFFFF"/>
                </a:solidFill>
              </a:ln>
              <a:effectLst/>
            </c:spPr>
            <c:extLst>
              <c:ext xmlns:c16="http://schemas.microsoft.com/office/drawing/2014/chart" uri="{C3380CC4-5D6E-409C-BE32-E72D297353CC}">
                <c16:uniqueId val="{00000002-2D5B-46EF-93EE-D03D08C46EFD}"/>
              </c:ext>
            </c:extLst>
          </c:dPt>
          <c:dPt>
            <c:idx val="2"/>
            <c:bubble3D val="0"/>
            <c:spPr>
              <a:solidFill>
                <a:schemeClr val="accent5">
                  <a:lumMod val="40000"/>
                  <a:lumOff val="60000"/>
                </a:schemeClr>
              </a:solidFill>
              <a:ln w="25400">
                <a:solidFill>
                  <a:srgbClr val="FFFFFF"/>
                </a:solidFill>
              </a:ln>
              <a:effectLst/>
            </c:spPr>
            <c:extLst>
              <c:ext xmlns:c16="http://schemas.microsoft.com/office/drawing/2014/chart" uri="{C3380CC4-5D6E-409C-BE32-E72D297353CC}">
                <c16:uniqueId val="{00000003-2D5B-46EF-93EE-D03D08C46EF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Segoe UI Black" panose="020B0A02040204020203" pitchFamily="34" charset="0"/>
                    <a:ea typeface="Segoe UI Black" panose="020B0A02040204020203" pitchFamily="34" charset="0"/>
                    <a:cs typeface="+mn-cs"/>
                  </a:defRPr>
                </a:pPr>
                <a:endParaRPr lang="en-US"/>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Male</c:v>
                </c:pt>
                <c:pt idx="1">
                  <c:v>Female</c:v>
                </c:pt>
                <c:pt idx="2">
                  <c:v>Prefer not to say</c:v>
                </c:pt>
              </c:strCache>
            </c:strRef>
          </c:cat>
          <c:val>
            <c:numRef>
              <c:f>Sheet1!$B$2:$B$4</c:f>
              <c:numCache>
                <c:formatCode>0%</c:formatCode>
                <c:ptCount val="3"/>
                <c:pt idx="0">
                  <c:v>0.51</c:v>
                </c:pt>
                <c:pt idx="1">
                  <c:v>0.46</c:v>
                </c:pt>
                <c:pt idx="2">
                  <c:v>0.03</c:v>
                </c:pt>
              </c:numCache>
            </c:numRef>
          </c:val>
          <c:extLst>
            <c:ext xmlns:c16="http://schemas.microsoft.com/office/drawing/2014/chart" uri="{C3380CC4-5D6E-409C-BE32-E72D297353CC}">
              <c16:uniqueId val="{00000000-2D5B-46EF-93EE-D03D08C46EFD}"/>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5400">
      <a:solidFill>
        <a:srgbClr val="FFFFFF"/>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dPt>
            <c:idx val="0"/>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1-1E97-466A-A579-15927F4836CE}"/>
              </c:ext>
            </c:extLst>
          </c:dPt>
          <c:dPt>
            <c:idx val="1"/>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3-1E97-466A-A579-15927F4836CE}"/>
              </c:ext>
            </c:extLst>
          </c:dPt>
          <c:dPt>
            <c:idx val="2"/>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5-1E97-466A-A579-15927F4836CE}"/>
              </c:ext>
            </c:extLst>
          </c:dPt>
          <c:dPt>
            <c:idx val="5"/>
            <c:invertIfNegative val="0"/>
            <c:bubble3D val="0"/>
            <c:spPr>
              <a:solidFill>
                <a:schemeClr val="accent3"/>
              </a:solidFill>
              <a:ln>
                <a:noFill/>
              </a:ln>
              <a:effectLst/>
            </c:spPr>
            <c:extLst>
              <c:ext xmlns:c16="http://schemas.microsoft.com/office/drawing/2014/chart" uri="{C3380CC4-5D6E-409C-BE32-E72D297353CC}">
                <c16:uniqueId val="{00000008-1E97-466A-A579-15927F4836CE}"/>
              </c:ext>
            </c:extLst>
          </c:dPt>
          <c:dLbls>
            <c:dLbl>
              <c:idx val="5"/>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Segoe UI Black" panose="020B0A02040204020203" pitchFamily="34" charset="0"/>
                      <a:ea typeface="Segoe UI Black" panose="020B0A02040204020203" pitchFamily="34" charset="0"/>
                      <a:cs typeface="+mn-cs"/>
                    </a:defRPr>
                  </a:pPr>
                  <a:endParaRPr lang="en-US"/>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E97-466A-A579-15927F4836CE}"/>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5">
                        <a:lumMod val="40000"/>
                        <a:lumOff val="60000"/>
                      </a:schemeClr>
                    </a:solidFill>
                    <a:latin typeface="Segoe UI Black" panose="020B0A02040204020203" pitchFamily="34" charset="0"/>
                    <a:ea typeface="Segoe UI Black" panose="020B0A02040204020203"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Black</c:v>
                </c:pt>
                <c:pt idx="1">
                  <c:v>Asian</c:v>
                </c:pt>
                <c:pt idx="2">
                  <c:v>American Indian</c:v>
                </c:pt>
                <c:pt idx="3">
                  <c:v>Hispanic</c:v>
                </c:pt>
                <c:pt idx="4">
                  <c:v>Two or more races</c:v>
                </c:pt>
                <c:pt idx="5">
                  <c:v>White</c:v>
                </c:pt>
              </c:strCache>
            </c:strRef>
          </c:cat>
          <c:val>
            <c:numRef>
              <c:f>Sheet1!$B$2:$B$7</c:f>
              <c:numCache>
                <c:formatCode>0%</c:formatCode>
                <c:ptCount val="6"/>
                <c:pt idx="0">
                  <c:v>0.01</c:v>
                </c:pt>
                <c:pt idx="1">
                  <c:v>0.02</c:v>
                </c:pt>
                <c:pt idx="2">
                  <c:v>0.04</c:v>
                </c:pt>
                <c:pt idx="3">
                  <c:v>7.0000000000000007E-2</c:v>
                </c:pt>
                <c:pt idx="4">
                  <c:v>0.15</c:v>
                </c:pt>
                <c:pt idx="5">
                  <c:v>0.71</c:v>
                </c:pt>
              </c:numCache>
            </c:numRef>
          </c:val>
          <c:extLst>
            <c:ext xmlns:c16="http://schemas.microsoft.com/office/drawing/2014/chart" uri="{C3380CC4-5D6E-409C-BE32-E72D297353CC}">
              <c16:uniqueId val="{00000007-1E97-466A-A579-15927F4836CE}"/>
            </c:ext>
          </c:extLst>
        </c:ser>
        <c:dLbls>
          <c:dLblPos val="inEnd"/>
          <c:showLegendKey val="0"/>
          <c:showVal val="1"/>
          <c:showCatName val="0"/>
          <c:showSerName val="0"/>
          <c:showPercent val="0"/>
          <c:showBubbleSize val="0"/>
        </c:dLbls>
        <c:gapWidth val="50"/>
        <c:axId val="1477943711"/>
        <c:axId val="1477934111"/>
      </c:barChart>
      <c:catAx>
        <c:axId val="1477943711"/>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rgbClr val="000000"/>
                </a:solidFill>
                <a:latin typeface="Segoe UI Semibold" panose="020B0702040204020203" pitchFamily="34" charset="0"/>
                <a:ea typeface="Segoe UI Black" panose="020B0A02040204020203" pitchFamily="34" charset="0"/>
                <a:cs typeface="Segoe UI Semibold" panose="020B0702040204020203" pitchFamily="34" charset="0"/>
              </a:defRPr>
            </a:pPr>
            <a:endParaRPr lang="en-US"/>
          </a:p>
        </c:txPr>
        <c:crossAx val="1477934111"/>
        <c:crosses val="autoZero"/>
        <c:auto val="1"/>
        <c:lblAlgn val="ctr"/>
        <c:lblOffset val="100"/>
        <c:noMultiLvlLbl val="0"/>
      </c:catAx>
      <c:valAx>
        <c:axId val="1477934111"/>
        <c:scaling>
          <c:orientation val="minMax"/>
          <c:max val="1"/>
        </c:scaling>
        <c:delete val="0"/>
        <c:axPos val="b"/>
        <c:numFmt formatCode="0%" sourceLinked="1"/>
        <c:majorTickMark val="out"/>
        <c:minorTickMark val="none"/>
        <c:tickLblPos val="nextTo"/>
        <c:spPr>
          <a:noFill/>
          <a:ln>
            <a:solidFill>
              <a:schemeClr val="accent5">
                <a:lumMod val="60000"/>
                <a:lumOff val="40000"/>
              </a:schemeClr>
            </a:solidFill>
          </a:ln>
          <a:effectLst/>
        </c:spPr>
        <c:txPr>
          <a:bodyPr rot="-60000000" spcFirstLastPara="1" vertOverflow="ellipsis" vert="horz" wrap="square" anchor="ctr" anchorCtr="1"/>
          <a:lstStyle/>
          <a:p>
            <a:pPr>
              <a:defRPr sz="1100"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1477943711"/>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Target</c:v>
                </c:pt>
              </c:strCache>
            </c:strRef>
          </c:tx>
          <c:spPr>
            <a:ln w="28575" cap="rnd">
              <a:solidFill>
                <a:schemeClr val="accent5">
                  <a:lumMod val="40000"/>
                  <a:lumOff val="60000"/>
                </a:schemeClr>
              </a:solidFill>
              <a:round/>
            </a:ln>
            <a:effectLst/>
          </c:spPr>
          <c:marker>
            <c:symbol val="circle"/>
            <c:size val="10"/>
            <c:spPr>
              <a:solidFill>
                <a:schemeClr val="accent5">
                  <a:lumMod val="40000"/>
                  <a:lumOff val="60000"/>
                </a:schemeClr>
              </a:solidFill>
              <a:ln w="9525">
                <a:noFill/>
              </a:ln>
              <a:effectLst/>
            </c:spPr>
          </c:marker>
          <c:dPt>
            <c:idx val="0"/>
            <c:marker>
              <c:symbol val="none"/>
            </c:marker>
            <c:bubble3D val="0"/>
            <c:extLst>
              <c:ext xmlns:c16="http://schemas.microsoft.com/office/drawing/2014/chart" uri="{C3380CC4-5D6E-409C-BE32-E72D297353CC}">
                <c16:uniqueId val="{00000004-DE9E-449B-B9E4-4229CCF739F5}"/>
              </c:ext>
            </c:extLst>
          </c:dPt>
          <c:dLbls>
            <c:dLbl>
              <c:idx val="0"/>
              <c:delete val="1"/>
              <c:extLst>
                <c:ext xmlns:c15="http://schemas.microsoft.com/office/drawing/2012/chart" uri="{CE6537A1-D6FC-4f65-9D91-7224C49458BB}"/>
                <c:ext xmlns:c16="http://schemas.microsoft.com/office/drawing/2014/chart" uri="{C3380CC4-5D6E-409C-BE32-E72D297353CC}">
                  <c16:uniqueId val="{00000004-DE9E-449B-B9E4-4229CCF739F5}"/>
                </c:ext>
              </c:extLst>
            </c:dLbl>
            <c:dLbl>
              <c:idx val="1"/>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accent5">
                          <a:lumMod val="40000"/>
                          <a:lumOff val="60000"/>
                        </a:schemeClr>
                      </a:solidFill>
                      <a:latin typeface="Segoe UI Black" panose="020B0A02040204020203" pitchFamily="34" charset="0"/>
                      <a:ea typeface="Segoe UI Black" panose="020B0A02040204020203" pitchFamily="34" charset="0"/>
                      <a:cs typeface="+mn-cs"/>
                    </a:defRPr>
                  </a:pPr>
                  <a:endParaRPr lang="en-US"/>
                </a:p>
              </c:txPr>
              <c:dLblPos val="b"/>
              <c:showLegendKey val="0"/>
              <c:showVal val="1"/>
              <c:showCatName val="0"/>
              <c:showSerName val="1"/>
              <c:showPercent val="0"/>
              <c:showBubbleSize val="0"/>
              <c:separator>
</c:separator>
              <c:extLst>
                <c:ext xmlns:c15="http://schemas.microsoft.com/office/drawing/2012/chart" uri="{CE6537A1-D6FC-4f65-9D91-7224C49458BB}">
                  <c15:layout>
                    <c:manualLayout>
                      <c:w val="0.24659752380160985"/>
                      <c:h val="0.14474641356538204"/>
                    </c:manualLayout>
                  </c15:layout>
                </c:ext>
                <c:ext xmlns:c16="http://schemas.microsoft.com/office/drawing/2014/chart" uri="{C3380CC4-5D6E-409C-BE32-E72D297353CC}">
                  <c16:uniqueId val="{00000005-DE9E-449B-B9E4-4229CCF739F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5">
                        <a:lumMod val="40000"/>
                        <a:lumOff val="60000"/>
                      </a:schemeClr>
                    </a:solidFill>
                    <a:latin typeface="Segoe UI Black" panose="020B0A02040204020203" pitchFamily="34" charset="0"/>
                    <a:ea typeface="Segoe UI Black" panose="020B0A02040204020203" pitchFamily="34" charset="0"/>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Sheet1!$A$2:$A$3</c:f>
              <c:strCache>
                <c:ptCount val="2"/>
                <c:pt idx="0">
                  <c:v>Pre (2022)</c:v>
                </c:pt>
                <c:pt idx="1">
                  <c:v>Post (2023)</c:v>
                </c:pt>
              </c:strCache>
            </c:strRef>
          </c:cat>
          <c:val>
            <c:numRef>
              <c:f>Sheet1!$B$2:$B$3</c:f>
              <c:numCache>
                <c:formatCode>0%</c:formatCode>
                <c:ptCount val="2"/>
                <c:pt idx="0">
                  <c:v>0.41</c:v>
                </c:pt>
                <c:pt idx="1">
                  <c:v>0.45</c:v>
                </c:pt>
              </c:numCache>
            </c:numRef>
          </c:val>
          <c:smooth val="0"/>
          <c:extLst>
            <c:ext xmlns:c16="http://schemas.microsoft.com/office/drawing/2014/chart" uri="{C3380CC4-5D6E-409C-BE32-E72D297353CC}">
              <c16:uniqueId val="{00000000-DE9E-449B-B9E4-4229CCF739F5}"/>
            </c:ext>
          </c:extLst>
        </c:ser>
        <c:ser>
          <c:idx val="1"/>
          <c:order val="1"/>
          <c:tx>
            <c:strRef>
              <c:f>Sheet1!$C$1</c:f>
              <c:strCache>
                <c:ptCount val="1"/>
                <c:pt idx="0">
                  <c:v>Actual</c:v>
                </c:pt>
              </c:strCache>
            </c:strRef>
          </c:tx>
          <c:spPr>
            <a:ln w="28575" cap="rnd">
              <a:solidFill>
                <a:schemeClr val="accent3"/>
              </a:solidFill>
              <a:round/>
            </a:ln>
            <a:effectLst/>
          </c:spPr>
          <c:marker>
            <c:symbol val="circle"/>
            <c:size val="10"/>
            <c:spPr>
              <a:solidFill>
                <a:schemeClr val="accent3"/>
              </a:solidFill>
              <a:ln w="9525">
                <a:noFill/>
              </a:ln>
              <a:effectLst/>
            </c:spPr>
          </c:marker>
          <c:dLbls>
            <c:dLbl>
              <c:idx val="1"/>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accent3"/>
                      </a:solidFill>
                      <a:latin typeface="Segoe UI Black" panose="020B0A02040204020203" pitchFamily="34" charset="0"/>
                      <a:ea typeface="Segoe UI Black" panose="020B0A02040204020203" pitchFamily="34" charset="0"/>
                      <a:cs typeface="+mn-cs"/>
                    </a:defRPr>
                  </a:pPr>
                  <a:endParaRPr lang="en-US"/>
                </a:p>
              </c:txPr>
              <c:dLblPos val="t"/>
              <c:showLegendKey val="0"/>
              <c:showVal val="1"/>
              <c:showCatName val="0"/>
              <c:showSerName val="1"/>
              <c:showPercent val="0"/>
              <c:showBubbleSize val="0"/>
              <c:separator>
</c:separator>
              <c:extLst>
                <c:ext xmlns:c15="http://schemas.microsoft.com/office/drawing/2012/chart" uri="{CE6537A1-D6FC-4f65-9D91-7224C49458BB}">
                  <c15:layout>
                    <c:manualLayout>
                      <c:w val="0.32001020028153687"/>
                      <c:h val="0.14101222872029187"/>
                    </c:manualLayout>
                  </c15:layout>
                </c:ext>
                <c:ext xmlns:c16="http://schemas.microsoft.com/office/drawing/2014/chart" uri="{C3380CC4-5D6E-409C-BE32-E72D297353CC}">
                  <c16:uniqueId val="{00000006-DE9E-449B-B9E4-4229CCF739F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solidFill>
                    <a:latin typeface="Segoe UI Black" panose="020B0A02040204020203" pitchFamily="34" charset="0"/>
                    <a:ea typeface="Segoe UI Black" panose="020B0A02040204020203" pitchFamily="34" charset="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Pre (2022)</c:v>
                </c:pt>
                <c:pt idx="1">
                  <c:v>Post (2023)</c:v>
                </c:pt>
              </c:strCache>
            </c:strRef>
          </c:cat>
          <c:val>
            <c:numRef>
              <c:f>Sheet1!$C$2:$C$3</c:f>
              <c:numCache>
                <c:formatCode>0%</c:formatCode>
                <c:ptCount val="2"/>
                <c:pt idx="0">
                  <c:v>0.41</c:v>
                </c:pt>
                <c:pt idx="1">
                  <c:v>0.59</c:v>
                </c:pt>
              </c:numCache>
            </c:numRef>
          </c:val>
          <c:smooth val="0"/>
          <c:extLst>
            <c:ext xmlns:c16="http://schemas.microsoft.com/office/drawing/2014/chart" uri="{C3380CC4-5D6E-409C-BE32-E72D297353CC}">
              <c16:uniqueId val="{00000001-DE9E-449B-B9E4-4229CCF739F5}"/>
            </c:ext>
          </c:extLst>
        </c:ser>
        <c:dLbls>
          <c:showLegendKey val="0"/>
          <c:showVal val="0"/>
          <c:showCatName val="0"/>
          <c:showSerName val="0"/>
          <c:showPercent val="0"/>
          <c:showBubbleSize val="0"/>
        </c:dLbls>
        <c:marker val="1"/>
        <c:smooth val="0"/>
        <c:axId val="862271168"/>
        <c:axId val="862274528"/>
      </c:lineChart>
      <c:catAx>
        <c:axId val="862271168"/>
        <c:scaling>
          <c:orientation val="minMax"/>
        </c:scaling>
        <c:delete val="0"/>
        <c:axPos val="b"/>
        <c:numFmt formatCode="General" sourceLinked="1"/>
        <c:majorTickMark val="none"/>
        <c:minorTickMark val="none"/>
        <c:tickLblPos val="nextTo"/>
        <c:spPr>
          <a:noFill/>
          <a:ln w="9525" cap="flat" cmpd="sng" algn="ctr">
            <a:solidFill>
              <a:schemeClr val="accent5">
                <a:lumMod val="60000"/>
                <a:lumOff val="40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862274528"/>
        <c:crosses val="autoZero"/>
        <c:auto val="1"/>
        <c:lblAlgn val="ctr"/>
        <c:lblOffset val="100"/>
        <c:noMultiLvlLbl val="0"/>
      </c:catAx>
      <c:valAx>
        <c:axId val="862274528"/>
        <c:scaling>
          <c:orientation val="minMax"/>
        </c:scaling>
        <c:delete val="0"/>
        <c:axPos val="l"/>
        <c:numFmt formatCode="0%" sourceLinked="1"/>
        <c:majorTickMark val="none"/>
        <c:minorTickMark val="none"/>
        <c:tickLblPos val="nextTo"/>
        <c:spPr>
          <a:noFill/>
          <a:ln>
            <a:solidFill>
              <a:schemeClr val="accent5">
                <a:lumMod val="40000"/>
                <a:lumOff val="60000"/>
              </a:schemeClr>
            </a:solidFill>
          </a:ln>
          <a:effectLst/>
        </c:spPr>
        <c:txPr>
          <a:bodyPr rot="-60000000" spcFirstLastPara="1" vertOverflow="ellipsis" vert="horz" wrap="square" anchor="ctr" anchorCtr="1"/>
          <a:lstStyle/>
          <a:p>
            <a:pPr>
              <a:defRPr sz="1197"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862271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Target</c:v>
                </c:pt>
              </c:strCache>
            </c:strRef>
          </c:tx>
          <c:spPr>
            <a:ln w="28575" cap="rnd">
              <a:solidFill>
                <a:schemeClr val="accent5">
                  <a:lumMod val="40000"/>
                  <a:lumOff val="60000"/>
                </a:schemeClr>
              </a:solidFill>
              <a:round/>
            </a:ln>
            <a:effectLst/>
          </c:spPr>
          <c:marker>
            <c:symbol val="circle"/>
            <c:size val="10"/>
            <c:spPr>
              <a:solidFill>
                <a:schemeClr val="accent5">
                  <a:lumMod val="40000"/>
                  <a:lumOff val="60000"/>
                </a:schemeClr>
              </a:solidFill>
              <a:ln w="9525">
                <a:noFill/>
              </a:ln>
              <a:effectLst/>
            </c:spPr>
          </c:marker>
          <c:dPt>
            <c:idx val="0"/>
            <c:marker>
              <c:symbol val="none"/>
            </c:marker>
            <c:bubble3D val="0"/>
            <c:extLst>
              <c:ext xmlns:c16="http://schemas.microsoft.com/office/drawing/2014/chart" uri="{C3380CC4-5D6E-409C-BE32-E72D297353CC}">
                <c16:uniqueId val="{00000000-B454-47CE-8D9D-B0A349BA7BFC}"/>
              </c:ext>
            </c:extLst>
          </c:dPt>
          <c:dLbls>
            <c:dLbl>
              <c:idx val="1"/>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accent5">
                          <a:lumMod val="40000"/>
                          <a:lumOff val="60000"/>
                        </a:schemeClr>
                      </a:solidFill>
                      <a:latin typeface="Segoe UI Black" panose="020B0A02040204020203" pitchFamily="34" charset="0"/>
                      <a:ea typeface="Segoe UI Black" panose="020B0A02040204020203" pitchFamily="34" charset="0"/>
                      <a:cs typeface="+mn-cs"/>
                    </a:defRPr>
                  </a:pPr>
                  <a:endParaRPr lang="en-US"/>
                </a:p>
              </c:txPr>
              <c:dLblPos val="t"/>
              <c:showLegendKey val="0"/>
              <c:showVal val="1"/>
              <c:showCatName val="0"/>
              <c:showSerName val="1"/>
              <c:showPercent val="0"/>
              <c:showBubbleSize val="0"/>
              <c:separator>
</c:separator>
              <c:extLst>
                <c:ext xmlns:c15="http://schemas.microsoft.com/office/drawing/2012/chart" uri="{CE6537A1-D6FC-4f65-9D91-7224C49458BB}">
                  <c15:layout>
                    <c:manualLayout>
                      <c:w val="0.2708022277475865"/>
                      <c:h val="0.13692342335025154"/>
                    </c:manualLayout>
                  </c15:layout>
                </c:ext>
                <c:ext xmlns:c16="http://schemas.microsoft.com/office/drawing/2014/chart" uri="{C3380CC4-5D6E-409C-BE32-E72D297353CC}">
                  <c16:uniqueId val="{00000001-B454-47CE-8D9D-B0A349BA7BF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5">
                        <a:lumMod val="40000"/>
                        <a:lumOff val="60000"/>
                      </a:schemeClr>
                    </a:solidFill>
                    <a:latin typeface="Segoe UI Black" panose="020B0A02040204020203" pitchFamily="34" charset="0"/>
                    <a:ea typeface="Segoe UI Black" panose="020B0A02040204020203" pitchFamily="34" charset="0"/>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Pre (2022)</c:v>
                </c:pt>
                <c:pt idx="1">
                  <c:v>Post (2023)</c:v>
                </c:pt>
              </c:strCache>
            </c:strRef>
          </c:cat>
          <c:val>
            <c:numRef>
              <c:f>Sheet1!$B$2:$B$3</c:f>
              <c:numCache>
                <c:formatCode>0%</c:formatCode>
                <c:ptCount val="2"/>
                <c:pt idx="0">
                  <c:v>0.46</c:v>
                </c:pt>
                <c:pt idx="1">
                  <c:v>0.5</c:v>
                </c:pt>
              </c:numCache>
            </c:numRef>
          </c:val>
          <c:smooth val="0"/>
          <c:extLst>
            <c:ext xmlns:c16="http://schemas.microsoft.com/office/drawing/2014/chart" uri="{C3380CC4-5D6E-409C-BE32-E72D297353CC}">
              <c16:uniqueId val="{00000002-B454-47CE-8D9D-B0A349BA7BFC}"/>
            </c:ext>
          </c:extLst>
        </c:ser>
        <c:ser>
          <c:idx val="1"/>
          <c:order val="1"/>
          <c:tx>
            <c:strRef>
              <c:f>Sheet1!$C$1</c:f>
              <c:strCache>
                <c:ptCount val="1"/>
                <c:pt idx="0">
                  <c:v>Actual</c:v>
                </c:pt>
              </c:strCache>
            </c:strRef>
          </c:tx>
          <c:spPr>
            <a:ln w="28575" cap="rnd">
              <a:solidFill>
                <a:schemeClr val="accent3"/>
              </a:solidFill>
              <a:round/>
            </a:ln>
            <a:effectLst/>
          </c:spPr>
          <c:marker>
            <c:symbol val="circle"/>
            <c:size val="10"/>
            <c:spPr>
              <a:solidFill>
                <a:schemeClr val="accent3"/>
              </a:solidFill>
              <a:ln w="9525">
                <a:noFill/>
              </a:ln>
              <a:effectLst/>
            </c:spPr>
          </c:marker>
          <c:dLbls>
            <c:dLbl>
              <c:idx val="1"/>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accent3"/>
                      </a:solidFill>
                      <a:latin typeface="Segoe UI Black" panose="020B0A02040204020203" pitchFamily="34" charset="0"/>
                      <a:ea typeface="Segoe UI Black" panose="020B0A02040204020203" pitchFamily="34" charset="0"/>
                      <a:cs typeface="+mn-cs"/>
                    </a:defRPr>
                  </a:pPr>
                  <a:endParaRPr lang="en-US"/>
                </a:p>
              </c:txPr>
              <c:dLblPos val="b"/>
              <c:showLegendKey val="0"/>
              <c:showVal val="1"/>
              <c:showCatName val="0"/>
              <c:showSerName val="1"/>
              <c:showPercent val="0"/>
              <c:showBubbleSize val="0"/>
              <c:separator>
</c:separator>
              <c:extLst>
                <c:ext xmlns:c15="http://schemas.microsoft.com/office/drawing/2012/chart" uri="{CE6537A1-D6FC-4f65-9D91-7224C49458BB}">
                  <c15:layout>
                    <c:manualLayout>
                      <c:w val="0.27160079238958368"/>
                      <c:h val="0.14048033420398293"/>
                    </c:manualLayout>
                  </c15:layout>
                </c:ext>
                <c:ext xmlns:c16="http://schemas.microsoft.com/office/drawing/2014/chart" uri="{C3380CC4-5D6E-409C-BE32-E72D297353CC}">
                  <c16:uniqueId val="{00000005-B454-47CE-8D9D-B0A349BA7BF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solidFill>
                    <a:latin typeface="Segoe UI Black" panose="020B0A02040204020203" pitchFamily="34" charset="0"/>
                    <a:ea typeface="Segoe UI Black" panose="020B0A02040204020203" pitchFamily="34" charset="0"/>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Pre (2022)</c:v>
                </c:pt>
                <c:pt idx="1">
                  <c:v>Post (2023)</c:v>
                </c:pt>
              </c:strCache>
            </c:strRef>
          </c:cat>
          <c:val>
            <c:numRef>
              <c:f>Sheet1!$C$2:$C$3</c:f>
              <c:numCache>
                <c:formatCode>0%</c:formatCode>
                <c:ptCount val="2"/>
                <c:pt idx="0">
                  <c:v>0.46</c:v>
                </c:pt>
                <c:pt idx="1">
                  <c:v>0.44</c:v>
                </c:pt>
              </c:numCache>
            </c:numRef>
          </c:val>
          <c:smooth val="0"/>
          <c:extLst>
            <c:ext xmlns:c16="http://schemas.microsoft.com/office/drawing/2014/chart" uri="{C3380CC4-5D6E-409C-BE32-E72D297353CC}">
              <c16:uniqueId val="{00000003-B454-47CE-8D9D-B0A349BA7BFC}"/>
            </c:ext>
          </c:extLst>
        </c:ser>
        <c:dLbls>
          <c:showLegendKey val="0"/>
          <c:showVal val="0"/>
          <c:showCatName val="0"/>
          <c:showSerName val="0"/>
          <c:showPercent val="0"/>
          <c:showBubbleSize val="0"/>
        </c:dLbls>
        <c:marker val="1"/>
        <c:smooth val="0"/>
        <c:axId val="862271168"/>
        <c:axId val="862274528"/>
      </c:lineChart>
      <c:catAx>
        <c:axId val="862271168"/>
        <c:scaling>
          <c:orientation val="minMax"/>
        </c:scaling>
        <c:delete val="0"/>
        <c:axPos val="b"/>
        <c:numFmt formatCode="General" sourceLinked="1"/>
        <c:majorTickMark val="none"/>
        <c:minorTickMark val="none"/>
        <c:tickLblPos val="nextTo"/>
        <c:spPr>
          <a:noFill/>
          <a:ln w="9525" cap="flat" cmpd="sng" algn="ctr">
            <a:solidFill>
              <a:schemeClr val="accent5">
                <a:lumMod val="60000"/>
                <a:lumOff val="40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862274528"/>
        <c:crosses val="autoZero"/>
        <c:auto val="1"/>
        <c:lblAlgn val="ctr"/>
        <c:lblOffset val="100"/>
        <c:noMultiLvlLbl val="0"/>
      </c:catAx>
      <c:valAx>
        <c:axId val="862274528"/>
        <c:scaling>
          <c:orientation val="minMax"/>
          <c:max val="0.70000000000000007"/>
          <c:min val="0"/>
        </c:scaling>
        <c:delete val="0"/>
        <c:axPos val="l"/>
        <c:numFmt formatCode="0%" sourceLinked="1"/>
        <c:majorTickMark val="none"/>
        <c:minorTickMark val="none"/>
        <c:tickLblPos val="nextTo"/>
        <c:spPr>
          <a:noFill/>
          <a:ln>
            <a:solidFill>
              <a:schemeClr val="accent5">
                <a:lumMod val="40000"/>
                <a:lumOff val="60000"/>
              </a:schemeClr>
            </a:solidFill>
          </a:ln>
          <a:effectLst/>
        </c:spPr>
        <c:txPr>
          <a:bodyPr rot="-60000000" spcFirstLastPara="1" vertOverflow="ellipsis" vert="horz" wrap="square" anchor="ctr" anchorCtr="1"/>
          <a:lstStyle/>
          <a:p>
            <a:pPr>
              <a:defRPr sz="1197"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862271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Target</c:v>
                </c:pt>
              </c:strCache>
            </c:strRef>
          </c:tx>
          <c:spPr>
            <a:ln w="28575" cap="rnd">
              <a:solidFill>
                <a:schemeClr val="accent5">
                  <a:lumMod val="40000"/>
                  <a:lumOff val="60000"/>
                </a:schemeClr>
              </a:solidFill>
              <a:round/>
            </a:ln>
            <a:effectLst/>
          </c:spPr>
          <c:marker>
            <c:symbol val="circle"/>
            <c:size val="10"/>
            <c:spPr>
              <a:solidFill>
                <a:schemeClr val="accent5">
                  <a:lumMod val="40000"/>
                  <a:lumOff val="60000"/>
                </a:schemeClr>
              </a:solidFill>
              <a:ln w="9525">
                <a:noFill/>
              </a:ln>
              <a:effectLst/>
            </c:spPr>
          </c:marker>
          <c:dPt>
            <c:idx val="0"/>
            <c:marker>
              <c:symbol val="none"/>
            </c:marker>
            <c:bubble3D val="0"/>
            <c:extLst>
              <c:ext xmlns:c16="http://schemas.microsoft.com/office/drawing/2014/chart" uri="{C3380CC4-5D6E-409C-BE32-E72D297353CC}">
                <c16:uniqueId val="{00000000-62AB-4EB2-B390-160264E7128D}"/>
              </c:ext>
            </c:extLst>
          </c:dPt>
          <c:dLbls>
            <c:dLbl>
              <c:idx val="1"/>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accent5">
                          <a:lumMod val="40000"/>
                          <a:lumOff val="60000"/>
                        </a:schemeClr>
                      </a:solidFill>
                      <a:latin typeface="Segoe UI Black" panose="020B0A02040204020203" pitchFamily="34" charset="0"/>
                      <a:ea typeface="Segoe UI Black" panose="020B0A02040204020203" pitchFamily="34" charset="0"/>
                      <a:cs typeface="+mn-cs"/>
                    </a:defRPr>
                  </a:pPr>
                  <a:endParaRPr lang="en-US"/>
                </a:p>
              </c:txPr>
              <c:dLblPos val="b"/>
              <c:showLegendKey val="0"/>
              <c:showVal val="1"/>
              <c:showCatName val="0"/>
              <c:showSerName val="1"/>
              <c:showPercent val="0"/>
              <c:showBubbleSize val="0"/>
              <c:separator>
</c:separator>
              <c:extLst>
                <c:ext xmlns:c15="http://schemas.microsoft.com/office/drawing/2012/chart" uri="{CE6537A1-D6FC-4f65-9D91-7224C49458BB}">
                  <c15:layout>
                    <c:manualLayout>
                      <c:w val="0.2708022277475865"/>
                      <c:h val="0.13727804387520176"/>
                    </c:manualLayout>
                  </c15:layout>
                </c:ext>
                <c:ext xmlns:c16="http://schemas.microsoft.com/office/drawing/2014/chart" uri="{C3380CC4-5D6E-409C-BE32-E72D297353CC}">
                  <c16:uniqueId val="{00000001-62AB-4EB2-B390-160264E7128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5">
                        <a:lumMod val="40000"/>
                        <a:lumOff val="60000"/>
                      </a:schemeClr>
                    </a:solidFill>
                    <a:latin typeface="Segoe UI Black" panose="020B0A02040204020203" pitchFamily="34" charset="0"/>
                    <a:ea typeface="Segoe UI Black" panose="020B0A02040204020203" pitchFamily="34" charset="0"/>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Sheet1!$A$2:$A$3</c:f>
              <c:strCache>
                <c:ptCount val="2"/>
                <c:pt idx="0">
                  <c:v>Pre (2022)</c:v>
                </c:pt>
                <c:pt idx="1">
                  <c:v>Post (2023)</c:v>
                </c:pt>
              </c:strCache>
            </c:strRef>
          </c:cat>
          <c:val>
            <c:numRef>
              <c:f>Sheet1!$B$2:$B$3</c:f>
              <c:numCache>
                <c:formatCode>0%</c:formatCode>
                <c:ptCount val="2"/>
                <c:pt idx="0">
                  <c:v>0.42699999999999999</c:v>
                </c:pt>
                <c:pt idx="1">
                  <c:v>0.46700000000000003</c:v>
                </c:pt>
              </c:numCache>
            </c:numRef>
          </c:val>
          <c:smooth val="0"/>
          <c:extLst>
            <c:ext xmlns:c16="http://schemas.microsoft.com/office/drawing/2014/chart" uri="{C3380CC4-5D6E-409C-BE32-E72D297353CC}">
              <c16:uniqueId val="{00000002-62AB-4EB2-B390-160264E7128D}"/>
            </c:ext>
          </c:extLst>
        </c:ser>
        <c:ser>
          <c:idx val="1"/>
          <c:order val="1"/>
          <c:tx>
            <c:strRef>
              <c:f>Sheet1!$C$1</c:f>
              <c:strCache>
                <c:ptCount val="1"/>
                <c:pt idx="0">
                  <c:v>Actual</c:v>
                </c:pt>
              </c:strCache>
            </c:strRef>
          </c:tx>
          <c:spPr>
            <a:ln w="28575" cap="rnd">
              <a:solidFill>
                <a:schemeClr val="accent3"/>
              </a:solidFill>
              <a:round/>
            </a:ln>
            <a:effectLst/>
          </c:spPr>
          <c:marker>
            <c:symbol val="circle"/>
            <c:size val="10"/>
            <c:spPr>
              <a:solidFill>
                <a:schemeClr val="accent3"/>
              </a:solidFill>
              <a:ln w="9525">
                <a:noFill/>
              </a:ln>
              <a:effectLst/>
            </c:spPr>
          </c:marker>
          <c:dLbls>
            <c:dLbl>
              <c:idx val="1"/>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accent3"/>
                      </a:solidFill>
                      <a:latin typeface="Segoe UI Black" panose="020B0A02040204020203" pitchFamily="34" charset="0"/>
                      <a:ea typeface="Segoe UI Black" panose="020B0A02040204020203" pitchFamily="34" charset="0"/>
                      <a:cs typeface="+mn-cs"/>
                    </a:defRPr>
                  </a:pPr>
                  <a:endParaRPr lang="en-US"/>
                </a:p>
              </c:txPr>
              <c:dLblPos val="t"/>
              <c:showLegendKey val="0"/>
              <c:showVal val="1"/>
              <c:showCatName val="0"/>
              <c:showSerName val="1"/>
              <c:showPercent val="0"/>
              <c:showBubbleSize val="0"/>
              <c:separator>
</c:separator>
              <c:extLst>
                <c:ext xmlns:c15="http://schemas.microsoft.com/office/drawing/2012/chart" uri="{CE6537A1-D6FC-4f65-9D91-7224C49458BB}">
                  <c15:layout>
                    <c:manualLayout>
                      <c:w val="0.32001020028153687"/>
                      <c:h val="0.15594896810065242"/>
                    </c:manualLayout>
                  </c15:layout>
                </c:ext>
                <c:ext xmlns:c16="http://schemas.microsoft.com/office/drawing/2014/chart" uri="{C3380CC4-5D6E-409C-BE32-E72D297353CC}">
                  <c16:uniqueId val="{00000005-62AB-4EB2-B390-160264E7128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solidFill>
                    <a:latin typeface="Segoe UI Black" panose="020B0A02040204020203" pitchFamily="34" charset="0"/>
                    <a:ea typeface="Segoe UI Black" panose="020B0A02040204020203" pitchFamily="34" charset="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Pre (2022)</c:v>
                </c:pt>
                <c:pt idx="1">
                  <c:v>Post (2023)</c:v>
                </c:pt>
              </c:strCache>
            </c:strRef>
          </c:cat>
          <c:val>
            <c:numRef>
              <c:f>Sheet1!$C$2:$C$3</c:f>
              <c:numCache>
                <c:formatCode>0%</c:formatCode>
                <c:ptCount val="2"/>
                <c:pt idx="0">
                  <c:v>0.432</c:v>
                </c:pt>
                <c:pt idx="1">
                  <c:v>0.47199999999999998</c:v>
                </c:pt>
              </c:numCache>
            </c:numRef>
          </c:val>
          <c:smooth val="0"/>
          <c:extLst>
            <c:ext xmlns:c16="http://schemas.microsoft.com/office/drawing/2014/chart" uri="{C3380CC4-5D6E-409C-BE32-E72D297353CC}">
              <c16:uniqueId val="{00000003-62AB-4EB2-B390-160264E7128D}"/>
            </c:ext>
          </c:extLst>
        </c:ser>
        <c:dLbls>
          <c:showLegendKey val="0"/>
          <c:showVal val="0"/>
          <c:showCatName val="0"/>
          <c:showSerName val="0"/>
          <c:showPercent val="0"/>
          <c:showBubbleSize val="0"/>
        </c:dLbls>
        <c:marker val="1"/>
        <c:smooth val="0"/>
        <c:axId val="862271168"/>
        <c:axId val="862274528"/>
      </c:lineChart>
      <c:catAx>
        <c:axId val="862271168"/>
        <c:scaling>
          <c:orientation val="minMax"/>
        </c:scaling>
        <c:delete val="0"/>
        <c:axPos val="b"/>
        <c:numFmt formatCode="General" sourceLinked="1"/>
        <c:majorTickMark val="none"/>
        <c:minorTickMark val="none"/>
        <c:tickLblPos val="nextTo"/>
        <c:spPr>
          <a:noFill/>
          <a:ln w="9525" cap="flat" cmpd="sng" algn="ctr">
            <a:solidFill>
              <a:schemeClr val="accent5">
                <a:lumMod val="60000"/>
                <a:lumOff val="40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862274528"/>
        <c:crosses val="autoZero"/>
        <c:auto val="1"/>
        <c:lblAlgn val="ctr"/>
        <c:lblOffset val="100"/>
        <c:noMultiLvlLbl val="0"/>
      </c:catAx>
      <c:valAx>
        <c:axId val="862274528"/>
        <c:scaling>
          <c:orientation val="minMax"/>
          <c:max val="0.70000000000000007"/>
          <c:min val="0"/>
        </c:scaling>
        <c:delete val="0"/>
        <c:axPos val="l"/>
        <c:numFmt formatCode="0%" sourceLinked="1"/>
        <c:majorTickMark val="none"/>
        <c:minorTickMark val="none"/>
        <c:tickLblPos val="nextTo"/>
        <c:spPr>
          <a:noFill/>
          <a:ln>
            <a:solidFill>
              <a:schemeClr val="accent5">
                <a:lumMod val="40000"/>
                <a:lumOff val="60000"/>
              </a:schemeClr>
            </a:solidFill>
          </a:ln>
          <a:effectLst/>
        </c:spPr>
        <c:txPr>
          <a:bodyPr rot="-60000000" spcFirstLastPara="1" vertOverflow="ellipsis" vert="horz" wrap="square" anchor="ctr" anchorCtr="1"/>
          <a:lstStyle/>
          <a:p>
            <a:pPr>
              <a:defRPr sz="1197"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862271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8729001835339394E-2"/>
          <c:y val="3.8972933798812837E-2"/>
          <c:w val="0.94866937066943091"/>
          <c:h val="0.81307896474503549"/>
        </c:manualLayout>
      </c:layout>
      <c:barChart>
        <c:barDir val="col"/>
        <c:grouping val="clustered"/>
        <c:varyColors val="0"/>
        <c:ser>
          <c:idx val="0"/>
          <c:order val="0"/>
          <c:tx>
            <c:strRef>
              <c:f>Sheet1!$B$1</c:f>
              <c:strCache>
                <c:ptCount val="1"/>
                <c:pt idx="0">
                  <c:v>Pre (Fall)</c:v>
                </c:pt>
              </c:strCache>
            </c:strRef>
          </c:tx>
          <c:spPr>
            <a:solidFill>
              <a:schemeClr val="accent5">
                <a:lumMod val="40000"/>
                <a:lumOff val="60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Segoe UI Black" panose="020B0A02040204020203" pitchFamily="34" charset="0"/>
                    <a:ea typeface="Segoe UI Black" panose="020B0A02040204020203" pitchFamily="34"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Interest</c:v>
                </c:pt>
                <c:pt idx="1">
                  <c:v>Utility</c:v>
                </c:pt>
                <c:pt idx="2">
                  <c:v>Confidence</c:v>
                </c:pt>
                <c:pt idx="3">
                  <c:v>Social Influence</c:v>
                </c:pt>
                <c:pt idx="4">
                  <c:v>Perceptions of Coders</c:v>
                </c:pt>
              </c:strCache>
            </c:strRef>
          </c:cat>
          <c:val>
            <c:numRef>
              <c:f>Sheet1!$B$2:$B$6</c:f>
              <c:numCache>
                <c:formatCode>General</c:formatCode>
                <c:ptCount val="5"/>
                <c:pt idx="0">
                  <c:v>3.6</c:v>
                </c:pt>
                <c:pt idx="1">
                  <c:v>3.49</c:v>
                </c:pt>
                <c:pt idx="2">
                  <c:v>3.42</c:v>
                </c:pt>
                <c:pt idx="3">
                  <c:v>3.14</c:v>
                </c:pt>
                <c:pt idx="4">
                  <c:v>3.36</c:v>
                </c:pt>
              </c:numCache>
            </c:numRef>
          </c:val>
          <c:extLst>
            <c:ext xmlns:c16="http://schemas.microsoft.com/office/drawing/2014/chart" uri="{C3380CC4-5D6E-409C-BE32-E72D297353CC}">
              <c16:uniqueId val="{00000000-0811-4F79-BEB1-575F19C8170A}"/>
            </c:ext>
          </c:extLst>
        </c:ser>
        <c:ser>
          <c:idx val="1"/>
          <c:order val="1"/>
          <c:tx>
            <c:strRef>
              <c:f>Sheet1!$C$1</c:f>
              <c:strCache>
                <c:ptCount val="1"/>
                <c:pt idx="0">
                  <c:v>Post (Spring)</c:v>
                </c:pt>
              </c:strCache>
            </c:strRef>
          </c:tx>
          <c:spPr>
            <a:solidFill>
              <a:schemeClr val="accent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Segoe UI Black" panose="020B0A02040204020203" pitchFamily="34" charset="0"/>
                    <a:ea typeface="Segoe UI Black" panose="020B0A02040204020203" pitchFamily="34"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Interest</c:v>
                </c:pt>
                <c:pt idx="1">
                  <c:v>Utility</c:v>
                </c:pt>
                <c:pt idx="2">
                  <c:v>Confidence</c:v>
                </c:pt>
                <c:pt idx="3">
                  <c:v>Social Influence</c:v>
                </c:pt>
                <c:pt idx="4">
                  <c:v>Perceptions of Coders</c:v>
                </c:pt>
              </c:strCache>
            </c:strRef>
          </c:cat>
          <c:val>
            <c:numRef>
              <c:f>Sheet1!$C$2:$C$6</c:f>
              <c:numCache>
                <c:formatCode>General</c:formatCode>
                <c:ptCount val="5"/>
                <c:pt idx="0">
                  <c:v>3.22</c:v>
                </c:pt>
                <c:pt idx="1">
                  <c:v>3.36</c:v>
                </c:pt>
                <c:pt idx="2">
                  <c:v>3.46</c:v>
                </c:pt>
                <c:pt idx="3">
                  <c:v>3.21</c:v>
                </c:pt>
                <c:pt idx="4">
                  <c:v>3.39</c:v>
                </c:pt>
              </c:numCache>
            </c:numRef>
          </c:val>
          <c:extLst>
            <c:ext xmlns:c16="http://schemas.microsoft.com/office/drawing/2014/chart" uri="{C3380CC4-5D6E-409C-BE32-E72D297353CC}">
              <c16:uniqueId val="{00000003-0811-4F79-BEB1-575F19C8170A}"/>
            </c:ext>
          </c:extLst>
        </c:ser>
        <c:dLbls>
          <c:dLblPos val="inEnd"/>
          <c:showLegendKey val="0"/>
          <c:showVal val="1"/>
          <c:showCatName val="0"/>
          <c:showSerName val="0"/>
          <c:showPercent val="0"/>
          <c:showBubbleSize val="0"/>
        </c:dLbls>
        <c:gapWidth val="120"/>
        <c:overlap val="-27"/>
        <c:axId val="1885498687"/>
        <c:axId val="1885495807"/>
      </c:barChart>
      <c:catAx>
        <c:axId val="1885498687"/>
        <c:scaling>
          <c:orientation val="minMax"/>
        </c:scaling>
        <c:delete val="0"/>
        <c:axPos val="b"/>
        <c:numFmt formatCode="General" sourceLinked="1"/>
        <c:majorTickMark val="none"/>
        <c:minorTickMark val="none"/>
        <c:tickLblPos val="nextTo"/>
        <c:spPr>
          <a:noFill/>
          <a:ln w="9525" cap="flat" cmpd="sng" algn="ctr">
            <a:solidFill>
              <a:schemeClr val="accent5">
                <a:lumMod val="60000"/>
                <a:lumOff val="40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1885495807"/>
        <c:crosses val="autoZero"/>
        <c:auto val="1"/>
        <c:lblAlgn val="ctr"/>
        <c:lblOffset val="100"/>
        <c:noMultiLvlLbl val="0"/>
      </c:catAx>
      <c:valAx>
        <c:axId val="1885495807"/>
        <c:scaling>
          <c:orientation val="minMax"/>
          <c:max val="5"/>
          <c:min val="1"/>
        </c:scaling>
        <c:delete val="0"/>
        <c:axPos val="l"/>
        <c:numFmt formatCode="General" sourceLinked="1"/>
        <c:majorTickMark val="out"/>
        <c:minorTickMark val="none"/>
        <c:tickLblPos val="nextTo"/>
        <c:spPr>
          <a:noFill/>
          <a:ln>
            <a:solidFill>
              <a:schemeClr val="accent5">
                <a:lumMod val="60000"/>
                <a:lumOff val="40000"/>
              </a:schemeClr>
            </a:solidFill>
          </a:ln>
          <a:effectLst/>
        </c:spPr>
        <c:txPr>
          <a:bodyPr rot="-60000000" spcFirstLastPara="1" vertOverflow="ellipsis" vert="horz" wrap="square" anchor="ctr" anchorCtr="1"/>
          <a:lstStyle/>
          <a:p>
            <a:pPr>
              <a:defRPr sz="1197"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1885498687"/>
        <c:crosses val="autoZero"/>
        <c:crossBetween val="between"/>
        <c:majorUnit val="1"/>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accent5">
                    <a:lumMod val="40000"/>
                    <a:lumOff val="60000"/>
                  </a:schemeClr>
                </a:solidFill>
                <a:latin typeface="Segoe UI Semibold" panose="020B0702040204020203" pitchFamily="34" charset="0"/>
                <a:ea typeface="Segoe UI Black" panose="020B0A02040204020203" pitchFamily="34" charset="0"/>
                <a:cs typeface="Segoe UI Semibold" panose="020B0702040204020203" pitchFamily="34" charset="0"/>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accent3"/>
                </a:solidFill>
                <a:latin typeface="Segoe UI Semibold" panose="020B0702040204020203" pitchFamily="34" charset="0"/>
                <a:ea typeface="Segoe UI Black" panose="020B0A02040204020203" pitchFamily="34" charset="0"/>
                <a:cs typeface="Segoe UI Semibold" panose="020B0702040204020203" pitchFamily="34" charset="0"/>
              </a:defRPr>
            </a:pPr>
            <a:endParaRPr lang="en-US"/>
          </a:p>
        </c:txPr>
      </c:legendEntry>
      <c:layout>
        <c:manualLayout>
          <c:xMode val="edge"/>
          <c:yMode val="edge"/>
          <c:x val="5.505378734031461E-2"/>
          <c:y val="3.1818227506080543E-2"/>
          <c:w val="0.2448187827777619"/>
          <c:h val="5.6689955000776414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Segoe UI Semibold" panose="020B0702040204020203" pitchFamily="34" charset="0"/>
              <a:ea typeface="Segoe UI Black" panose="020B0A02040204020203" pitchFamily="34" charset="0"/>
              <a:cs typeface="Segoe UI Semibold" panose="020B07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5">
                    <a:lumMod val="40000"/>
                    <a:lumOff val="60000"/>
                  </a:schemeClr>
                </a:solidFill>
                <a:latin typeface="+mn-lt"/>
                <a:ea typeface="+mn-ea"/>
                <a:cs typeface="+mn-cs"/>
              </a:defRPr>
            </a:pPr>
            <a:r>
              <a:rPr lang="en-US" sz="1400" dirty="0">
                <a:solidFill>
                  <a:schemeClr val="accent5">
                    <a:lumMod val="40000"/>
                    <a:lumOff val="60000"/>
                  </a:schemeClr>
                </a:solidFill>
                <a:latin typeface="Segoe UI Black" panose="020B0A02040204020203" pitchFamily="34" charset="0"/>
                <a:ea typeface="Segoe UI Black" panose="020B0A02040204020203" pitchFamily="34" charset="0"/>
              </a:rPr>
              <a:t>Science</a:t>
            </a:r>
            <a:endParaRPr lang="en-US" dirty="0">
              <a:solidFill>
                <a:schemeClr val="accent5">
                  <a:lumMod val="40000"/>
                  <a:lumOff val="60000"/>
                </a:schemeClr>
              </a:solidFill>
              <a:latin typeface="Segoe UI Black" panose="020B0A02040204020203" pitchFamily="34" charset="0"/>
              <a:ea typeface="Segoe UI Black" panose="020B0A02040204020203" pitchFamily="34"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5">
                  <a:lumMod val="40000"/>
                  <a:lumOff val="60000"/>
                </a:schemeClr>
              </a:solidFill>
              <a:latin typeface="+mn-lt"/>
              <a:ea typeface="+mn-ea"/>
              <a:cs typeface="+mn-cs"/>
            </a:defRPr>
          </a:pPr>
          <a:endParaRPr lang="en-US"/>
        </a:p>
      </c:txPr>
    </c:title>
    <c:autoTitleDeleted val="0"/>
    <c:plotArea>
      <c:layout>
        <c:manualLayout>
          <c:layoutTarget val="inner"/>
          <c:xMode val="edge"/>
          <c:yMode val="edge"/>
          <c:x val="0.15360102582506999"/>
          <c:y val="0.16748576016167321"/>
          <c:w val="0.77990502360130665"/>
          <c:h val="0.69614365107378406"/>
        </c:manualLayout>
      </c:layout>
      <c:lineChart>
        <c:grouping val="standard"/>
        <c:varyColors val="0"/>
        <c:ser>
          <c:idx val="0"/>
          <c:order val="0"/>
          <c:tx>
            <c:strRef>
              <c:f>Sheet1!$B$1</c:f>
              <c:strCache>
                <c:ptCount val="1"/>
                <c:pt idx="0">
                  <c:v>Science</c:v>
                </c:pt>
              </c:strCache>
            </c:strRef>
          </c:tx>
          <c:spPr>
            <a:ln w="28575" cap="rnd">
              <a:solidFill>
                <a:schemeClr val="accent5">
                  <a:lumMod val="40000"/>
                  <a:lumOff val="60000"/>
                </a:schemeClr>
              </a:solidFill>
              <a:round/>
            </a:ln>
            <a:effectLst/>
          </c:spPr>
          <c:marker>
            <c:symbol val="circle"/>
            <c:size val="12"/>
            <c:spPr>
              <a:solidFill>
                <a:schemeClr val="accent5">
                  <a:lumMod val="40000"/>
                  <a:lumOff val="60000"/>
                </a:schemeClr>
              </a:solidFill>
              <a:ln w="9525">
                <a:no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5">
                        <a:lumMod val="40000"/>
                        <a:lumOff val="60000"/>
                      </a:schemeClr>
                    </a:solidFill>
                    <a:latin typeface="Segoe UI Black" panose="020B0A02040204020203" pitchFamily="34" charset="0"/>
                    <a:ea typeface="Segoe UI Black" panose="020B0A02040204020203" pitchFamily="34" charset="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c:v>
                </c:pt>
                <c:pt idx="1">
                  <c:v>Post</c:v>
                </c:pt>
              </c:strCache>
            </c:strRef>
          </c:cat>
          <c:val>
            <c:numRef>
              <c:f>Sheet1!$B$2:$B$3</c:f>
              <c:numCache>
                <c:formatCode>General</c:formatCode>
                <c:ptCount val="2"/>
                <c:pt idx="0">
                  <c:v>3.29</c:v>
                </c:pt>
                <c:pt idx="1">
                  <c:v>3.26</c:v>
                </c:pt>
              </c:numCache>
            </c:numRef>
          </c:val>
          <c:smooth val="0"/>
          <c:extLst>
            <c:ext xmlns:c16="http://schemas.microsoft.com/office/drawing/2014/chart" uri="{C3380CC4-5D6E-409C-BE32-E72D297353CC}">
              <c16:uniqueId val="{00000000-E548-491B-8E2F-2BE06EDF495C}"/>
            </c:ext>
          </c:extLst>
        </c:ser>
        <c:dLbls>
          <c:dLblPos val="t"/>
          <c:showLegendKey val="0"/>
          <c:showVal val="1"/>
          <c:showCatName val="0"/>
          <c:showSerName val="0"/>
          <c:showPercent val="0"/>
          <c:showBubbleSize val="0"/>
        </c:dLbls>
        <c:marker val="1"/>
        <c:smooth val="0"/>
        <c:axId val="1417085055"/>
        <c:axId val="1417086975"/>
      </c:lineChart>
      <c:catAx>
        <c:axId val="1417085055"/>
        <c:scaling>
          <c:orientation val="minMax"/>
        </c:scaling>
        <c:delete val="0"/>
        <c:axPos val="b"/>
        <c:numFmt formatCode="General" sourceLinked="1"/>
        <c:majorTickMark val="none"/>
        <c:minorTickMark val="none"/>
        <c:tickLblPos val="nextTo"/>
        <c:spPr>
          <a:noFill/>
          <a:ln w="9525" cap="flat" cmpd="sng" algn="ctr">
            <a:solidFill>
              <a:schemeClr val="accent5">
                <a:lumMod val="60000"/>
                <a:lumOff val="40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1417086975"/>
        <c:crosses val="autoZero"/>
        <c:auto val="1"/>
        <c:lblAlgn val="ctr"/>
        <c:lblOffset val="100"/>
        <c:noMultiLvlLbl val="0"/>
      </c:catAx>
      <c:valAx>
        <c:axId val="1417086975"/>
        <c:scaling>
          <c:orientation val="minMax"/>
          <c:max val="5"/>
          <c:min val="1"/>
        </c:scaling>
        <c:delete val="0"/>
        <c:axPos val="l"/>
        <c:numFmt formatCode="General" sourceLinked="1"/>
        <c:majorTickMark val="out"/>
        <c:minorTickMark val="none"/>
        <c:tickLblPos val="nextTo"/>
        <c:spPr>
          <a:noFill/>
          <a:ln>
            <a:solidFill>
              <a:schemeClr val="accent5">
                <a:lumMod val="60000"/>
                <a:lumOff val="40000"/>
              </a:schemeClr>
            </a:solidFill>
          </a:ln>
          <a:effectLst/>
        </c:spPr>
        <c:txPr>
          <a:bodyPr rot="-60000000" spcFirstLastPara="1" vertOverflow="ellipsis" vert="horz" wrap="square" anchor="ctr" anchorCtr="1"/>
          <a:lstStyle/>
          <a:p>
            <a:pPr>
              <a:defRPr sz="1197"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1417085055"/>
        <c:crosses val="autoZero"/>
        <c:crossBetween val="between"/>
        <c:majorUnit val="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solidFill>
                  <a:schemeClr val="accent5">
                    <a:lumMod val="40000"/>
                    <a:lumOff val="60000"/>
                  </a:schemeClr>
                </a:solidFill>
                <a:latin typeface="Segoe UI Black" panose="020B0A02040204020203" pitchFamily="34" charset="0"/>
                <a:ea typeface="Segoe UI Black" panose="020B0A02040204020203" pitchFamily="34" charset="0"/>
              </a:rPr>
              <a:t>Engineering/ Technology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360102582506999"/>
          <c:y val="0.16748576016167321"/>
          <c:w val="0.77990502360130665"/>
          <c:h val="0.69614365107378406"/>
        </c:manualLayout>
      </c:layout>
      <c:lineChart>
        <c:grouping val="standard"/>
        <c:varyColors val="0"/>
        <c:ser>
          <c:idx val="0"/>
          <c:order val="0"/>
          <c:tx>
            <c:strRef>
              <c:f>Sheet1!$B$1</c:f>
              <c:strCache>
                <c:ptCount val="1"/>
                <c:pt idx="0">
                  <c:v>Math</c:v>
                </c:pt>
              </c:strCache>
            </c:strRef>
          </c:tx>
          <c:spPr>
            <a:ln w="28575" cap="rnd">
              <a:solidFill>
                <a:schemeClr val="accent5">
                  <a:lumMod val="40000"/>
                  <a:lumOff val="60000"/>
                </a:schemeClr>
              </a:solidFill>
              <a:round/>
            </a:ln>
            <a:effectLst/>
          </c:spPr>
          <c:marker>
            <c:symbol val="circle"/>
            <c:size val="12"/>
            <c:spPr>
              <a:solidFill>
                <a:schemeClr val="accent5">
                  <a:lumMod val="40000"/>
                  <a:lumOff val="60000"/>
                </a:schemeClr>
              </a:solidFill>
              <a:ln w="9525">
                <a:no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5">
                        <a:lumMod val="40000"/>
                        <a:lumOff val="60000"/>
                      </a:schemeClr>
                    </a:solidFill>
                    <a:latin typeface="Segoe UI Black" panose="020B0A02040204020203" pitchFamily="34" charset="0"/>
                    <a:ea typeface="Segoe UI Black" panose="020B0A02040204020203" pitchFamily="34" charset="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c:v>
                </c:pt>
                <c:pt idx="1">
                  <c:v>Post</c:v>
                </c:pt>
              </c:strCache>
            </c:strRef>
          </c:cat>
          <c:val>
            <c:numRef>
              <c:f>Sheet1!$B$2:$B$3</c:f>
              <c:numCache>
                <c:formatCode>General</c:formatCode>
                <c:ptCount val="2"/>
                <c:pt idx="0">
                  <c:v>3.55</c:v>
                </c:pt>
                <c:pt idx="1">
                  <c:v>3.57</c:v>
                </c:pt>
              </c:numCache>
            </c:numRef>
          </c:val>
          <c:smooth val="0"/>
          <c:extLst>
            <c:ext xmlns:c16="http://schemas.microsoft.com/office/drawing/2014/chart" uri="{C3380CC4-5D6E-409C-BE32-E72D297353CC}">
              <c16:uniqueId val="{00000000-355D-4E99-A29C-F7087C7EDEB7}"/>
            </c:ext>
          </c:extLst>
        </c:ser>
        <c:dLbls>
          <c:dLblPos val="t"/>
          <c:showLegendKey val="0"/>
          <c:showVal val="1"/>
          <c:showCatName val="0"/>
          <c:showSerName val="0"/>
          <c:showPercent val="0"/>
          <c:showBubbleSize val="0"/>
        </c:dLbls>
        <c:marker val="1"/>
        <c:smooth val="0"/>
        <c:axId val="1417085055"/>
        <c:axId val="1417086975"/>
      </c:lineChart>
      <c:catAx>
        <c:axId val="1417085055"/>
        <c:scaling>
          <c:orientation val="minMax"/>
        </c:scaling>
        <c:delete val="0"/>
        <c:axPos val="b"/>
        <c:numFmt formatCode="General" sourceLinked="1"/>
        <c:majorTickMark val="none"/>
        <c:minorTickMark val="none"/>
        <c:tickLblPos val="nextTo"/>
        <c:spPr>
          <a:noFill/>
          <a:ln w="9525" cap="flat" cmpd="sng" algn="ctr">
            <a:solidFill>
              <a:schemeClr val="accent5">
                <a:lumMod val="60000"/>
                <a:lumOff val="40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1417086975"/>
        <c:crosses val="autoZero"/>
        <c:auto val="1"/>
        <c:lblAlgn val="ctr"/>
        <c:lblOffset val="100"/>
        <c:noMultiLvlLbl val="0"/>
      </c:catAx>
      <c:valAx>
        <c:axId val="1417086975"/>
        <c:scaling>
          <c:orientation val="minMax"/>
          <c:max val="5"/>
          <c:min val="1"/>
        </c:scaling>
        <c:delete val="0"/>
        <c:axPos val="l"/>
        <c:numFmt formatCode="General" sourceLinked="1"/>
        <c:majorTickMark val="out"/>
        <c:minorTickMark val="none"/>
        <c:tickLblPos val="nextTo"/>
        <c:spPr>
          <a:noFill/>
          <a:ln>
            <a:solidFill>
              <a:schemeClr val="accent5">
                <a:lumMod val="60000"/>
                <a:lumOff val="40000"/>
              </a:schemeClr>
            </a:solidFill>
          </a:ln>
          <a:effectLst/>
        </c:spPr>
        <c:txPr>
          <a:bodyPr rot="-60000000" spcFirstLastPara="1" vertOverflow="ellipsis" vert="horz" wrap="square" anchor="ctr" anchorCtr="1"/>
          <a:lstStyle/>
          <a:p>
            <a:pPr>
              <a:defRPr sz="1197"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1417085055"/>
        <c:crosses val="autoZero"/>
        <c:crossBetween val="between"/>
        <c:majorUnit val="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3"/>
                </a:solidFill>
                <a:latin typeface="+mn-lt"/>
                <a:ea typeface="+mn-ea"/>
                <a:cs typeface="+mn-cs"/>
              </a:defRPr>
            </a:pPr>
            <a:r>
              <a:rPr lang="en-US" sz="1400" dirty="0">
                <a:solidFill>
                  <a:schemeClr val="accent3"/>
                </a:solidFill>
                <a:latin typeface="Segoe UI Black" panose="020B0A02040204020203" pitchFamily="34" charset="0"/>
                <a:ea typeface="Segoe UI Black" panose="020B0A02040204020203" pitchFamily="34" charset="0"/>
              </a:rPr>
              <a:t>Math</a:t>
            </a:r>
            <a:endParaRPr lang="en-US" dirty="0">
              <a:solidFill>
                <a:schemeClr val="accent3"/>
              </a:solidFill>
              <a:latin typeface="Segoe UI Black" panose="020B0A02040204020203" pitchFamily="34" charset="0"/>
              <a:ea typeface="Segoe UI Black" panose="020B0A02040204020203" pitchFamily="34" charset="0"/>
            </a:endParaRPr>
          </a:p>
        </c:rich>
      </c:tx>
      <c:layout>
        <c:manualLayout>
          <c:xMode val="edge"/>
          <c:yMode val="edge"/>
          <c:x val="0.33633420801992248"/>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accent3"/>
              </a:solidFill>
              <a:latin typeface="+mn-lt"/>
              <a:ea typeface="+mn-ea"/>
              <a:cs typeface="+mn-cs"/>
            </a:defRPr>
          </a:pPr>
          <a:endParaRPr lang="en-US"/>
        </a:p>
      </c:txPr>
    </c:title>
    <c:autoTitleDeleted val="0"/>
    <c:plotArea>
      <c:layout>
        <c:manualLayout>
          <c:layoutTarget val="inner"/>
          <c:xMode val="edge"/>
          <c:yMode val="edge"/>
          <c:x val="0.15360102582506999"/>
          <c:y val="0.16748576016167321"/>
          <c:w val="0.77990502360130665"/>
          <c:h val="0.69614365107378406"/>
        </c:manualLayout>
      </c:layout>
      <c:lineChart>
        <c:grouping val="standard"/>
        <c:varyColors val="0"/>
        <c:ser>
          <c:idx val="0"/>
          <c:order val="0"/>
          <c:tx>
            <c:strRef>
              <c:f>Sheet1!$B$1</c:f>
              <c:strCache>
                <c:ptCount val="1"/>
                <c:pt idx="0">
                  <c:v>Math</c:v>
                </c:pt>
              </c:strCache>
            </c:strRef>
          </c:tx>
          <c:spPr>
            <a:ln w="28575" cap="rnd">
              <a:solidFill>
                <a:schemeClr val="accent3"/>
              </a:solidFill>
              <a:round/>
            </a:ln>
            <a:effectLst/>
          </c:spPr>
          <c:marker>
            <c:symbol val="circle"/>
            <c:size val="12"/>
            <c:spPr>
              <a:solidFill>
                <a:schemeClr val="accent3"/>
              </a:solidFill>
              <a:ln w="9525">
                <a:no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3"/>
                    </a:solidFill>
                    <a:latin typeface="Segoe UI Black" panose="020B0A02040204020203" pitchFamily="34" charset="0"/>
                    <a:ea typeface="Segoe UI Black" panose="020B0A02040204020203" pitchFamily="34" charset="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c:v>
                </c:pt>
                <c:pt idx="1">
                  <c:v>Post</c:v>
                </c:pt>
              </c:strCache>
            </c:strRef>
          </c:cat>
          <c:val>
            <c:numRef>
              <c:f>Sheet1!$B$2:$B$3</c:f>
              <c:numCache>
                <c:formatCode>General</c:formatCode>
                <c:ptCount val="2"/>
                <c:pt idx="0">
                  <c:v>3.45</c:v>
                </c:pt>
                <c:pt idx="1">
                  <c:v>3.56</c:v>
                </c:pt>
              </c:numCache>
            </c:numRef>
          </c:val>
          <c:smooth val="0"/>
          <c:extLst>
            <c:ext xmlns:c16="http://schemas.microsoft.com/office/drawing/2014/chart" uri="{C3380CC4-5D6E-409C-BE32-E72D297353CC}">
              <c16:uniqueId val="{00000000-EFAD-45A2-9610-3029FF7A8164}"/>
            </c:ext>
          </c:extLst>
        </c:ser>
        <c:dLbls>
          <c:dLblPos val="t"/>
          <c:showLegendKey val="0"/>
          <c:showVal val="1"/>
          <c:showCatName val="0"/>
          <c:showSerName val="0"/>
          <c:showPercent val="0"/>
          <c:showBubbleSize val="0"/>
        </c:dLbls>
        <c:marker val="1"/>
        <c:smooth val="0"/>
        <c:axId val="1417085055"/>
        <c:axId val="1417086975"/>
      </c:lineChart>
      <c:catAx>
        <c:axId val="1417085055"/>
        <c:scaling>
          <c:orientation val="minMax"/>
        </c:scaling>
        <c:delete val="0"/>
        <c:axPos val="b"/>
        <c:numFmt formatCode="General" sourceLinked="1"/>
        <c:majorTickMark val="none"/>
        <c:minorTickMark val="none"/>
        <c:tickLblPos val="nextTo"/>
        <c:spPr>
          <a:noFill/>
          <a:ln w="9525" cap="flat" cmpd="sng" algn="ctr">
            <a:solidFill>
              <a:schemeClr val="accent5">
                <a:lumMod val="60000"/>
                <a:lumOff val="40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1417086975"/>
        <c:crosses val="autoZero"/>
        <c:auto val="1"/>
        <c:lblAlgn val="ctr"/>
        <c:lblOffset val="100"/>
        <c:noMultiLvlLbl val="0"/>
      </c:catAx>
      <c:valAx>
        <c:axId val="1417086975"/>
        <c:scaling>
          <c:orientation val="minMax"/>
          <c:max val="5"/>
          <c:min val="1"/>
        </c:scaling>
        <c:delete val="0"/>
        <c:axPos val="l"/>
        <c:numFmt formatCode="General" sourceLinked="1"/>
        <c:majorTickMark val="out"/>
        <c:minorTickMark val="none"/>
        <c:tickLblPos val="nextTo"/>
        <c:spPr>
          <a:noFill/>
          <a:ln>
            <a:solidFill>
              <a:schemeClr val="accent5">
                <a:lumMod val="60000"/>
                <a:lumOff val="40000"/>
              </a:schemeClr>
            </a:solidFill>
          </a:ln>
          <a:effectLst/>
        </c:spPr>
        <c:txPr>
          <a:bodyPr rot="-60000000" spcFirstLastPara="1" vertOverflow="ellipsis" vert="horz" wrap="square" anchor="ctr" anchorCtr="1"/>
          <a:lstStyle/>
          <a:p>
            <a:pPr>
              <a:defRPr sz="1197"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1417085055"/>
        <c:crosses val="autoZero"/>
        <c:crossBetween val="between"/>
        <c:majorUnit val="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solidFill>
                  <a:schemeClr val="accent5">
                    <a:lumMod val="40000"/>
                    <a:lumOff val="60000"/>
                  </a:schemeClr>
                </a:solidFill>
                <a:latin typeface="Segoe UI Black" panose="020B0A02040204020203" pitchFamily="34" charset="0"/>
                <a:ea typeface="Segoe UI Black" panose="020B0A02040204020203" pitchFamily="34" charset="0"/>
              </a:rPr>
              <a:t>S-STEM (Composite)</a:t>
            </a:r>
            <a:endParaRPr lang="en-US" dirty="0">
              <a:solidFill>
                <a:schemeClr val="accent5">
                  <a:lumMod val="40000"/>
                  <a:lumOff val="60000"/>
                </a:schemeClr>
              </a:solidFill>
              <a:latin typeface="Segoe UI Black" panose="020B0A02040204020203" pitchFamily="34" charset="0"/>
              <a:ea typeface="Segoe UI Black" panose="020B0A02040204020203" pitchFamily="34" charset="0"/>
            </a:endParaRPr>
          </a:p>
        </c:rich>
      </c:tx>
      <c:layout>
        <c:manualLayout>
          <c:xMode val="edge"/>
          <c:yMode val="edge"/>
          <c:x val="0.22371763536659489"/>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360102582506999"/>
          <c:y val="0.16748576016167321"/>
          <c:w val="0.77990502360130665"/>
          <c:h val="0.69614365107378406"/>
        </c:manualLayout>
      </c:layout>
      <c:lineChart>
        <c:grouping val="standard"/>
        <c:varyColors val="0"/>
        <c:ser>
          <c:idx val="0"/>
          <c:order val="0"/>
          <c:tx>
            <c:strRef>
              <c:f>Sheet1!$B$1</c:f>
              <c:strCache>
                <c:ptCount val="1"/>
                <c:pt idx="0">
                  <c:v>Math</c:v>
                </c:pt>
              </c:strCache>
            </c:strRef>
          </c:tx>
          <c:spPr>
            <a:ln w="28575" cap="rnd">
              <a:solidFill>
                <a:schemeClr val="accent5">
                  <a:lumMod val="60000"/>
                  <a:lumOff val="40000"/>
                </a:schemeClr>
              </a:solidFill>
              <a:round/>
            </a:ln>
            <a:effectLst/>
          </c:spPr>
          <c:marker>
            <c:symbol val="circle"/>
            <c:size val="12"/>
            <c:spPr>
              <a:solidFill>
                <a:schemeClr val="accent5">
                  <a:lumMod val="40000"/>
                  <a:lumOff val="60000"/>
                </a:schemeClr>
              </a:solidFill>
              <a:ln w="9525">
                <a:no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5">
                        <a:lumMod val="40000"/>
                        <a:lumOff val="60000"/>
                      </a:schemeClr>
                    </a:solidFill>
                    <a:latin typeface="Segoe UI Black" panose="020B0A02040204020203" pitchFamily="34" charset="0"/>
                    <a:ea typeface="Segoe UI Black" panose="020B0A02040204020203" pitchFamily="34" charset="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Pre</c:v>
                </c:pt>
                <c:pt idx="1">
                  <c:v>Post</c:v>
                </c:pt>
              </c:strCache>
            </c:strRef>
          </c:cat>
          <c:val>
            <c:numRef>
              <c:f>Sheet1!$B$2:$B$3</c:f>
              <c:numCache>
                <c:formatCode>General</c:formatCode>
                <c:ptCount val="2"/>
                <c:pt idx="0">
                  <c:v>3.43</c:v>
                </c:pt>
                <c:pt idx="1">
                  <c:v>3.46</c:v>
                </c:pt>
              </c:numCache>
            </c:numRef>
          </c:val>
          <c:smooth val="0"/>
          <c:extLst>
            <c:ext xmlns:c16="http://schemas.microsoft.com/office/drawing/2014/chart" uri="{C3380CC4-5D6E-409C-BE32-E72D297353CC}">
              <c16:uniqueId val="{00000000-D605-4212-8E7A-50264F807989}"/>
            </c:ext>
          </c:extLst>
        </c:ser>
        <c:dLbls>
          <c:dLblPos val="t"/>
          <c:showLegendKey val="0"/>
          <c:showVal val="1"/>
          <c:showCatName val="0"/>
          <c:showSerName val="0"/>
          <c:showPercent val="0"/>
          <c:showBubbleSize val="0"/>
        </c:dLbls>
        <c:marker val="1"/>
        <c:smooth val="0"/>
        <c:axId val="1417085055"/>
        <c:axId val="1417086975"/>
      </c:lineChart>
      <c:catAx>
        <c:axId val="1417085055"/>
        <c:scaling>
          <c:orientation val="minMax"/>
        </c:scaling>
        <c:delete val="0"/>
        <c:axPos val="b"/>
        <c:numFmt formatCode="General" sourceLinked="1"/>
        <c:majorTickMark val="none"/>
        <c:minorTickMark val="none"/>
        <c:tickLblPos val="nextTo"/>
        <c:spPr>
          <a:noFill/>
          <a:ln w="9525" cap="flat" cmpd="sng" algn="ctr">
            <a:solidFill>
              <a:schemeClr val="accent5">
                <a:lumMod val="60000"/>
                <a:lumOff val="40000"/>
              </a:schemeClr>
            </a:solidFill>
            <a:round/>
          </a:ln>
          <a:effectLst/>
        </c:spPr>
        <c:txPr>
          <a:bodyPr rot="-60000000" spcFirstLastPara="1" vertOverflow="ellipsis" vert="horz" wrap="square" anchor="ctr" anchorCtr="1"/>
          <a:lstStyle/>
          <a:p>
            <a:pPr>
              <a:defRPr sz="1100"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1417086975"/>
        <c:crosses val="autoZero"/>
        <c:auto val="1"/>
        <c:lblAlgn val="ctr"/>
        <c:lblOffset val="100"/>
        <c:noMultiLvlLbl val="0"/>
      </c:catAx>
      <c:valAx>
        <c:axId val="1417086975"/>
        <c:scaling>
          <c:orientation val="minMax"/>
          <c:max val="5"/>
          <c:min val="1"/>
        </c:scaling>
        <c:delete val="0"/>
        <c:axPos val="l"/>
        <c:numFmt formatCode="General" sourceLinked="1"/>
        <c:majorTickMark val="out"/>
        <c:minorTickMark val="none"/>
        <c:tickLblPos val="nextTo"/>
        <c:spPr>
          <a:noFill/>
          <a:ln>
            <a:solidFill>
              <a:schemeClr val="accent5">
                <a:lumMod val="60000"/>
                <a:lumOff val="40000"/>
              </a:schemeClr>
            </a:solidFill>
          </a:ln>
          <a:effectLst/>
        </c:spPr>
        <c:txPr>
          <a:bodyPr rot="-60000000" spcFirstLastPara="1" vertOverflow="ellipsis" vert="horz" wrap="square" anchor="ctr" anchorCtr="1"/>
          <a:lstStyle/>
          <a:p>
            <a:pPr>
              <a:defRPr sz="1197"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1417085055"/>
        <c:crosses val="autoZero"/>
        <c:crossBetween val="between"/>
        <c:majorUnit val="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44133577390684"/>
          <c:y val="0.11311717580151556"/>
          <c:w val="0.70111732845218633"/>
          <c:h val="0.67772022456048364"/>
        </c:manualLayout>
      </c:layout>
      <c:pieChart>
        <c:varyColors val="1"/>
        <c:ser>
          <c:idx val="0"/>
          <c:order val="0"/>
          <c:spPr>
            <a:ln>
              <a:solidFill>
                <a:srgbClr val="FFFFFF"/>
              </a:solidFill>
            </a:ln>
          </c:spPr>
          <c:dPt>
            <c:idx val="0"/>
            <c:bubble3D val="0"/>
            <c:spPr>
              <a:solidFill>
                <a:schemeClr val="accent1"/>
              </a:solidFill>
              <a:ln w="19050">
                <a:solidFill>
                  <a:srgbClr val="FFFFFF"/>
                </a:solidFill>
              </a:ln>
              <a:effectLst/>
            </c:spPr>
            <c:extLst>
              <c:ext xmlns:c16="http://schemas.microsoft.com/office/drawing/2014/chart" uri="{C3380CC4-5D6E-409C-BE32-E72D297353CC}">
                <c16:uniqueId val="{00000001-0F9A-45D7-8ABF-E10CD4ED9F75}"/>
              </c:ext>
            </c:extLst>
          </c:dPt>
          <c:dPt>
            <c:idx val="1"/>
            <c:bubble3D val="0"/>
            <c:spPr>
              <a:solidFill>
                <a:schemeClr val="bg2"/>
              </a:solidFill>
              <a:ln w="19050">
                <a:solidFill>
                  <a:srgbClr val="FFFFFF"/>
                </a:solidFill>
              </a:ln>
              <a:effectLst/>
            </c:spPr>
            <c:extLst>
              <c:ext xmlns:c16="http://schemas.microsoft.com/office/drawing/2014/chart" uri="{C3380CC4-5D6E-409C-BE32-E72D297353CC}">
                <c16:uniqueId val="{00000003-0F9A-45D7-8ABF-E10CD4ED9F75}"/>
              </c:ext>
            </c:extLst>
          </c:dPt>
          <c:dPt>
            <c:idx val="2"/>
            <c:bubble3D val="0"/>
            <c:spPr>
              <a:solidFill>
                <a:schemeClr val="accent5">
                  <a:lumMod val="60000"/>
                  <a:lumOff val="40000"/>
                </a:schemeClr>
              </a:solidFill>
              <a:ln w="19050">
                <a:solidFill>
                  <a:srgbClr val="FFFFFF"/>
                </a:solidFill>
              </a:ln>
              <a:effectLst/>
            </c:spPr>
            <c:extLst>
              <c:ext xmlns:c16="http://schemas.microsoft.com/office/drawing/2014/chart" uri="{C3380CC4-5D6E-409C-BE32-E72D297353CC}">
                <c16:uniqueId val="{00000005-0F9A-45D7-8ABF-E10CD4ED9F75}"/>
              </c:ext>
            </c:extLst>
          </c:dPt>
          <c:dLbls>
            <c:dLbl>
              <c:idx val="0"/>
              <c:layout>
                <c:manualLayout>
                  <c:x val="-0.15988277423445488"/>
                  <c:y val="-0.11936534815950146"/>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1629681138988347"/>
                      <c:h val="0.1930503056210417"/>
                    </c:manualLayout>
                  </c15:layout>
                </c:ext>
                <c:ext xmlns:c16="http://schemas.microsoft.com/office/drawing/2014/chart" uri="{C3380CC4-5D6E-409C-BE32-E72D297353CC}">
                  <c16:uniqueId val="{00000001-0F9A-45D7-8ABF-E10CD4ED9F75}"/>
                </c:ext>
              </c:extLst>
            </c:dLbl>
            <c:dLbl>
              <c:idx val="1"/>
              <c:layout>
                <c:manualLayout>
                  <c:x val="0.13248206651160441"/>
                  <c:y val="-2.0311720101037094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6536069905153401"/>
                      <c:h val="0.20409719526275191"/>
                    </c:manualLayout>
                  </c15:layout>
                </c:ext>
                <c:ext xmlns:c16="http://schemas.microsoft.com/office/drawing/2014/chart" uri="{C3380CC4-5D6E-409C-BE32-E72D297353CC}">
                  <c16:uniqueId val="{00000003-0F9A-45D7-8ABF-E10CD4ED9F75}"/>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Segoe UI Black" panose="020B0A02040204020203" pitchFamily="34" charset="0"/>
                    <a:ea typeface="Segoe UI Black" panose="020B0A02040204020203" pitchFamily="34" charset="0"/>
                    <a:cs typeface="Segoe UI" panose="020B0502040204020203" pitchFamily="34" charset="0"/>
                  </a:defRPr>
                </a:pPr>
                <a:endParaRPr lang="en-US"/>
              </a:p>
            </c:txPr>
            <c:dLblPos val="bestFit"/>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TeacherSurvey!$A$64:$A$66</c:f>
              <c:strCache>
                <c:ptCount val="3"/>
                <c:pt idx="0">
                  <c:v>Middle</c:v>
                </c:pt>
                <c:pt idx="1">
                  <c:v>Elementary</c:v>
                </c:pt>
                <c:pt idx="2">
                  <c:v>Both</c:v>
                </c:pt>
              </c:strCache>
            </c:strRef>
          </c:cat>
          <c:val>
            <c:numRef>
              <c:f>TeacherSurvey!$C$64:$C$66</c:f>
              <c:numCache>
                <c:formatCode>0%</c:formatCode>
                <c:ptCount val="3"/>
                <c:pt idx="0">
                  <c:v>0.6333333333333333</c:v>
                </c:pt>
                <c:pt idx="1">
                  <c:v>0.2</c:v>
                </c:pt>
                <c:pt idx="2">
                  <c:v>0.16666666666666666</c:v>
                </c:pt>
              </c:numCache>
            </c:numRef>
          </c:val>
          <c:extLst>
            <c:ext xmlns:c16="http://schemas.microsoft.com/office/drawing/2014/chart" uri="{C3380CC4-5D6E-409C-BE32-E72D297353CC}">
              <c16:uniqueId val="{00000006-0F9A-45D7-8ABF-E10CD4ED9F75}"/>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822785785365377E-2"/>
          <c:y val="7.6704545454545456E-2"/>
          <c:w val="0.86630161756716717"/>
          <c:h val="0.76345159269863994"/>
        </c:manualLayout>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25"/>
            <c:spPr>
              <a:solidFill>
                <a:schemeClr val="accent3"/>
              </a:solidFill>
              <a:ln w="9525">
                <a:no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FFFF"/>
                    </a:solidFill>
                    <a:latin typeface="Segoe UI Black" panose="020B0A02040204020203" pitchFamily="34" charset="0"/>
                    <a:ea typeface="Segoe UI Black" panose="020B0A02040204020203" pitchFamily="34" charset="0"/>
                    <a:cs typeface="+mn-cs"/>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Dir val="x"/>
            <c:errBarType val="minus"/>
            <c:errValType val="percentage"/>
            <c:noEndCap val="1"/>
            <c:val val="100"/>
            <c:spPr>
              <a:noFill/>
              <a:ln w="50800" cap="flat" cmpd="sng" algn="ctr">
                <a:solidFill>
                  <a:schemeClr val="accent3"/>
                </a:solidFill>
                <a:round/>
              </a:ln>
              <a:effectLst/>
            </c:spPr>
          </c:errBars>
          <c:xVal>
            <c:numRef>
              <c:f>Sheet1!$A$2:$A$7</c:f>
              <c:numCache>
                <c:formatCode>General</c:formatCode>
                <c:ptCount val="6"/>
                <c:pt idx="0">
                  <c:v>4.7</c:v>
                </c:pt>
                <c:pt idx="1">
                  <c:v>3.4</c:v>
                </c:pt>
                <c:pt idx="2">
                  <c:v>3.2</c:v>
                </c:pt>
                <c:pt idx="3">
                  <c:v>2.8</c:v>
                </c:pt>
                <c:pt idx="4">
                  <c:v>3</c:v>
                </c:pt>
                <c:pt idx="5">
                  <c:v>2.7</c:v>
                </c:pt>
              </c:numCache>
            </c:numRef>
          </c:xVal>
          <c:yVal>
            <c:numRef>
              <c:f>Sheet1!$B$2:$B$7</c:f>
              <c:numCache>
                <c:formatCode>General</c:formatCode>
                <c:ptCount val="6"/>
                <c:pt idx="0">
                  <c:v>6</c:v>
                </c:pt>
                <c:pt idx="1">
                  <c:v>5</c:v>
                </c:pt>
                <c:pt idx="2">
                  <c:v>4</c:v>
                </c:pt>
                <c:pt idx="3">
                  <c:v>3</c:v>
                </c:pt>
                <c:pt idx="4">
                  <c:v>2</c:v>
                </c:pt>
                <c:pt idx="5">
                  <c:v>1</c:v>
                </c:pt>
              </c:numCache>
            </c:numRef>
          </c:yVal>
          <c:smooth val="0"/>
          <c:extLst>
            <c:ext xmlns:c16="http://schemas.microsoft.com/office/drawing/2014/chart" uri="{C3380CC4-5D6E-409C-BE32-E72D297353CC}">
              <c16:uniqueId val="{00000000-29F9-4081-A160-167226510881}"/>
            </c:ext>
          </c:extLst>
        </c:ser>
        <c:ser>
          <c:idx val="1"/>
          <c:order val="1"/>
          <c:tx>
            <c:v>Labels</c:v>
          </c:tx>
          <c:spPr>
            <a:ln w="25400" cap="rnd">
              <a:noFill/>
              <a:round/>
            </a:ln>
            <a:effectLst/>
          </c:spPr>
          <c:marker>
            <c:symbol val="none"/>
          </c:marker>
          <c:dLbls>
            <c:dLbl>
              <c:idx val="0"/>
              <c:tx>
                <c:rich>
                  <a:bodyPr/>
                  <a:lstStyle/>
                  <a:p>
                    <a:fld id="{25C1CC2B-05DD-824C-A417-35085CC0863D}"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29F9-4081-A160-167226510881}"/>
                </c:ext>
              </c:extLst>
            </c:dLbl>
            <c:dLbl>
              <c:idx val="1"/>
              <c:tx>
                <c:rich>
                  <a:bodyPr/>
                  <a:lstStyle/>
                  <a:p>
                    <a:fld id="{58A2E629-8411-314F-88E3-0CF5CAD36B20}"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29F9-4081-A160-167226510881}"/>
                </c:ext>
              </c:extLst>
            </c:dLbl>
            <c:dLbl>
              <c:idx val="2"/>
              <c:tx>
                <c:rich>
                  <a:bodyPr/>
                  <a:lstStyle/>
                  <a:p>
                    <a:fld id="{B3939A25-2899-2F45-9E32-5F6B0A002713}"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29F9-4081-A160-167226510881}"/>
                </c:ext>
              </c:extLst>
            </c:dLbl>
            <c:dLbl>
              <c:idx val="3"/>
              <c:tx>
                <c:rich>
                  <a:bodyPr/>
                  <a:lstStyle/>
                  <a:p>
                    <a:fld id="{09ACA5CD-C095-2A41-A83B-C3F4758E50D8}"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29F9-4081-A160-167226510881}"/>
                </c:ext>
              </c:extLst>
            </c:dLbl>
            <c:dLbl>
              <c:idx val="4"/>
              <c:tx>
                <c:rich>
                  <a:bodyPr/>
                  <a:lstStyle/>
                  <a:p>
                    <a:fld id="{71B9CA78-F02E-C546-AA29-D99C37E93692}"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29F9-4081-A160-167226510881}"/>
                </c:ext>
              </c:extLst>
            </c:dLbl>
            <c:dLbl>
              <c:idx val="5"/>
              <c:tx>
                <c:rich>
                  <a:bodyPr/>
                  <a:lstStyle/>
                  <a:p>
                    <a:fld id="{2581A834-C786-D549-8F8C-C69D7C829411}"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29F9-4081-A160-16722651088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Segoe UI Semibold" panose="020B0702040204020203" pitchFamily="34" charset="0"/>
                    <a:ea typeface="Segoe UI Black" panose="020B0A02040204020203" pitchFamily="34" charset="0"/>
                    <a:cs typeface="Segoe UI Semibold" panose="020B0702040204020203"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Sheet1!$C$2:$C$7</c:f>
              <c:numCache>
                <c:formatCode>General</c:formatCode>
                <c:ptCount val="6"/>
                <c:pt idx="0">
                  <c:v>0</c:v>
                </c:pt>
                <c:pt idx="1">
                  <c:v>0</c:v>
                </c:pt>
                <c:pt idx="2">
                  <c:v>0</c:v>
                </c:pt>
                <c:pt idx="3">
                  <c:v>0</c:v>
                </c:pt>
                <c:pt idx="4">
                  <c:v>0</c:v>
                </c:pt>
                <c:pt idx="5">
                  <c:v>0</c:v>
                </c:pt>
              </c:numCache>
            </c:numRef>
          </c:xVal>
          <c:yVal>
            <c:numRef>
              <c:f>Sheet1!$B$2:$B$7</c:f>
              <c:numCache>
                <c:formatCode>General</c:formatCode>
                <c:ptCount val="6"/>
                <c:pt idx="0">
                  <c:v>6</c:v>
                </c:pt>
                <c:pt idx="1">
                  <c:v>5</c:v>
                </c:pt>
                <c:pt idx="2">
                  <c:v>4</c:v>
                </c:pt>
                <c:pt idx="3">
                  <c:v>3</c:v>
                </c:pt>
                <c:pt idx="4">
                  <c:v>2</c:v>
                </c:pt>
                <c:pt idx="5">
                  <c:v>1</c:v>
                </c:pt>
              </c:numCache>
            </c:numRef>
          </c:yVal>
          <c:smooth val="0"/>
          <c:extLst>
            <c:ext xmlns:c15="http://schemas.microsoft.com/office/drawing/2012/chart" uri="{02D57815-91ED-43cb-92C2-25804820EDAC}">
              <c15:datalabelsRange>
                <c15:f>Sheet1!$D$2:$D$7</c15:f>
                <c15:dlblRangeCache>
                  <c:ptCount val="6"/>
                  <c:pt idx="0">
                    <c:v>3rd</c:v>
                  </c:pt>
                  <c:pt idx="1">
                    <c:v>4th</c:v>
                  </c:pt>
                  <c:pt idx="2">
                    <c:v>5th</c:v>
                  </c:pt>
                  <c:pt idx="3">
                    <c:v>6th</c:v>
                  </c:pt>
                  <c:pt idx="4">
                    <c:v>7th</c:v>
                  </c:pt>
                  <c:pt idx="5">
                    <c:v>8th</c:v>
                  </c:pt>
                </c15:dlblRangeCache>
              </c15:datalabelsRange>
            </c:ext>
            <c:ext xmlns:c16="http://schemas.microsoft.com/office/drawing/2014/chart" uri="{C3380CC4-5D6E-409C-BE32-E72D297353CC}">
              <c16:uniqueId val="{00000001-29F9-4081-A160-167226510881}"/>
            </c:ext>
          </c:extLst>
        </c:ser>
        <c:dLbls>
          <c:dLblPos val="ctr"/>
          <c:showLegendKey val="0"/>
          <c:showVal val="1"/>
          <c:showCatName val="0"/>
          <c:showSerName val="0"/>
          <c:showPercent val="0"/>
          <c:showBubbleSize val="0"/>
        </c:dLbls>
        <c:axId val="1799268863"/>
        <c:axId val="1799269343"/>
      </c:scatterChart>
      <c:valAx>
        <c:axId val="1799268863"/>
        <c:scaling>
          <c:orientation val="minMax"/>
        </c:scaling>
        <c:delete val="0"/>
        <c:axPos val="b"/>
        <c:numFmt formatCode="General" sourceLinked="1"/>
        <c:majorTickMark val="out"/>
        <c:minorTickMark val="none"/>
        <c:tickLblPos val="nextTo"/>
        <c:spPr>
          <a:noFill/>
          <a:ln w="9525" cap="flat" cmpd="sng" algn="ctr">
            <a:solidFill>
              <a:schemeClr val="accent5">
                <a:lumMod val="40000"/>
                <a:lumOff val="60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1799269343"/>
        <c:crosses val="autoZero"/>
        <c:crossBetween val="midCat"/>
        <c:majorUnit val="5"/>
      </c:valAx>
      <c:valAx>
        <c:axId val="1799269343"/>
        <c:scaling>
          <c:orientation val="minMax"/>
          <c:max val="7"/>
        </c:scaling>
        <c:delete val="1"/>
        <c:axPos val="l"/>
        <c:numFmt formatCode="General" sourceLinked="1"/>
        <c:majorTickMark val="out"/>
        <c:minorTickMark val="none"/>
        <c:tickLblPos val="nextTo"/>
        <c:crossAx val="179926886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027693410054693E-2"/>
          <c:y val="5.6100432900432887E-2"/>
          <c:w val="0.93888888888888888"/>
          <c:h val="0.89814814814814814"/>
        </c:manualLayout>
      </c:layout>
      <c:lineChart>
        <c:grouping val="standard"/>
        <c:varyColors val="0"/>
        <c:ser>
          <c:idx val="0"/>
          <c:order val="0"/>
          <c:tx>
            <c:strRef>
              <c:f>'CODERS Student Survey'!$A$31</c:f>
              <c:strCache>
                <c:ptCount val="1"/>
                <c:pt idx="0">
                  <c:v>Biology</c:v>
                </c:pt>
              </c:strCache>
            </c:strRef>
          </c:tx>
          <c:spPr>
            <a:ln w="28575" cap="rnd">
              <a:solidFill>
                <a:schemeClr val="accent5">
                  <a:lumMod val="40000"/>
                  <a:lumOff val="60000"/>
                  <a:alpha val="89000"/>
                </a:schemeClr>
              </a:solidFill>
              <a:round/>
            </a:ln>
            <a:effectLst/>
          </c:spPr>
          <c:marker>
            <c:symbol val="circle"/>
            <c:size val="18"/>
            <c:spPr>
              <a:solidFill>
                <a:schemeClr val="accent5">
                  <a:lumMod val="40000"/>
                  <a:lumOff val="60000"/>
                </a:schemeClr>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FFFF"/>
                    </a:solidFill>
                    <a:latin typeface="Segoe UI Black" panose="020B0A02040204020203" pitchFamily="34" charset="0"/>
                    <a:ea typeface="Segoe UI Black" panose="020B0A02040204020203" pitchFamily="34"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'CODERS Student Survey'!$I$31:$J$31</c:f>
              <c:numCache>
                <c:formatCode>General</c:formatCode>
                <c:ptCount val="2"/>
                <c:pt idx="0">
                  <c:v>1</c:v>
                </c:pt>
                <c:pt idx="1">
                  <c:v>1</c:v>
                </c:pt>
              </c:numCache>
            </c:numRef>
          </c:val>
          <c:smooth val="0"/>
          <c:extLst>
            <c:ext xmlns:c16="http://schemas.microsoft.com/office/drawing/2014/chart" uri="{C3380CC4-5D6E-409C-BE32-E72D297353CC}">
              <c16:uniqueId val="{00000000-EBDC-4FD4-8863-37440E70B455}"/>
            </c:ext>
          </c:extLst>
        </c:ser>
        <c:ser>
          <c:idx val="1"/>
          <c:order val="1"/>
          <c:tx>
            <c:strRef>
              <c:f>'CODERS Student Survey'!$A$32</c:f>
              <c:strCache>
                <c:ptCount val="1"/>
                <c:pt idx="0">
                  <c:v>Computer Science</c:v>
                </c:pt>
              </c:strCache>
            </c:strRef>
          </c:tx>
          <c:spPr>
            <a:ln w="28575" cap="rnd">
              <a:solidFill>
                <a:schemeClr val="accent3"/>
              </a:solidFill>
              <a:round/>
            </a:ln>
            <a:effectLst/>
          </c:spPr>
          <c:marker>
            <c:symbol val="circle"/>
            <c:size val="18"/>
            <c:spPr>
              <a:solidFill>
                <a:schemeClr val="accent3"/>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FFFF"/>
                    </a:solidFill>
                    <a:latin typeface="Segoe UI Black" panose="020B0A02040204020203" pitchFamily="34" charset="0"/>
                    <a:ea typeface="Segoe UI Black" panose="020B0A02040204020203" pitchFamily="34"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'CODERS Student Survey'!$I$32:$J$32</c:f>
              <c:numCache>
                <c:formatCode>General</c:formatCode>
                <c:ptCount val="2"/>
                <c:pt idx="0">
                  <c:v>2</c:v>
                </c:pt>
                <c:pt idx="1">
                  <c:v>3</c:v>
                </c:pt>
              </c:numCache>
            </c:numRef>
          </c:val>
          <c:smooth val="0"/>
          <c:extLst>
            <c:ext xmlns:c16="http://schemas.microsoft.com/office/drawing/2014/chart" uri="{C3380CC4-5D6E-409C-BE32-E72D297353CC}">
              <c16:uniqueId val="{00000001-EBDC-4FD4-8863-37440E70B455}"/>
            </c:ext>
          </c:extLst>
        </c:ser>
        <c:ser>
          <c:idx val="2"/>
          <c:order val="2"/>
          <c:tx>
            <c:strRef>
              <c:f>'CODERS Student Survey'!$A$33</c:f>
              <c:strCache>
                <c:ptCount val="1"/>
                <c:pt idx="0">
                  <c:v>Veterinary Work</c:v>
                </c:pt>
              </c:strCache>
            </c:strRef>
          </c:tx>
          <c:spPr>
            <a:ln w="28575" cap="rnd">
              <a:solidFill>
                <a:schemeClr val="accent5">
                  <a:lumMod val="40000"/>
                  <a:lumOff val="60000"/>
                  <a:alpha val="99000"/>
                </a:schemeClr>
              </a:solidFill>
              <a:round/>
            </a:ln>
            <a:effectLst/>
          </c:spPr>
          <c:marker>
            <c:symbol val="circle"/>
            <c:size val="18"/>
            <c:spPr>
              <a:solidFill>
                <a:schemeClr val="accent5">
                  <a:lumMod val="40000"/>
                  <a:lumOff val="60000"/>
                </a:schemeClr>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FFFF"/>
                    </a:solidFill>
                    <a:latin typeface="Segoe UI Black" panose="020B0A02040204020203" pitchFamily="34" charset="0"/>
                    <a:ea typeface="Segoe UI Black" panose="020B0A02040204020203" pitchFamily="34"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'CODERS Student Survey'!$I$33:$J$33</c:f>
              <c:numCache>
                <c:formatCode>General</c:formatCode>
                <c:ptCount val="2"/>
                <c:pt idx="0">
                  <c:v>3</c:v>
                </c:pt>
                <c:pt idx="1">
                  <c:v>2</c:v>
                </c:pt>
              </c:numCache>
            </c:numRef>
          </c:val>
          <c:smooth val="0"/>
          <c:extLst>
            <c:ext xmlns:c16="http://schemas.microsoft.com/office/drawing/2014/chart" uri="{C3380CC4-5D6E-409C-BE32-E72D297353CC}">
              <c16:uniqueId val="{00000002-EBDC-4FD4-8863-37440E70B455}"/>
            </c:ext>
          </c:extLst>
        </c:ser>
        <c:ser>
          <c:idx val="3"/>
          <c:order val="3"/>
          <c:tx>
            <c:strRef>
              <c:f>'CODERS Student Survey'!$A$34</c:f>
              <c:strCache>
                <c:ptCount val="1"/>
                <c:pt idx="0">
                  <c:v>Engineering</c:v>
                </c:pt>
              </c:strCache>
            </c:strRef>
          </c:tx>
          <c:spPr>
            <a:ln w="28575" cap="rnd">
              <a:solidFill>
                <a:schemeClr val="accent3"/>
              </a:solidFill>
              <a:round/>
            </a:ln>
            <a:effectLst/>
          </c:spPr>
          <c:marker>
            <c:symbol val="circle"/>
            <c:size val="18"/>
            <c:spPr>
              <a:solidFill>
                <a:schemeClr val="accent3"/>
              </a:solidFill>
              <a:ln w="9525">
                <a:noFill/>
              </a:ln>
              <a:effectLst/>
            </c:spPr>
          </c:marker>
          <c:dPt>
            <c:idx val="1"/>
            <c:marker>
              <c:symbol val="circle"/>
              <c:size val="18"/>
              <c:spPr>
                <a:solidFill>
                  <a:schemeClr val="accent3"/>
                </a:solidFill>
                <a:ln w="9525">
                  <a:noFill/>
                </a:ln>
                <a:effectLst/>
              </c:spPr>
            </c:marker>
            <c:bubble3D val="0"/>
            <c:spPr>
              <a:ln w="28575" cap="rnd">
                <a:solidFill>
                  <a:schemeClr val="accent3"/>
                </a:solidFill>
                <a:round/>
              </a:ln>
              <a:effectLst/>
            </c:spPr>
            <c:extLst>
              <c:ext xmlns:c16="http://schemas.microsoft.com/office/drawing/2014/chart" uri="{C3380CC4-5D6E-409C-BE32-E72D297353CC}">
                <c16:uniqueId val="{00000004-EBDC-4FD4-8863-37440E70B455}"/>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FFFF"/>
                    </a:solidFill>
                    <a:latin typeface="Segoe UI Black" panose="020B0A02040204020203" pitchFamily="34" charset="0"/>
                    <a:ea typeface="Segoe UI Black" panose="020B0A02040204020203" pitchFamily="34"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'CODERS Student Survey'!$I$34:$J$34</c:f>
              <c:numCache>
                <c:formatCode>General</c:formatCode>
                <c:ptCount val="2"/>
                <c:pt idx="0">
                  <c:v>4</c:v>
                </c:pt>
                <c:pt idx="1">
                  <c:v>4</c:v>
                </c:pt>
              </c:numCache>
            </c:numRef>
          </c:val>
          <c:smooth val="0"/>
          <c:extLst>
            <c:ext xmlns:c16="http://schemas.microsoft.com/office/drawing/2014/chart" uri="{C3380CC4-5D6E-409C-BE32-E72D297353CC}">
              <c16:uniqueId val="{00000005-EBDC-4FD4-8863-37440E70B455}"/>
            </c:ext>
          </c:extLst>
        </c:ser>
        <c:ser>
          <c:idx val="4"/>
          <c:order val="4"/>
          <c:tx>
            <c:strRef>
              <c:f>'CODERS Student Survey'!$A$35</c:f>
              <c:strCache>
                <c:ptCount val="1"/>
                <c:pt idx="0">
                  <c:v>Energy/Electricity</c:v>
                </c:pt>
              </c:strCache>
            </c:strRef>
          </c:tx>
          <c:spPr>
            <a:ln w="28575" cap="rnd">
              <a:solidFill>
                <a:schemeClr val="accent5">
                  <a:lumMod val="40000"/>
                  <a:lumOff val="60000"/>
                </a:schemeClr>
              </a:solidFill>
              <a:round/>
            </a:ln>
            <a:effectLst/>
          </c:spPr>
          <c:marker>
            <c:symbol val="circle"/>
            <c:size val="18"/>
            <c:spPr>
              <a:solidFill>
                <a:schemeClr val="accent5">
                  <a:lumMod val="40000"/>
                  <a:lumOff val="60000"/>
                </a:schemeClr>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FFFF"/>
                    </a:solidFill>
                    <a:latin typeface="Segoe UI Black" panose="020B0A02040204020203" pitchFamily="34" charset="0"/>
                    <a:ea typeface="Segoe UI Black" panose="020B0A02040204020203" pitchFamily="34"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'CODERS Student Survey'!$I$35:$J$35</c:f>
              <c:numCache>
                <c:formatCode>General</c:formatCode>
                <c:ptCount val="2"/>
                <c:pt idx="0">
                  <c:v>5</c:v>
                </c:pt>
                <c:pt idx="1">
                  <c:v>6</c:v>
                </c:pt>
              </c:numCache>
            </c:numRef>
          </c:val>
          <c:smooth val="0"/>
          <c:extLst>
            <c:ext xmlns:c16="http://schemas.microsoft.com/office/drawing/2014/chart" uri="{C3380CC4-5D6E-409C-BE32-E72D297353CC}">
              <c16:uniqueId val="{00000006-EBDC-4FD4-8863-37440E70B455}"/>
            </c:ext>
          </c:extLst>
        </c:ser>
        <c:ser>
          <c:idx val="5"/>
          <c:order val="5"/>
          <c:tx>
            <c:strRef>
              <c:f>'CODERS Student Survey'!$A$36</c:f>
              <c:strCache>
                <c:ptCount val="1"/>
                <c:pt idx="0">
                  <c:v>Chemistry</c:v>
                </c:pt>
              </c:strCache>
            </c:strRef>
          </c:tx>
          <c:spPr>
            <a:ln w="28575" cap="rnd">
              <a:solidFill>
                <a:schemeClr val="accent5">
                  <a:lumMod val="40000"/>
                  <a:lumOff val="60000"/>
                </a:schemeClr>
              </a:solidFill>
              <a:round/>
            </a:ln>
            <a:effectLst/>
          </c:spPr>
          <c:marker>
            <c:symbol val="circle"/>
            <c:size val="18"/>
            <c:spPr>
              <a:solidFill>
                <a:schemeClr val="accent5">
                  <a:lumMod val="40000"/>
                  <a:lumOff val="60000"/>
                </a:schemeClr>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FFFF"/>
                    </a:solidFill>
                    <a:latin typeface="Segoe UI Black" panose="020B0A02040204020203" pitchFamily="34" charset="0"/>
                    <a:ea typeface="Segoe UI Black" panose="020B0A02040204020203" pitchFamily="34"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'CODERS Student Survey'!$I$36:$J$36</c:f>
              <c:numCache>
                <c:formatCode>General</c:formatCode>
                <c:ptCount val="2"/>
                <c:pt idx="0">
                  <c:v>6</c:v>
                </c:pt>
                <c:pt idx="1">
                  <c:v>8</c:v>
                </c:pt>
              </c:numCache>
            </c:numRef>
          </c:val>
          <c:smooth val="0"/>
          <c:extLst>
            <c:ext xmlns:c16="http://schemas.microsoft.com/office/drawing/2014/chart" uri="{C3380CC4-5D6E-409C-BE32-E72D297353CC}">
              <c16:uniqueId val="{00000007-EBDC-4FD4-8863-37440E70B455}"/>
            </c:ext>
          </c:extLst>
        </c:ser>
        <c:ser>
          <c:idx val="6"/>
          <c:order val="6"/>
          <c:tx>
            <c:strRef>
              <c:f>'CODERS Student Survey'!$A$37</c:f>
              <c:strCache>
                <c:ptCount val="1"/>
                <c:pt idx="0">
                  <c:v>Medicine</c:v>
                </c:pt>
              </c:strCache>
            </c:strRef>
          </c:tx>
          <c:spPr>
            <a:ln w="28575" cap="rnd">
              <a:solidFill>
                <a:schemeClr val="accent5">
                  <a:lumMod val="40000"/>
                  <a:lumOff val="60000"/>
                </a:schemeClr>
              </a:solidFill>
              <a:round/>
            </a:ln>
            <a:effectLst/>
          </c:spPr>
          <c:marker>
            <c:symbol val="circle"/>
            <c:size val="18"/>
            <c:spPr>
              <a:solidFill>
                <a:schemeClr val="accent5">
                  <a:lumMod val="40000"/>
                  <a:lumOff val="60000"/>
                </a:schemeClr>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FFFF"/>
                    </a:solidFill>
                    <a:latin typeface="Segoe UI Black" panose="020B0A02040204020203" pitchFamily="34" charset="0"/>
                    <a:ea typeface="Segoe UI Black" panose="020B0A02040204020203" pitchFamily="34"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'CODERS Student Survey'!$I$37:$J$37</c:f>
              <c:numCache>
                <c:formatCode>General</c:formatCode>
                <c:ptCount val="2"/>
                <c:pt idx="0">
                  <c:v>7</c:v>
                </c:pt>
                <c:pt idx="1">
                  <c:v>5</c:v>
                </c:pt>
              </c:numCache>
            </c:numRef>
          </c:val>
          <c:smooth val="0"/>
          <c:extLst>
            <c:ext xmlns:c16="http://schemas.microsoft.com/office/drawing/2014/chart" uri="{C3380CC4-5D6E-409C-BE32-E72D297353CC}">
              <c16:uniqueId val="{00000008-EBDC-4FD4-8863-37440E70B455}"/>
            </c:ext>
          </c:extLst>
        </c:ser>
        <c:ser>
          <c:idx val="7"/>
          <c:order val="7"/>
          <c:tx>
            <c:strRef>
              <c:f>'CODERS Student Survey'!$A$38</c:f>
              <c:strCache>
                <c:ptCount val="1"/>
                <c:pt idx="0">
                  <c:v>Earth Science</c:v>
                </c:pt>
              </c:strCache>
            </c:strRef>
          </c:tx>
          <c:spPr>
            <a:ln w="28575" cap="rnd">
              <a:solidFill>
                <a:schemeClr val="accent5">
                  <a:lumMod val="40000"/>
                  <a:lumOff val="60000"/>
                </a:schemeClr>
              </a:solidFill>
              <a:round/>
            </a:ln>
            <a:effectLst/>
          </c:spPr>
          <c:marker>
            <c:symbol val="circle"/>
            <c:size val="18"/>
            <c:spPr>
              <a:solidFill>
                <a:schemeClr val="accent5">
                  <a:lumMod val="40000"/>
                  <a:lumOff val="60000"/>
                </a:schemeClr>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FFFF"/>
                    </a:solidFill>
                    <a:latin typeface="Segoe UI Black" panose="020B0A02040204020203" pitchFamily="34" charset="0"/>
                    <a:ea typeface="Segoe UI Black" panose="020B0A02040204020203" pitchFamily="34"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'CODERS Student Survey'!$I$38:$J$38</c:f>
              <c:numCache>
                <c:formatCode>General</c:formatCode>
                <c:ptCount val="2"/>
                <c:pt idx="0">
                  <c:v>8</c:v>
                </c:pt>
                <c:pt idx="1">
                  <c:v>9</c:v>
                </c:pt>
              </c:numCache>
            </c:numRef>
          </c:val>
          <c:smooth val="0"/>
          <c:extLst>
            <c:ext xmlns:c16="http://schemas.microsoft.com/office/drawing/2014/chart" uri="{C3380CC4-5D6E-409C-BE32-E72D297353CC}">
              <c16:uniqueId val="{00000009-EBDC-4FD4-8863-37440E70B455}"/>
            </c:ext>
          </c:extLst>
        </c:ser>
        <c:ser>
          <c:idx val="8"/>
          <c:order val="8"/>
          <c:tx>
            <c:strRef>
              <c:f>'CODERS Student Survey'!$A$39</c:f>
              <c:strCache>
                <c:ptCount val="1"/>
                <c:pt idx="0">
                  <c:v>Mathematics</c:v>
                </c:pt>
              </c:strCache>
            </c:strRef>
          </c:tx>
          <c:spPr>
            <a:ln w="28575" cap="rnd">
              <a:solidFill>
                <a:schemeClr val="accent5">
                  <a:lumMod val="40000"/>
                  <a:lumOff val="60000"/>
                </a:schemeClr>
              </a:solidFill>
              <a:round/>
            </a:ln>
            <a:effectLst/>
          </c:spPr>
          <c:marker>
            <c:symbol val="circle"/>
            <c:size val="18"/>
            <c:spPr>
              <a:solidFill>
                <a:schemeClr val="accent5">
                  <a:lumMod val="40000"/>
                  <a:lumOff val="60000"/>
                </a:schemeClr>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FFFF"/>
                    </a:solidFill>
                    <a:latin typeface="Segoe UI Black" panose="020B0A02040204020203" pitchFamily="34" charset="0"/>
                    <a:ea typeface="Segoe UI Black" panose="020B0A02040204020203" pitchFamily="34"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'CODERS Student Survey'!$I$39:$J$39</c:f>
              <c:numCache>
                <c:formatCode>General</c:formatCode>
                <c:ptCount val="2"/>
                <c:pt idx="0">
                  <c:v>9</c:v>
                </c:pt>
                <c:pt idx="1">
                  <c:v>10</c:v>
                </c:pt>
              </c:numCache>
            </c:numRef>
          </c:val>
          <c:smooth val="0"/>
          <c:extLst>
            <c:ext xmlns:c16="http://schemas.microsoft.com/office/drawing/2014/chart" uri="{C3380CC4-5D6E-409C-BE32-E72D297353CC}">
              <c16:uniqueId val="{0000000A-EBDC-4FD4-8863-37440E70B455}"/>
            </c:ext>
          </c:extLst>
        </c:ser>
        <c:ser>
          <c:idx val="9"/>
          <c:order val="9"/>
          <c:tx>
            <c:strRef>
              <c:f>'CODERS Student Survey'!$A$40</c:f>
              <c:strCache>
                <c:ptCount val="1"/>
                <c:pt idx="0">
                  <c:v>Environmental Work</c:v>
                </c:pt>
              </c:strCache>
            </c:strRef>
          </c:tx>
          <c:spPr>
            <a:ln w="28575" cap="rnd">
              <a:solidFill>
                <a:schemeClr val="accent5">
                  <a:lumMod val="40000"/>
                  <a:lumOff val="60000"/>
                </a:schemeClr>
              </a:solidFill>
              <a:round/>
            </a:ln>
            <a:effectLst/>
          </c:spPr>
          <c:marker>
            <c:symbol val="circle"/>
            <c:size val="18"/>
            <c:spPr>
              <a:solidFill>
                <a:schemeClr val="accent5">
                  <a:lumMod val="40000"/>
                  <a:lumOff val="60000"/>
                </a:schemeClr>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FFFF"/>
                    </a:solidFill>
                    <a:latin typeface="Segoe UI Black" panose="020B0A02040204020203" pitchFamily="34" charset="0"/>
                    <a:ea typeface="Segoe UI Black" panose="020B0A02040204020203" pitchFamily="34"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'CODERS Student Survey'!$I$40:$J$40</c:f>
              <c:numCache>
                <c:formatCode>General</c:formatCode>
                <c:ptCount val="2"/>
                <c:pt idx="0">
                  <c:v>10</c:v>
                </c:pt>
                <c:pt idx="1">
                  <c:v>7</c:v>
                </c:pt>
              </c:numCache>
            </c:numRef>
          </c:val>
          <c:smooth val="0"/>
          <c:extLst>
            <c:ext xmlns:c16="http://schemas.microsoft.com/office/drawing/2014/chart" uri="{C3380CC4-5D6E-409C-BE32-E72D297353CC}">
              <c16:uniqueId val="{0000000B-EBDC-4FD4-8863-37440E70B455}"/>
            </c:ext>
          </c:extLst>
        </c:ser>
        <c:ser>
          <c:idx val="10"/>
          <c:order val="10"/>
          <c:tx>
            <c:strRef>
              <c:f>'CODERS Student Survey'!$A$41</c:f>
              <c:strCache>
                <c:ptCount val="1"/>
                <c:pt idx="0">
                  <c:v>Physics</c:v>
                </c:pt>
              </c:strCache>
            </c:strRef>
          </c:tx>
          <c:spPr>
            <a:ln w="28575" cap="rnd">
              <a:solidFill>
                <a:schemeClr val="accent5">
                  <a:lumMod val="40000"/>
                  <a:lumOff val="60000"/>
                </a:schemeClr>
              </a:solidFill>
              <a:round/>
            </a:ln>
            <a:effectLst/>
          </c:spPr>
          <c:marker>
            <c:symbol val="circle"/>
            <c:size val="18"/>
            <c:spPr>
              <a:solidFill>
                <a:schemeClr val="accent5">
                  <a:lumMod val="40000"/>
                  <a:lumOff val="60000"/>
                </a:schemeClr>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FFFF"/>
                    </a:solidFill>
                    <a:latin typeface="Segoe UI Black" panose="020B0A02040204020203" pitchFamily="34" charset="0"/>
                    <a:ea typeface="Segoe UI Black" panose="020B0A02040204020203" pitchFamily="34"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'CODERS Student Survey'!$I$41:$J$41</c:f>
              <c:numCache>
                <c:formatCode>General</c:formatCode>
                <c:ptCount val="2"/>
                <c:pt idx="0">
                  <c:v>11</c:v>
                </c:pt>
                <c:pt idx="1">
                  <c:v>11</c:v>
                </c:pt>
              </c:numCache>
            </c:numRef>
          </c:val>
          <c:smooth val="0"/>
          <c:extLst>
            <c:ext xmlns:c16="http://schemas.microsoft.com/office/drawing/2014/chart" uri="{C3380CC4-5D6E-409C-BE32-E72D297353CC}">
              <c16:uniqueId val="{0000000C-EBDC-4FD4-8863-37440E70B455}"/>
            </c:ext>
          </c:extLst>
        </c:ser>
        <c:dLbls>
          <c:dLblPos val="ctr"/>
          <c:showLegendKey val="0"/>
          <c:showVal val="1"/>
          <c:showCatName val="0"/>
          <c:showSerName val="0"/>
          <c:showPercent val="0"/>
          <c:showBubbleSize val="0"/>
        </c:dLbls>
        <c:marker val="1"/>
        <c:smooth val="0"/>
        <c:axId val="953924272"/>
        <c:axId val="953924752"/>
      </c:lineChart>
      <c:catAx>
        <c:axId val="953924272"/>
        <c:scaling>
          <c:orientation val="minMax"/>
        </c:scaling>
        <c:delete val="1"/>
        <c:axPos val="t"/>
        <c:numFmt formatCode="General" sourceLinked="1"/>
        <c:majorTickMark val="none"/>
        <c:minorTickMark val="none"/>
        <c:tickLblPos val="nextTo"/>
        <c:crossAx val="953924752"/>
        <c:crosses val="autoZero"/>
        <c:auto val="1"/>
        <c:lblAlgn val="ctr"/>
        <c:lblOffset val="100"/>
        <c:noMultiLvlLbl val="0"/>
      </c:catAx>
      <c:valAx>
        <c:axId val="953924752"/>
        <c:scaling>
          <c:orientation val="maxMin"/>
        </c:scaling>
        <c:delete val="1"/>
        <c:axPos val="l"/>
        <c:numFmt formatCode="General" sourceLinked="1"/>
        <c:majorTickMark val="none"/>
        <c:minorTickMark val="none"/>
        <c:tickLblPos val="nextTo"/>
        <c:crossAx val="953924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5">
                <a:lumMod val="40000"/>
                <a:lumOff val="60000"/>
              </a:schemeClr>
            </a:solidFill>
            <a:ln>
              <a:solidFill>
                <a:srgbClr val="FFFFFF"/>
              </a:solidFill>
            </a:ln>
          </c:spPr>
          <c:dPt>
            <c:idx val="0"/>
            <c:bubble3D val="0"/>
            <c:spPr>
              <a:solidFill>
                <a:schemeClr val="bg2"/>
              </a:solidFill>
              <a:ln w="19050">
                <a:solidFill>
                  <a:srgbClr val="FFFFFF"/>
                </a:solidFill>
              </a:ln>
              <a:effectLst/>
            </c:spPr>
            <c:extLst>
              <c:ext xmlns:c16="http://schemas.microsoft.com/office/drawing/2014/chart" uri="{C3380CC4-5D6E-409C-BE32-E72D297353CC}">
                <c16:uniqueId val="{00000001-F4D7-4253-A9C7-8F7036AE65B8}"/>
              </c:ext>
            </c:extLst>
          </c:dPt>
          <c:dPt>
            <c:idx val="1"/>
            <c:bubble3D val="0"/>
            <c:spPr>
              <a:solidFill>
                <a:schemeClr val="accent5">
                  <a:lumMod val="40000"/>
                  <a:lumOff val="60000"/>
                </a:schemeClr>
              </a:solidFill>
              <a:ln w="19050">
                <a:solidFill>
                  <a:srgbClr val="FFFFFF"/>
                </a:solidFill>
              </a:ln>
              <a:effectLst/>
            </c:spPr>
            <c:extLst>
              <c:ext xmlns:c16="http://schemas.microsoft.com/office/drawing/2014/chart" uri="{C3380CC4-5D6E-409C-BE32-E72D297353CC}">
                <c16:uniqueId val="{00000003-F4D7-4253-A9C7-8F7036AE65B8}"/>
              </c:ext>
            </c:extLst>
          </c:dPt>
          <c:dLbls>
            <c:dLbl>
              <c:idx val="0"/>
              <c:layout>
                <c:manualLayout>
                  <c:x val="-0.22623633501965185"/>
                  <c:y val="-0.17568742432711723"/>
                </c:manualLayout>
              </c:layout>
              <c:tx>
                <c:rich>
                  <a:bodyPr rot="0" spcFirstLastPara="1" vertOverflow="ellipsis" vert="horz" wrap="square" lIns="38100" tIns="19050" rIns="38100" bIns="19050" anchor="ctr" anchorCtr="1">
                    <a:noAutofit/>
                  </a:bodyPr>
                  <a:lstStyle/>
                  <a:p>
                    <a:pPr>
                      <a:defRPr sz="1600" b="0" i="0" u="none" strike="noStrike" kern="1200" baseline="0">
                        <a:solidFill>
                          <a:srgbClr val="DBB13B"/>
                        </a:solidFill>
                        <a:latin typeface="+mn-lt"/>
                        <a:ea typeface="+mn-ea"/>
                        <a:cs typeface="+mn-cs"/>
                      </a:defRPr>
                    </a:pPr>
                    <a:fld id="{BFAB5DF4-E6DF-423D-BB7C-237AF99C4C9F}" type="VALUE">
                      <a:rPr lang="en-US" sz="2400">
                        <a:solidFill>
                          <a:srgbClr val="DBB13B"/>
                        </a:solidFill>
                        <a:latin typeface="Segoe UI Black" panose="020B0A02040204020203" pitchFamily="34" charset="0"/>
                        <a:ea typeface="Segoe UI Black" panose="020B0A02040204020203" pitchFamily="34" charset="0"/>
                      </a:rPr>
                      <a:pPr>
                        <a:defRPr sz="1600">
                          <a:solidFill>
                            <a:srgbClr val="DBB13B"/>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rgbClr val="DBB13B"/>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9056231962904947"/>
                      <c:h val="0.22920150936849409"/>
                    </c:manualLayout>
                  </c15:layout>
                  <c15:dlblFieldTable/>
                  <c15:showDataLabelsRange val="0"/>
                </c:ext>
                <c:ext xmlns:c16="http://schemas.microsoft.com/office/drawing/2014/chart" uri="{C3380CC4-5D6E-409C-BE32-E72D297353CC}">
                  <c16:uniqueId val="{00000001-F4D7-4253-A9C7-8F7036AE65B8}"/>
                </c:ext>
              </c:extLst>
            </c:dLbl>
            <c:dLbl>
              <c:idx val="1"/>
              <c:delete val="1"/>
              <c:extLst>
                <c:ext xmlns:c15="http://schemas.microsoft.com/office/drawing/2012/chart" uri="{CE6537A1-D6FC-4f65-9D91-7224C49458BB}"/>
                <c:ext xmlns:c16="http://schemas.microsoft.com/office/drawing/2014/chart" uri="{C3380CC4-5D6E-409C-BE32-E72D297353CC}">
                  <c16:uniqueId val="{00000003-F4D7-4253-A9C7-8F7036AE65B8}"/>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DBB13B"/>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0.69</c:v>
                </c:pt>
                <c:pt idx="1">
                  <c:v>0.31</c:v>
                </c:pt>
              </c:numCache>
            </c:numRef>
          </c:val>
          <c:extLst>
            <c:ext xmlns:c16="http://schemas.microsoft.com/office/drawing/2014/chart" uri="{C3380CC4-5D6E-409C-BE32-E72D297353CC}">
              <c16:uniqueId val="{00000004-F4D7-4253-A9C7-8F7036AE65B8}"/>
            </c:ext>
          </c:extLst>
        </c:ser>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lumMod val="75000"/>
              </a:schemeClr>
            </a:solidFill>
            <a:ln>
              <a:solidFill>
                <a:srgbClr val="FFFFFF"/>
              </a:solidFill>
            </a:ln>
          </c:spPr>
          <c:dPt>
            <c:idx val="0"/>
            <c:bubble3D val="0"/>
            <c:spPr>
              <a:solidFill>
                <a:srgbClr val="59C5E9"/>
              </a:solidFill>
              <a:ln w="19050">
                <a:solidFill>
                  <a:srgbClr val="FFFFFF"/>
                </a:solidFill>
              </a:ln>
              <a:effectLst/>
            </c:spPr>
            <c:extLst>
              <c:ext xmlns:c16="http://schemas.microsoft.com/office/drawing/2014/chart" uri="{C3380CC4-5D6E-409C-BE32-E72D297353CC}">
                <c16:uniqueId val="{00000001-7E37-41B6-AE20-B0A61FFF774F}"/>
              </c:ext>
            </c:extLst>
          </c:dPt>
          <c:dPt>
            <c:idx val="1"/>
            <c:bubble3D val="0"/>
            <c:spPr>
              <a:solidFill>
                <a:schemeClr val="accent5">
                  <a:lumMod val="40000"/>
                  <a:lumOff val="60000"/>
                </a:schemeClr>
              </a:solidFill>
              <a:ln w="19050">
                <a:solidFill>
                  <a:srgbClr val="FFFFFF"/>
                </a:solidFill>
              </a:ln>
              <a:effectLst/>
            </c:spPr>
            <c:extLst>
              <c:ext xmlns:c16="http://schemas.microsoft.com/office/drawing/2014/chart" uri="{C3380CC4-5D6E-409C-BE32-E72D297353CC}">
                <c16:uniqueId val="{00000003-7E37-41B6-AE20-B0A61FFF774F}"/>
              </c:ext>
            </c:extLst>
          </c:dPt>
          <c:dLbls>
            <c:dLbl>
              <c:idx val="0"/>
              <c:layout>
                <c:manualLayout>
                  <c:x val="-0.25443821208831696"/>
                  <c:y val="-4.2407410081192184E-2"/>
                </c:manualLayout>
              </c:layout>
              <c:tx>
                <c:rich>
                  <a:bodyPr rot="0" spcFirstLastPara="1" vertOverflow="ellipsis" vert="horz" wrap="square" lIns="38100" tIns="19050" rIns="38100" bIns="19050" anchor="ctr" anchorCtr="1">
                    <a:noAutofit/>
                  </a:bodyPr>
                  <a:lstStyle/>
                  <a:p>
                    <a:pPr>
                      <a:defRPr sz="1600" b="0" i="0" u="none" strike="noStrike" kern="1200" baseline="0">
                        <a:solidFill>
                          <a:srgbClr val="59C5E9"/>
                        </a:solidFill>
                        <a:latin typeface="+mn-lt"/>
                        <a:ea typeface="+mn-ea"/>
                        <a:cs typeface="+mn-cs"/>
                      </a:defRPr>
                    </a:pPr>
                    <a:fld id="{BFAB5DF4-E6DF-423D-BB7C-237AF99C4C9F}" type="VALUE">
                      <a:rPr lang="en-US" sz="2400">
                        <a:solidFill>
                          <a:srgbClr val="59C5E9"/>
                        </a:solidFill>
                        <a:latin typeface="Segoe UI Black" panose="020B0A02040204020203" pitchFamily="34" charset="0"/>
                        <a:ea typeface="Segoe UI Black" panose="020B0A02040204020203" pitchFamily="34" charset="0"/>
                      </a:rPr>
                      <a:pPr>
                        <a:defRPr sz="1600">
                          <a:solidFill>
                            <a:srgbClr val="59C5E9"/>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rgbClr val="59C5E9"/>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7070783579872862"/>
                      <c:h val="0.28582711658570437"/>
                    </c:manualLayout>
                  </c15:layout>
                  <c15:dlblFieldTable/>
                  <c15:showDataLabelsRange val="0"/>
                </c:ext>
                <c:ext xmlns:c16="http://schemas.microsoft.com/office/drawing/2014/chart" uri="{C3380CC4-5D6E-409C-BE32-E72D297353CC}">
                  <c16:uniqueId val="{00000001-7E37-41B6-AE20-B0A61FFF774F}"/>
                </c:ext>
              </c:extLst>
            </c:dLbl>
            <c:dLbl>
              <c:idx val="1"/>
              <c:delete val="1"/>
              <c:extLst>
                <c:ext xmlns:c15="http://schemas.microsoft.com/office/drawing/2012/chart" uri="{CE6537A1-D6FC-4f65-9D91-7224C49458BB}"/>
                <c:ext xmlns:c16="http://schemas.microsoft.com/office/drawing/2014/chart" uri="{C3380CC4-5D6E-409C-BE32-E72D297353CC}">
                  <c16:uniqueId val="{00000003-7E37-41B6-AE20-B0A61FFF774F}"/>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59C5E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0.53</c:v>
                </c:pt>
                <c:pt idx="1">
                  <c:v>0.47</c:v>
                </c:pt>
              </c:numCache>
            </c:numRef>
          </c:val>
          <c:extLst>
            <c:ext xmlns:c16="http://schemas.microsoft.com/office/drawing/2014/chart" uri="{C3380CC4-5D6E-409C-BE32-E72D297353CC}">
              <c16:uniqueId val="{00000004-7E37-41B6-AE20-B0A61FFF774F}"/>
            </c:ext>
          </c:extLst>
        </c:ser>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2">
                <a:lumMod val="75000"/>
              </a:schemeClr>
            </a:solidFill>
            <a:ln>
              <a:solidFill>
                <a:srgbClr val="FFFFFF"/>
              </a:solidFill>
            </a:ln>
          </c:spPr>
          <c:dPt>
            <c:idx val="0"/>
            <c:bubble3D val="0"/>
            <c:spPr>
              <a:solidFill>
                <a:srgbClr val="CF653E"/>
              </a:solidFill>
              <a:ln w="19050">
                <a:solidFill>
                  <a:srgbClr val="FFFFFF"/>
                </a:solidFill>
              </a:ln>
              <a:effectLst/>
            </c:spPr>
            <c:extLst>
              <c:ext xmlns:c16="http://schemas.microsoft.com/office/drawing/2014/chart" uri="{C3380CC4-5D6E-409C-BE32-E72D297353CC}">
                <c16:uniqueId val="{00000001-0E28-41BA-AB02-CD513FFAB25A}"/>
              </c:ext>
            </c:extLst>
          </c:dPt>
          <c:dPt>
            <c:idx val="1"/>
            <c:bubble3D val="0"/>
            <c:spPr>
              <a:solidFill>
                <a:schemeClr val="accent5">
                  <a:lumMod val="40000"/>
                  <a:lumOff val="60000"/>
                </a:schemeClr>
              </a:solidFill>
              <a:ln w="19050">
                <a:solidFill>
                  <a:srgbClr val="FFFFFF"/>
                </a:solidFill>
              </a:ln>
              <a:effectLst/>
            </c:spPr>
            <c:extLst>
              <c:ext xmlns:c16="http://schemas.microsoft.com/office/drawing/2014/chart" uri="{C3380CC4-5D6E-409C-BE32-E72D297353CC}">
                <c16:uniqueId val="{00000003-0E28-41BA-AB02-CD513FFAB25A}"/>
              </c:ext>
            </c:extLst>
          </c:dPt>
          <c:dLbls>
            <c:dLbl>
              <c:idx val="0"/>
              <c:layout>
                <c:manualLayout>
                  <c:x val="-0.16249852516972463"/>
                  <c:y val="-0.23399413249397882"/>
                </c:manualLayout>
              </c:layout>
              <c:tx>
                <c:rich>
                  <a:bodyPr rot="0" spcFirstLastPara="1" vertOverflow="ellipsis" vert="horz" wrap="square" lIns="38100" tIns="19050" rIns="38100" bIns="19050" anchor="ctr" anchorCtr="1">
                    <a:noAutofit/>
                  </a:bodyPr>
                  <a:lstStyle/>
                  <a:p>
                    <a:pPr>
                      <a:defRPr sz="1600" b="0" i="0" u="none" strike="noStrike" kern="1200" baseline="0">
                        <a:solidFill>
                          <a:srgbClr val="CF653E"/>
                        </a:solidFill>
                        <a:latin typeface="+mn-lt"/>
                        <a:ea typeface="+mn-ea"/>
                        <a:cs typeface="+mn-cs"/>
                      </a:defRPr>
                    </a:pPr>
                    <a:fld id="{BFAB5DF4-E6DF-423D-BB7C-237AF99C4C9F}" type="VALUE">
                      <a:rPr lang="en-US" sz="2400">
                        <a:solidFill>
                          <a:srgbClr val="CF653E"/>
                        </a:solidFill>
                        <a:latin typeface="Segoe UI Black" panose="020B0A02040204020203" pitchFamily="34" charset="0"/>
                        <a:ea typeface="Segoe UI Black" panose="020B0A02040204020203" pitchFamily="34" charset="0"/>
                      </a:rPr>
                      <a:pPr>
                        <a:defRPr sz="1600">
                          <a:solidFill>
                            <a:srgbClr val="CF653E"/>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rgbClr val="CF653E"/>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7070783579872862"/>
                      <c:h val="0.28582711658570437"/>
                    </c:manualLayout>
                  </c15:layout>
                  <c15:dlblFieldTable/>
                  <c15:showDataLabelsRange val="0"/>
                </c:ext>
                <c:ext xmlns:c16="http://schemas.microsoft.com/office/drawing/2014/chart" uri="{C3380CC4-5D6E-409C-BE32-E72D297353CC}">
                  <c16:uniqueId val="{00000001-0E28-41BA-AB02-CD513FFAB25A}"/>
                </c:ext>
              </c:extLst>
            </c:dLbl>
            <c:dLbl>
              <c:idx val="1"/>
              <c:delete val="1"/>
              <c:extLst>
                <c:ext xmlns:c15="http://schemas.microsoft.com/office/drawing/2012/chart" uri="{CE6537A1-D6FC-4f65-9D91-7224C49458BB}"/>
                <c:ext xmlns:c16="http://schemas.microsoft.com/office/drawing/2014/chart" uri="{C3380CC4-5D6E-409C-BE32-E72D297353CC}">
                  <c16:uniqueId val="{00000003-0E28-41BA-AB02-CD513FFAB25A}"/>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CF653E"/>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c:v>0.77</c:v>
                </c:pt>
                <c:pt idx="1">
                  <c:v>0.23</c:v>
                </c:pt>
              </c:numCache>
            </c:numRef>
          </c:val>
          <c:extLst>
            <c:ext xmlns:c16="http://schemas.microsoft.com/office/drawing/2014/chart" uri="{C3380CC4-5D6E-409C-BE32-E72D297353CC}">
              <c16:uniqueId val="{00000004-0E28-41BA-AB02-CD513FFAB25A}"/>
            </c:ext>
          </c:extLst>
        </c:ser>
        <c:dLbls>
          <c:showLegendKey val="0"/>
          <c:showVal val="1"/>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Segoe UI Black" panose="020B0A02040204020203" pitchFamily="34" charset="0"/>
                    <a:ea typeface="Segoe UI Black" panose="020B0A02040204020203" pitchFamily="34"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Focused</c:v>
                </c:pt>
                <c:pt idx="1">
                  <c:v>Interested</c:v>
                </c:pt>
                <c:pt idx="2">
                  <c:v>Stressed</c:v>
                </c:pt>
                <c:pt idx="3">
                  <c:v>Confused</c:v>
                </c:pt>
                <c:pt idx="4">
                  <c:v>Excited</c:v>
                </c:pt>
              </c:strCache>
            </c:strRef>
          </c:cat>
          <c:val>
            <c:numRef>
              <c:f>Sheet1!$B$2:$B$6</c:f>
              <c:numCache>
                <c:formatCode>0%</c:formatCode>
                <c:ptCount val="5"/>
                <c:pt idx="0">
                  <c:v>0.49</c:v>
                </c:pt>
                <c:pt idx="1">
                  <c:v>0.53</c:v>
                </c:pt>
                <c:pt idx="2">
                  <c:v>0.56000000000000005</c:v>
                </c:pt>
                <c:pt idx="3">
                  <c:v>0.56999999999999995</c:v>
                </c:pt>
                <c:pt idx="4">
                  <c:v>0.72</c:v>
                </c:pt>
              </c:numCache>
            </c:numRef>
          </c:val>
          <c:extLst>
            <c:ext xmlns:c16="http://schemas.microsoft.com/office/drawing/2014/chart" uri="{C3380CC4-5D6E-409C-BE32-E72D297353CC}">
              <c16:uniqueId val="{00000000-685E-4661-9CEA-2D36BE109FC4}"/>
            </c:ext>
          </c:extLst>
        </c:ser>
        <c:dLbls>
          <c:showLegendKey val="0"/>
          <c:showVal val="0"/>
          <c:showCatName val="0"/>
          <c:showSerName val="0"/>
          <c:showPercent val="0"/>
          <c:showBubbleSize val="0"/>
        </c:dLbls>
        <c:gapWidth val="50"/>
        <c:axId val="697441392"/>
        <c:axId val="697446672"/>
      </c:barChart>
      <c:catAx>
        <c:axId val="697441392"/>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697446672"/>
        <c:crosses val="autoZero"/>
        <c:auto val="1"/>
        <c:lblAlgn val="ctr"/>
        <c:lblOffset val="100"/>
        <c:noMultiLvlLbl val="0"/>
      </c:catAx>
      <c:valAx>
        <c:axId val="697446672"/>
        <c:scaling>
          <c:orientation val="minMax"/>
        </c:scaling>
        <c:delete val="0"/>
        <c:axPos val="b"/>
        <c:numFmt formatCode="0%" sourceLinked="1"/>
        <c:majorTickMark val="out"/>
        <c:minorTickMark val="none"/>
        <c:tickLblPos val="nextTo"/>
        <c:spPr>
          <a:noFill/>
          <a:ln>
            <a:solidFill>
              <a:schemeClr val="accent5">
                <a:lumMod val="60000"/>
                <a:lumOff val="40000"/>
              </a:schemeClr>
            </a:solidFill>
          </a:ln>
          <a:effectLst/>
        </c:spPr>
        <c:txPr>
          <a:bodyPr rot="-60000000" spcFirstLastPara="1" vertOverflow="ellipsis" vert="horz" wrap="square" anchor="ctr" anchorCtr="1"/>
          <a:lstStyle/>
          <a:p>
            <a:pPr>
              <a:defRPr sz="1197" b="0" i="0" u="none" strike="noStrike" kern="1200" baseline="0">
                <a:solidFill>
                  <a:srgbClr val="000000"/>
                </a:solidFill>
                <a:latin typeface="Segoe UI Semibold" panose="020B0702040204020203" pitchFamily="34" charset="0"/>
                <a:ea typeface="Segoe UI Black" panose="020B0A02040204020203" pitchFamily="34" charset="0"/>
                <a:cs typeface="Segoe UI Semibold" panose="020B0702040204020203" pitchFamily="34" charset="0"/>
              </a:defRPr>
            </a:pPr>
            <a:endParaRPr lang="en-US"/>
          </a:p>
        </c:txPr>
        <c:crossAx val="697441392"/>
        <c:crosses val="autoZero"/>
        <c:crossBetween val="between"/>
        <c:majorUnit val="0.8"/>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963860344178553"/>
          <c:y val="0.21146218598011085"/>
          <c:w val="0.50309847298442112"/>
          <c:h val="0.70180259593710659"/>
        </c:manualLayout>
      </c:layout>
      <c:barChart>
        <c:barDir val="bar"/>
        <c:grouping val="clustered"/>
        <c:varyColors val="0"/>
        <c:ser>
          <c:idx val="0"/>
          <c:order val="0"/>
          <c:spPr>
            <a:solidFill>
              <a:schemeClr val="accent5">
                <a:lumMod val="60000"/>
                <a:lumOff val="40000"/>
              </a:schemeClr>
            </a:solidFill>
            <a:ln>
              <a:noFill/>
            </a:ln>
            <a:effectLst/>
          </c:spPr>
          <c:invertIfNegative val="0"/>
          <c:dPt>
            <c:idx val="2"/>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1-972D-4F99-9900-FA65CD3B3D89}"/>
              </c:ext>
            </c:extLst>
          </c:dPt>
          <c:dPt>
            <c:idx val="3"/>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3-972D-4F99-9900-FA65CD3B3D89}"/>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5-972D-4F99-9900-FA65CD3B3D89}"/>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7-972D-4F99-9900-FA65CD3B3D89}"/>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0000"/>
                    </a:solidFill>
                    <a:latin typeface="Segoe UI Black" panose="020B0A02040204020203" pitchFamily="34" charset="0"/>
                    <a:ea typeface="Segoe UI Black" panose="020B0A02040204020203" pitchFamily="34"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TeacherSurvey!$A$70:$A$75</c:f>
              <c:strCache>
                <c:ptCount val="6"/>
                <c:pt idx="0">
                  <c:v>Gifted</c:v>
                </c:pt>
                <c:pt idx="1">
                  <c:v>Elementary (All)</c:v>
                </c:pt>
                <c:pt idx="2">
                  <c:v>Math</c:v>
                </c:pt>
                <c:pt idx="3">
                  <c:v>Humanities*</c:v>
                </c:pt>
                <c:pt idx="4">
                  <c:v>Science</c:v>
                </c:pt>
                <c:pt idx="5">
                  <c:v>STEM/Technology </c:v>
                </c:pt>
              </c:strCache>
            </c:strRef>
          </c:cat>
          <c:val>
            <c:numRef>
              <c:f>TeacherSurvey!$B$70:$B$75</c:f>
              <c:numCache>
                <c:formatCode>General</c:formatCode>
                <c:ptCount val="6"/>
                <c:pt idx="0">
                  <c:v>1</c:v>
                </c:pt>
                <c:pt idx="1">
                  <c:v>3</c:v>
                </c:pt>
                <c:pt idx="2">
                  <c:v>3</c:v>
                </c:pt>
                <c:pt idx="3">
                  <c:v>5</c:v>
                </c:pt>
                <c:pt idx="4">
                  <c:v>9</c:v>
                </c:pt>
                <c:pt idx="5">
                  <c:v>9</c:v>
                </c:pt>
              </c:numCache>
            </c:numRef>
          </c:val>
          <c:extLst>
            <c:ext xmlns:c16="http://schemas.microsoft.com/office/drawing/2014/chart" uri="{C3380CC4-5D6E-409C-BE32-E72D297353CC}">
              <c16:uniqueId val="{00000008-972D-4F99-9900-FA65CD3B3D89}"/>
            </c:ext>
          </c:extLst>
        </c:ser>
        <c:dLbls>
          <c:dLblPos val="inEnd"/>
          <c:showLegendKey val="0"/>
          <c:showVal val="1"/>
          <c:showCatName val="0"/>
          <c:showSerName val="0"/>
          <c:showPercent val="0"/>
          <c:showBubbleSize val="0"/>
        </c:dLbls>
        <c:gapWidth val="50"/>
        <c:axId val="1919727232"/>
        <c:axId val="1882437136"/>
      </c:barChart>
      <c:catAx>
        <c:axId val="1919727232"/>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Segoe UI Semibold" panose="020B0702040204020203" pitchFamily="34" charset="0"/>
                <a:ea typeface="+mn-ea"/>
                <a:cs typeface="Segoe UI Semibold" panose="020B0702040204020203" pitchFamily="34" charset="0"/>
              </a:defRPr>
            </a:pPr>
            <a:endParaRPr lang="en-US"/>
          </a:p>
        </c:txPr>
        <c:crossAx val="1882437136"/>
        <c:crosses val="autoZero"/>
        <c:auto val="1"/>
        <c:lblAlgn val="ctr"/>
        <c:lblOffset val="100"/>
        <c:noMultiLvlLbl val="0"/>
      </c:catAx>
      <c:valAx>
        <c:axId val="1882437136"/>
        <c:scaling>
          <c:orientation val="minMax"/>
          <c:max val="10"/>
        </c:scaling>
        <c:delete val="0"/>
        <c:axPos val="b"/>
        <c:numFmt formatCode="General" sourceLinked="1"/>
        <c:majorTickMark val="out"/>
        <c:minorTickMark val="none"/>
        <c:tickLblPos val="nextTo"/>
        <c:spPr>
          <a:noFill/>
          <a:ln>
            <a:solidFill>
              <a:schemeClr val="accent5">
                <a:lumMod val="60000"/>
                <a:lumOff val="40000"/>
              </a:schemeClr>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Segoe UI Semibold" panose="020B0702040204020203" pitchFamily="34" charset="0"/>
                <a:ea typeface="+mn-ea"/>
                <a:cs typeface="Segoe UI Semibold" panose="020B0702040204020203" pitchFamily="34" charset="0"/>
              </a:defRPr>
            </a:pPr>
            <a:endParaRPr lang="en-US"/>
          </a:p>
        </c:txPr>
        <c:crossAx val="1919727232"/>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28579093486593E-2"/>
          <c:y val="0.16316642188405414"/>
          <c:w val="0.93794595633410616"/>
          <c:h val="0.72135554845474259"/>
        </c:manualLayout>
      </c:layout>
      <c:scatterChart>
        <c:scatterStyle val="lineMarker"/>
        <c:varyColors val="0"/>
        <c:ser>
          <c:idx val="3"/>
          <c:order val="0"/>
          <c:tx>
            <c:strRef>
              <c:f>TeacherSurvey!$B$17</c:f>
              <c:strCache>
                <c:ptCount val="1"/>
                <c:pt idx="0">
                  <c:v>2021</c:v>
                </c:pt>
              </c:strCache>
            </c:strRef>
          </c:tx>
          <c:spPr>
            <a:ln w="25400" cap="rnd">
              <a:noFill/>
              <a:round/>
            </a:ln>
            <a:effectLst/>
          </c:spPr>
          <c:marker>
            <c:symbol val="circle"/>
            <c:size val="30"/>
            <c:spPr>
              <a:solidFill>
                <a:schemeClr val="accent5">
                  <a:lumMod val="40000"/>
                  <a:lumOff val="60000"/>
                </a:schemeClr>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0000"/>
                    </a:solidFill>
                    <a:latin typeface="Segoe UI Black" panose="020B0A02040204020203" pitchFamily="34" charset="0"/>
                    <a:ea typeface="Segoe UI Black" panose="020B0A02040204020203" pitchFamily="34" charset="0"/>
                    <a:cs typeface="+mn-cs"/>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TeacherSurvey!$B$18:$B$21</c:f>
              <c:numCache>
                <c:formatCode>0%</c:formatCode>
                <c:ptCount val="4"/>
                <c:pt idx="0">
                  <c:v>0.55555555555555558</c:v>
                </c:pt>
                <c:pt idx="1">
                  <c:v>0.44444444444444442</c:v>
                </c:pt>
                <c:pt idx="2">
                  <c:v>0.44444444444444442</c:v>
                </c:pt>
                <c:pt idx="3">
                  <c:v>0.47</c:v>
                </c:pt>
              </c:numCache>
            </c:numRef>
          </c:xVal>
          <c:yVal>
            <c:numRef>
              <c:f>TeacherSurvey!$E$18:$E$21</c:f>
              <c:numCache>
                <c:formatCode>General</c:formatCode>
                <c:ptCount val="4"/>
                <c:pt idx="0">
                  <c:v>1</c:v>
                </c:pt>
                <c:pt idx="1">
                  <c:v>4</c:v>
                </c:pt>
                <c:pt idx="2">
                  <c:v>3</c:v>
                </c:pt>
                <c:pt idx="3">
                  <c:v>2</c:v>
                </c:pt>
              </c:numCache>
            </c:numRef>
          </c:yVal>
          <c:smooth val="0"/>
          <c:extLst>
            <c:ext xmlns:c16="http://schemas.microsoft.com/office/drawing/2014/chart" uri="{C3380CC4-5D6E-409C-BE32-E72D297353CC}">
              <c16:uniqueId val="{00000000-C8D3-44A5-9880-3C30E8E315DA}"/>
            </c:ext>
          </c:extLst>
        </c:ser>
        <c:ser>
          <c:idx val="0"/>
          <c:order val="1"/>
          <c:tx>
            <c:strRef>
              <c:f>TeacherSurvey!$C$17</c:f>
              <c:strCache>
                <c:ptCount val="1"/>
                <c:pt idx="0">
                  <c:v>2022</c:v>
                </c:pt>
              </c:strCache>
            </c:strRef>
          </c:tx>
          <c:spPr>
            <a:ln w="19050" cap="rnd">
              <a:noFill/>
              <a:round/>
            </a:ln>
            <a:effectLst/>
          </c:spPr>
          <c:marker>
            <c:symbol val="circle"/>
            <c:size val="30"/>
            <c:spPr>
              <a:solidFill>
                <a:schemeClr val="bg2"/>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0000"/>
                    </a:solidFill>
                    <a:latin typeface="Segoe UI Black" panose="020B0A02040204020203" pitchFamily="34" charset="0"/>
                    <a:ea typeface="Segoe UI Black" panose="020B0A02040204020203" pitchFamily="34" charset="0"/>
                    <a:cs typeface="+mn-cs"/>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TeacherSurvey!$C$18:$C$21</c:f>
              <c:numCache>
                <c:formatCode>0%</c:formatCode>
                <c:ptCount val="4"/>
                <c:pt idx="0">
                  <c:v>0.67</c:v>
                </c:pt>
                <c:pt idx="1">
                  <c:v>1</c:v>
                </c:pt>
                <c:pt idx="2">
                  <c:v>0.78</c:v>
                </c:pt>
                <c:pt idx="3">
                  <c:v>0.56000000000000005</c:v>
                </c:pt>
              </c:numCache>
            </c:numRef>
          </c:xVal>
          <c:yVal>
            <c:numRef>
              <c:f>TeacherSurvey!$E$18:$E$21</c:f>
              <c:numCache>
                <c:formatCode>General</c:formatCode>
                <c:ptCount val="4"/>
                <c:pt idx="0">
                  <c:v>1</c:v>
                </c:pt>
                <c:pt idx="1">
                  <c:v>4</c:v>
                </c:pt>
                <c:pt idx="2">
                  <c:v>3</c:v>
                </c:pt>
                <c:pt idx="3">
                  <c:v>2</c:v>
                </c:pt>
              </c:numCache>
            </c:numRef>
          </c:yVal>
          <c:smooth val="0"/>
          <c:extLst>
            <c:ext xmlns:c16="http://schemas.microsoft.com/office/drawing/2014/chart" uri="{C3380CC4-5D6E-409C-BE32-E72D297353CC}">
              <c16:uniqueId val="{00000001-C8D3-44A5-9880-3C30E8E315DA}"/>
            </c:ext>
          </c:extLst>
        </c:ser>
        <c:ser>
          <c:idx val="1"/>
          <c:order val="2"/>
          <c:tx>
            <c:strRef>
              <c:f>TeacherSurvey!$D$17</c:f>
              <c:strCache>
                <c:ptCount val="1"/>
                <c:pt idx="0">
                  <c:v>2023</c:v>
                </c:pt>
              </c:strCache>
            </c:strRef>
          </c:tx>
          <c:spPr>
            <a:ln w="25400" cap="rnd">
              <a:noFill/>
              <a:round/>
            </a:ln>
            <a:effectLst/>
          </c:spPr>
          <c:marker>
            <c:symbol val="circle"/>
            <c:size val="30"/>
            <c:spPr>
              <a:solidFill>
                <a:schemeClr val="accent1"/>
              </a:solidFill>
              <a:ln w="9525">
                <a:noFill/>
              </a:ln>
              <a:effectLst/>
            </c:spPr>
          </c:marker>
          <c:dPt>
            <c:idx val="1"/>
            <c:marker>
              <c:symbol val="circle"/>
              <c:size val="20"/>
              <c:spPr>
                <a:solidFill>
                  <a:schemeClr val="accent1"/>
                </a:solidFill>
                <a:ln w="9525">
                  <a:noFill/>
                </a:ln>
                <a:effectLst/>
              </c:spPr>
            </c:marker>
            <c:bubble3D val="0"/>
            <c:extLst>
              <c:ext xmlns:c16="http://schemas.microsoft.com/office/drawing/2014/chart" uri="{C3380CC4-5D6E-409C-BE32-E72D297353CC}">
                <c16:uniqueId val="{00000008-C8D3-44A5-9880-3C30E8E315DA}"/>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0000"/>
                    </a:solidFill>
                    <a:latin typeface="Segoe UI Black" panose="020B0A02040204020203" pitchFamily="34" charset="0"/>
                    <a:ea typeface="Segoe UI Black" panose="020B0A02040204020203" pitchFamily="34" charset="0"/>
                    <a:cs typeface="+mn-cs"/>
                  </a:defRPr>
                </a:pPr>
                <a:endParaRPr lang="en-US"/>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TeacherSurvey!$D$18:$D$21</c:f>
              <c:numCache>
                <c:formatCode>0%</c:formatCode>
                <c:ptCount val="4"/>
                <c:pt idx="0">
                  <c:v>0.78</c:v>
                </c:pt>
                <c:pt idx="1">
                  <c:v>1</c:v>
                </c:pt>
                <c:pt idx="2">
                  <c:v>0.89</c:v>
                </c:pt>
                <c:pt idx="3">
                  <c:v>0.89</c:v>
                </c:pt>
              </c:numCache>
            </c:numRef>
          </c:xVal>
          <c:yVal>
            <c:numRef>
              <c:f>TeacherSurvey!$E$18:$E$21</c:f>
              <c:numCache>
                <c:formatCode>General</c:formatCode>
                <c:ptCount val="4"/>
                <c:pt idx="0">
                  <c:v>1</c:v>
                </c:pt>
                <c:pt idx="1">
                  <c:v>4</c:v>
                </c:pt>
                <c:pt idx="2">
                  <c:v>3</c:v>
                </c:pt>
                <c:pt idx="3">
                  <c:v>2</c:v>
                </c:pt>
              </c:numCache>
            </c:numRef>
          </c:yVal>
          <c:smooth val="0"/>
          <c:extLst>
            <c:ext xmlns:c16="http://schemas.microsoft.com/office/drawing/2014/chart" uri="{C3380CC4-5D6E-409C-BE32-E72D297353CC}">
              <c16:uniqueId val="{00000002-C8D3-44A5-9880-3C30E8E315DA}"/>
            </c:ext>
          </c:extLst>
        </c:ser>
        <c:ser>
          <c:idx val="2"/>
          <c:order val="3"/>
          <c:tx>
            <c:strRef>
              <c:f>TeacherSurvey!$F$17</c:f>
              <c:strCache>
                <c:ptCount val="1"/>
                <c:pt idx="0">
                  <c:v>Labels</c:v>
                </c:pt>
              </c:strCache>
            </c:strRef>
          </c:tx>
          <c:spPr>
            <a:ln w="25400" cap="rnd">
              <a:noFill/>
              <a:round/>
            </a:ln>
            <a:effectLst/>
          </c:spPr>
          <c:marker>
            <c:symbol val="circle"/>
            <c:size val="30"/>
            <c:spPr>
              <a:noFill/>
              <a:ln w="9525">
                <a:noFill/>
              </a:ln>
              <a:effectLst/>
            </c:spPr>
          </c:marker>
          <c:dLbls>
            <c:dLbl>
              <c:idx val="0"/>
              <c:layout>
                <c:manualLayout>
                  <c:x val="-0.14812644994889165"/>
                  <c:y val="2.2531048860032384E-2"/>
                </c:manualLayout>
              </c:layout>
              <c:tx>
                <c:rich>
                  <a:bodyPr rot="0" spcFirstLastPara="1" vertOverflow="ellipsis" vert="horz" wrap="square" lIns="38100" tIns="19050" rIns="38100" bIns="19050" anchor="ctr" anchorCtr="0">
                    <a:noAutofit/>
                  </a:bodyPr>
                  <a:lstStyle/>
                  <a:p>
                    <a:pPr algn="ctr">
                      <a:defRPr sz="1400"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fld id="{75737EAE-70FC-4131-AFAD-FFAA170C996A}" type="CELLRANGE">
                      <a:rPr lang="en-US" dirty="0"/>
                      <a:pPr algn="ctr">
                        <a:defRPr sz="1400">
                          <a:solidFill>
                            <a:srgbClr val="000000"/>
                          </a:solidFill>
                          <a:latin typeface="Segoe UI Semibold" panose="020B0702040204020203" pitchFamily="34" charset="0"/>
                          <a:cs typeface="Segoe UI Semibold" panose="020B0702040204020203" pitchFamily="34" charset="0"/>
                        </a:defRPr>
                      </a:pPr>
                      <a:t>[CELLRANGE]</a:t>
                    </a:fld>
                    <a:endParaRPr lang="en-US"/>
                  </a:p>
                </c:rich>
              </c:tx>
              <c:spPr>
                <a:solidFill>
                  <a:srgbClr val="FFFFFF"/>
                </a:solidFill>
                <a:ln>
                  <a:noFill/>
                </a:ln>
                <a:effectLst/>
              </c:spPr>
              <c:txPr>
                <a:bodyPr rot="0" spcFirstLastPara="1" vertOverflow="ellipsis" vert="horz" wrap="square" lIns="38100" tIns="19050" rIns="38100" bIns="19050" anchor="ctr" anchorCtr="0">
                  <a:noAutofit/>
                </a:bodyPr>
                <a:lstStyle/>
                <a:p>
                  <a:pPr algn="ctr">
                    <a:defRPr sz="1400"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24285500886880182"/>
                      <c:h val="0.17395030933320677"/>
                    </c:manualLayout>
                  </c15:layout>
                  <c15:dlblFieldTable/>
                  <c15:showDataLabelsRange val="1"/>
                </c:ext>
                <c:ext xmlns:c16="http://schemas.microsoft.com/office/drawing/2014/chart" uri="{C3380CC4-5D6E-409C-BE32-E72D297353CC}">
                  <c16:uniqueId val="{00000003-C8D3-44A5-9880-3C30E8E315DA}"/>
                </c:ext>
              </c:extLst>
            </c:dLbl>
            <c:dLbl>
              <c:idx val="1"/>
              <c:tx>
                <c:rich>
                  <a:bodyPr/>
                  <a:lstStyle/>
                  <a:p>
                    <a:fld id="{B33190F3-FAD0-DA47-B5FE-32E2D93F26A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manualLayout>
                      <c:w val="0.23292364187076597"/>
                      <c:h val="0.18674207743510124"/>
                    </c:manualLayout>
                  </c15:layout>
                  <c15:dlblFieldTable/>
                  <c15:showDataLabelsRange val="1"/>
                </c:ext>
                <c:ext xmlns:c16="http://schemas.microsoft.com/office/drawing/2014/chart" uri="{C3380CC4-5D6E-409C-BE32-E72D297353CC}">
                  <c16:uniqueId val="{00000004-C8D3-44A5-9880-3C30E8E315DA}"/>
                </c:ext>
              </c:extLst>
            </c:dLbl>
            <c:dLbl>
              <c:idx val="2"/>
              <c:tx>
                <c:rich>
                  <a:bodyPr/>
                  <a:lstStyle/>
                  <a:p>
                    <a:fld id="{23093B4B-CD48-EC4F-A074-DCF291E9F3ED}"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manualLayout>
                      <c:w val="0.34200264028057564"/>
                      <c:h val="0.17169298257666502"/>
                    </c:manualLayout>
                  </c15:layout>
                  <c15:dlblFieldTable/>
                  <c15:showDataLabelsRange val="1"/>
                </c:ext>
                <c:ext xmlns:c16="http://schemas.microsoft.com/office/drawing/2014/chart" uri="{C3380CC4-5D6E-409C-BE32-E72D297353CC}">
                  <c16:uniqueId val="{00000005-C8D3-44A5-9880-3C30E8E315DA}"/>
                </c:ext>
              </c:extLst>
            </c:dLbl>
            <c:dLbl>
              <c:idx val="3"/>
              <c:tx>
                <c:rich>
                  <a:bodyPr/>
                  <a:lstStyle/>
                  <a:p>
                    <a:fld id="{ED405CA0-E442-E74D-BB52-6C6E1092814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layout>
                    <c:manualLayout>
                      <c:w val="0.24912079232973905"/>
                      <c:h val="0.18674207743510124"/>
                    </c:manualLayout>
                  </c15:layout>
                  <c15:dlblFieldTable/>
                  <c15:showDataLabelsRange val="1"/>
                </c:ext>
                <c:ext xmlns:c16="http://schemas.microsoft.com/office/drawing/2014/chart" uri="{C3380CC4-5D6E-409C-BE32-E72D297353CC}">
                  <c16:uniqueId val="{00000006-C8D3-44A5-9880-3C30E8E315DA}"/>
                </c:ext>
              </c:extLst>
            </c:dLbl>
            <c:spPr>
              <a:solidFill>
                <a:srgbClr val="FFFFFF"/>
              </a:solidFill>
              <a:ln>
                <a:noFill/>
              </a:ln>
              <a:effectLst/>
            </c:spPr>
            <c:txPr>
              <a:bodyPr rot="0" spcFirstLastPara="1" vertOverflow="ellipsis" vert="horz" wrap="square" lIns="38100" tIns="19050" rIns="38100" bIns="19050" anchor="ctr" anchorCtr="0">
                <a:spAutoFit/>
              </a:bodyPr>
              <a:lstStyle/>
              <a:p>
                <a:pPr algn="ctr">
                  <a:defRPr sz="1400"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TeacherSurvey!$F$18:$F$21</c:f>
              <c:numCache>
                <c:formatCode>0%</c:formatCode>
                <c:ptCount val="4"/>
                <c:pt idx="0">
                  <c:v>0.2</c:v>
                </c:pt>
                <c:pt idx="1">
                  <c:v>0.2</c:v>
                </c:pt>
                <c:pt idx="2">
                  <c:v>0.2</c:v>
                </c:pt>
                <c:pt idx="3">
                  <c:v>0.2</c:v>
                </c:pt>
              </c:numCache>
            </c:numRef>
          </c:xVal>
          <c:yVal>
            <c:numRef>
              <c:f>TeacherSurvey!$E$18:$E$21</c:f>
              <c:numCache>
                <c:formatCode>General</c:formatCode>
                <c:ptCount val="4"/>
                <c:pt idx="0">
                  <c:v>1</c:v>
                </c:pt>
                <c:pt idx="1">
                  <c:v>4</c:v>
                </c:pt>
                <c:pt idx="2">
                  <c:v>3</c:v>
                </c:pt>
                <c:pt idx="3">
                  <c:v>2</c:v>
                </c:pt>
              </c:numCache>
            </c:numRef>
          </c:yVal>
          <c:smooth val="0"/>
          <c:extLst>
            <c:ext xmlns:c15="http://schemas.microsoft.com/office/drawing/2012/chart" uri="{02D57815-91ED-43cb-92C2-25804820EDAC}">
              <c15:datalabelsRange>
                <c15:f>TeacherSurvey!$A$18:$A$21</c15:f>
                <c15:dlblRangeCache>
                  <c:ptCount val="4"/>
                  <c:pt idx="0">
                    <c:v>explicitly teach writing strategies</c:v>
                  </c:pt>
                  <c:pt idx="1">
                    <c:v>spend class time teaching coding</c:v>
                  </c:pt>
                  <c:pt idx="2">
                    <c:v>spend class time teaching computational thinking</c:v>
                  </c:pt>
                  <c:pt idx="3">
                    <c:v>integrate writing into STEM courses</c:v>
                  </c:pt>
                </c15:dlblRangeCache>
              </c15:datalabelsRange>
            </c:ext>
            <c:ext xmlns:c16="http://schemas.microsoft.com/office/drawing/2014/chart" uri="{C3380CC4-5D6E-409C-BE32-E72D297353CC}">
              <c16:uniqueId val="{00000007-C8D3-44A5-9880-3C30E8E315DA}"/>
            </c:ext>
          </c:extLst>
        </c:ser>
        <c:dLbls>
          <c:dLblPos val="ctr"/>
          <c:showLegendKey val="0"/>
          <c:showVal val="1"/>
          <c:showCatName val="0"/>
          <c:showSerName val="0"/>
          <c:showPercent val="0"/>
          <c:showBubbleSize val="0"/>
        </c:dLbls>
        <c:axId val="1768870879"/>
        <c:axId val="163867967"/>
      </c:scatterChart>
      <c:valAx>
        <c:axId val="1768870879"/>
        <c:scaling>
          <c:orientation val="minMax"/>
          <c:max val="1"/>
        </c:scaling>
        <c:delete val="0"/>
        <c:axPos val="b"/>
        <c:numFmt formatCode="0%"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163867967"/>
        <c:crosses val="autoZero"/>
        <c:crossBetween val="midCat"/>
        <c:majorUnit val="1"/>
      </c:valAx>
      <c:valAx>
        <c:axId val="163867967"/>
        <c:scaling>
          <c:orientation val="minMax"/>
          <c:max val="4"/>
        </c:scaling>
        <c:delete val="1"/>
        <c:axPos val="l"/>
        <c:majorGridlines>
          <c:spPr>
            <a:ln w="9525" cap="flat" cmpd="sng" algn="ctr">
              <a:solidFill>
                <a:schemeClr val="accent5"/>
              </a:solidFill>
              <a:round/>
            </a:ln>
            <a:effectLst/>
          </c:spPr>
        </c:majorGridlines>
        <c:numFmt formatCode="General" sourceLinked="1"/>
        <c:majorTickMark val="none"/>
        <c:minorTickMark val="none"/>
        <c:tickLblPos val="nextTo"/>
        <c:crossAx val="1768870879"/>
        <c:crosses val="autoZero"/>
        <c:crossBetween val="midCat"/>
        <c:majorUnit val="1"/>
      </c:valAx>
      <c:spPr>
        <a:noFill/>
        <a:ln>
          <a:noFill/>
        </a:ln>
        <a:effectLst/>
      </c:spPr>
    </c:plotArea>
    <c:legend>
      <c:legendPos val="t"/>
      <c:legendEntry>
        <c:idx val="0"/>
        <c:txPr>
          <a:bodyPr rot="0" spcFirstLastPara="1" vertOverflow="ellipsis" vert="horz" wrap="square" anchor="ctr" anchorCtr="1"/>
          <a:lstStyle/>
          <a:p>
            <a:pPr>
              <a:defRPr sz="1200" b="0" i="0" u="none" strike="noStrike" kern="1200" baseline="0">
                <a:solidFill>
                  <a:schemeClr val="accent5">
                    <a:lumMod val="40000"/>
                    <a:lumOff val="60000"/>
                  </a:schemeClr>
                </a:solidFill>
                <a:latin typeface="Segoe UI Black" panose="020B0A02040204020203" pitchFamily="34" charset="0"/>
                <a:ea typeface="Segoe UI Black" panose="020B0A02040204020203" pitchFamily="34" charset="0"/>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bg2"/>
                </a:solidFill>
                <a:latin typeface="Segoe UI Black" panose="020B0A02040204020203" pitchFamily="34" charset="0"/>
                <a:ea typeface="Segoe UI Black" panose="020B0A02040204020203" pitchFamily="34" charset="0"/>
                <a:cs typeface="+mn-cs"/>
              </a:defRPr>
            </a:pPr>
            <a:endParaRPr lang="en-US"/>
          </a:p>
        </c:txPr>
      </c:legendEntry>
      <c:legendEntry>
        <c:idx val="2"/>
        <c:txPr>
          <a:bodyPr rot="0" spcFirstLastPara="1" vertOverflow="ellipsis" vert="horz" wrap="square" anchor="ctr" anchorCtr="1"/>
          <a:lstStyle/>
          <a:p>
            <a:pPr>
              <a:defRPr sz="1200" b="0" i="0" u="none" strike="noStrike" kern="1200" baseline="0">
                <a:solidFill>
                  <a:schemeClr val="accent1"/>
                </a:solidFill>
                <a:latin typeface="Segoe UI Black" panose="020B0A02040204020203" pitchFamily="34" charset="0"/>
                <a:ea typeface="Segoe UI Black" panose="020B0A02040204020203" pitchFamily="34" charset="0"/>
                <a:cs typeface="+mn-cs"/>
              </a:defRPr>
            </a:pPr>
            <a:endParaRPr lang="en-US"/>
          </a:p>
        </c:txPr>
      </c:legendEntry>
      <c:legendEntry>
        <c:idx val="3"/>
        <c:delete val="1"/>
      </c:legendEntry>
      <c:layout>
        <c:manualLayout>
          <c:xMode val="edge"/>
          <c:yMode val="edge"/>
          <c:x val="0.41132450795686853"/>
          <c:y val="3.102534110774637E-3"/>
          <c:w val="0.58626131148033833"/>
          <c:h val="6.720155767993335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Segoe UI Black" panose="020B0A02040204020203" pitchFamily="34" charset="0"/>
              <a:ea typeface="Segoe UI Black" panose="020B0A02040204020203"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solidFill>
                  <a:sysClr val="windowText" lastClr="000000"/>
                </a:solidFill>
                <a:latin typeface="Segoe UI Black" panose="020B0A02040204020203" pitchFamily="34" charset="0"/>
                <a:ea typeface="Segoe UI Black" panose="020B0A02040204020203" pitchFamily="34" charset="0"/>
              </a:rPr>
              <a:t>Science Self-Efficacy</a:t>
            </a:r>
          </a:p>
          <a:p>
            <a:pPr>
              <a:defRPr sz="1600"/>
            </a:pPr>
            <a:endParaRPr lang="en-US" sz="1600" dirty="0">
              <a:solidFill>
                <a:sysClr val="windowText" lastClr="000000"/>
              </a:solidFill>
              <a:latin typeface="Segoe UI Black" panose="020B0A02040204020203" pitchFamily="34" charset="0"/>
              <a:ea typeface="Segoe UI Black" panose="020B0A02040204020203" pitchFamily="34" charset="0"/>
            </a:endParaRP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TeacherSurvey!$A$24</c:f>
              <c:strCache>
                <c:ptCount val="1"/>
                <c:pt idx="0">
                  <c:v>Science T-STEM (n=4)</c:v>
                </c:pt>
              </c:strCache>
            </c:strRef>
          </c:tx>
          <c:spPr>
            <a:ln w="28575" cap="rnd">
              <a:solidFill>
                <a:schemeClr val="accent1"/>
              </a:solidFill>
              <a:round/>
            </a:ln>
            <a:effectLst/>
          </c:spPr>
          <c:marker>
            <c:symbol val="circle"/>
            <c:size val="12"/>
            <c:spPr>
              <a:solidFill>
                <a:schemeClr val="accent1"/>
              </a:solidFill>
              <a:ln w="9525">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solidFill>
                    <a:latin typeface="Segoe UI Black" panose="020B0A02040204020203" pitchFamily="34" charset="0"/>
                    <a:ea typeface="Segoe UI Black" panose="020B0A02040204020203" pitchFamily="34" charset="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TeacherSurvey!$B$23:$D$23</c:f>
              <c:numCache>
                <c:formatCode>0</c:formatCode>
                <c:ptCount val="3"/>
                <c:pt idx="0">
                  <c:v>2021</c:v>
                </c:pt>
                <c:pt idx="1">
                  <c:v>2022</c:v>
                </c:pt>
                <c:pt idx="2">
                  <c:v>2023</c:v>
                </c:pt>
              </c:numCache>
            </c:numRef>
          </c:cat>
          <c:val>
            <c:numRef>
              <c:f>TeacherSurvey!$B$24:$D$24</c:f>
              <c:numCache>
                <c:formatCode>0.0</c:formatCode>
                <c:ptCount val="3"/>
                <c:pt idx="0">
                  <c:v>3.9</c:v>
                </c:pt>
                <c:pt idx="1">
                  <c:v>4.22</c:v>
                </c:pt>
                <c:pt idx="2">
                  <c:v>4.45</c:v>
                </c:pt>
              </c:numCache>
            </c:numRef>
          </c:val>
          <c:smooth val="0"/>
          <c:extLst>
            <c:ext xmlns:c16="http://schemas.microsoft.com/office/drawing/2014/chart" uri="{C3380CC4-5D6E-409C-BE32-E72D297353CC}">
              <c16:uniqueId val="{00000000-3FAA-4F11-BEAC-F4A84DE420CB}"/>
            </c:ext>
          </c:extLst>
        </c:ser>
        <c:dLbls>
          <c:showLegendKey val="0"/>
          <c:showVal val="0"/>
          <c:showCatName val="0"/>
          <c:showSerName val="0"/>
          <c:showPercent val="0"/>
          <c:showBubbleSize val="0"/>
        </c:dLbls>
        <c:marker val="1"/>
        <c:smooth val="0"/>
        <c:axId val="1938017584"/>
        <c:axId val="675059647"/>
      </c:lineChart>
      <c:dateAx>
        <c:axId val="1938017584"/>
        <c:scaling>
          <c:orientation val="minMax"/>
        </c:scaling>
        <c:delete val="0"/>
        <c:axPos val="b"/>
        <c:numFmt formatCode="0" sourceLinked="1"/>
        <c:majorTickMark val="none"/>
        <c:minorTickMark val="none"/>
        <c:tickLblPos val="nextTo"/>
        <c:spPr>
          <a:noFill/>
          <a:ln w="9525" cap="flat" cmpd="sng" algn="ctr">
            <a:solidFill>
              <a:schemeClr val="accent5">
                <a:lumMod val="60000"/>
                <a:lumOff val="40000"/>
              </a:schemeClr>
            </a:solidFill>
            <a:round/>
          </a:ln>
          <a:effectLst/>
        </c:spPr>
        <c:txPr>
          <a:bodyPr rot="-60000000" spcFirstLastPara="1" vertOverflow="ellipsis" vert="horz" wrap="square" anchor="ctr" anchorCtr="1"/>
          <a:lstStyle/>
          <a:p>
            <a:pPr>
              <a:defRPr sz="1200"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675059647"/>
        <c:crosses val="autoZero"/>
        <c:auto val="0"/>
        <c:lblOffset val="100"/>
        <c:baseTimeUnit val="days"/>
      </c:dateAx>
      <c:valAx>
        <c:axId val="675059647"/>
        <c:scaling>
          <c:orientation val="minMax"/>
          <c:max val="5"/>
          <c:min val="1"/>
        </c:scaling>
        <c:delete val="0"/>
        <c:axPos val="l"/>
        <c:numFmt formatCode="0.0" sourceLinked="0"/>
        <c:majorTickMark val="out"/>
        <c:minorTickMark val="none"/>
        <c:tickLblPos val="nextTo"/>
        <c:spPr>
          <a:noFill/>
          <a:ln>
            <a:solidFill>
              <a:schemeClr val="accent5">
                <a:lumMod val="60000"/>
                <a:lumOff val="40000"/>
              </a:schemeClr>
            </a:solidFill>
          </a:ln>
          <a:effectLst/>
        </c:spPr>
        <c:txPr>
          <a:bodyPr rot="-60000000" spcFirstLastPara="1" vertOverflow="ellipsis" vert="horz" wrap="square" anchor="ctr" anchorCtr="1"/>
          <a:lstStyle/>
          <a:p>
            <a:pPr>
              <a:defRPr sz="1200"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1938017584"/>
        <c:crosses val="autoZero"/>
        <c:crossBetween val="between"/>
        <c:majorUnit val="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solidFill>
                  <a:sysClr val="windowText" lastClr="000000"/>
                </a:solidFill>
                <a:latin typeface="Segoe UI Black" panose="020B0A02040204020203" pitchFamily="34" charset="0"/>
                <a:ea typeface="Segoe UI Black" panose="020B0A02040204020203" pitchFamily="34" charset="0"/>
              </a:rPr>
              <a:t>STEM Career</a:t>
            </a:r>
            <a:r>
              <a:rPr lang="en-US" sz="1600" baseline="0" dirty="0">
                <a:solidFill>
                  <a:sysClr val="windowText" lastClr="000000"/>
                </a:solidFill>
                <a:latin typeface="Segoe UI Black" panose="020B0A02040204020203" pitchFamily="34" charset="0"/>
                <a:ea typeface="Segoe UI Black" panose="020B0A02040204020203" pitchFamily="34" charset="0"/>
              </a:rPr>
              <a:t> Knowledge</a:t>
            </a:r>
            <a:endParaRPr lang="en-US" sz="1600" dirty="0">
              <a:solidFill>
                <a:sysClr val="windowText" lastClr="000000"/>
              </a:solidFill>
              <a:latin typeface="Segoe UI Black" panose="020B0A02040204020203" pitchFamily="34" charset="0"/>
              <a:ea typeface="Segoe UI Black" panose="020B0A02040204020203" pitchFamily="34" charset="0"/>
            </a:endParaRPr>
          </a:p>
        </c:rich>
      </c:tx>
      <c:overlay val="0"/>
      <c:spPr>
        <a:noFill/>
        <a:ln>
          <a:noFill/>
        </a:ln>
        <a:effectLst/>
      </c:spPr>
    </c:title>
    <c:autoTitleDeleted val="0"/>
    <c:plotArea>
      <c:layout/>
      <c:lineChart>
        <c:grouping val="standard"/>
        <c:varyColors val="0"/>
        <c:ser>
          <c:idx val="0"/>
          <c:order val="0"/>
          <c:tx>
            <c:strRef>
              <c:f>TeacherSurvey!$A$27</c:f>
              <c:strCache>
                <c:ptCount val="1"/>
                <c:pt idx="0">
                  <c:v>STEM career knowledge</c:v>
                </c:pt>
              </c:strCache>
            </c:strRef>
          </c:tx>
          <c:spPr>
            <a:ln w="28575"/>
          </c:spPr>
          <c:marker>
            <c:symbol val="circle"/>
            <c:size val="12"/>
            <c:spPr>
              <a:solidFill>
                <a:schemeClr val="accent1"/>
              </a:solidFill>
              <a:ln w="28575">
                <a:solidFill>
                  <a:schemeClr val="accent1"/>
                </a:solidFill>
              </a:ln>
              <a:effectLst/>
            </c:spPr>
          </c:marker>
          <c:dLbls>
            <c:spPr>
              <a:noFill/>
              <a:ln>
                <a:noFill/>
              </a:ln>
              <a:effectLst/>
            </c:spPr>
            <c:txPr>
              <a:bodyPr wrap="square" lIns="38100" tIns="19050" rIns="38100" bIns="19050" anchor="ctr">
                <a:spAutoFit/>
              </a:bodyPr>
              <a:lstStyle/>
              <a:p>
                <a:pPr>
                  <a:defRPr sz="1400">
                    <a:solidFill>
                      <a:schemeClr val="accent1"/>
                    </a:solidFill>
                    <a:latin typeface="Segoe UI Black" panose="020B0A02040204020203" pitchFamily="34" charset="0"/>
                    <a:ea typeface="Segoe UI Black" panose="020B0A0204020402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TeacherSurvey!$B$23:$D$23</c:f>
              <c:numCache>
                <c:formatCode>0</c:formatCode>
                <c:ptCount val="3"/>
                <c:pt idx="0">
                  <c:v>2021</c:v>
                </c:pt>
                <c:pt idx="1">
                  <c:v>2022</c:v>
                </c:pt>
                <c:pt idx="2">
                  <c:v>2023</c:v>
                </c:pt>
              </c:numCache>
            </c:numRef>
          </c:cat>
          <c:val>
            <c:numRef>
              <c:f>TeacherSurvey!$B$27:$D$27</c:f>
              <c:numCache>
                <c:formatCode>0.0</c:formatCode>
                <c:ptCount val="3"/>
                <c:pt idx="0">
                  <c:v>3.11</c:v>
                </c:pt>
                <c:pt idx="1">
                  <c:v>3.31</c:v>
                </c:pt>
                <c:pt idx="2">
                  <c:v>4.03</c:v>
                </c:pt>
              </c:numCache>
            </c:numRef>
          </c:val>
          <c:smooth val="0"/>
          <c:extLst>
            <c:ext xmlns:c16="http://schemas.microsoft.com/office/drawing/2014/chart" uri="{C3380CC4-5D6E-409C-BE32-E72D297353CC}">
              <c16:uniqueId val="{00000000-0318-4AD7-9E6D-64D237D2B64C}"/>
            </c:ext>
          </c:extLst>
        </c:ser>
        <c:dLbls>
          <c:showLegendKey val="0"/>
          <c:showVal val="0"/>
          <c:showCatName val="0"/>
          <c:showSerName val="0"/>
          <c:showPercent val="0"/>
          <c:showBubbleSize val="0"/>
        </c:dLbls>
        <c:marker val="1"/>
        <c:smooth val="0"/>
        <c:axId val="1938017584"/>
        <c:axId val="675059647"/>
      </c:lineChart>
      <c:dateAx>
        <c:axId val="1938017584"/>
        <c:scaling>
          <c:orientation val="minMax"/>
        </c:scaling>
        <c:delete val="0"/>
        <c:axPos val="b"/>
        <c:numFmt formatCode="0" sourceLinked="1"/>
        <c:majorTickMark val="none"/>
        <c:minorTickMark val="none"/>
        <c:tickLblPos val="nextTo"/>
        <c:spPr>
          <a:noFill/>
          <a:ln w="9525" cap="flat" cmpd="sng" algn="ctr">
            <a:solidFill>
              <a:schemeClr val="accent5">
                <a:lumMod val="60000"/>
                <a:lumOff val="40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Segoe UI Semibold" panose="020B0702040204020203" pitchFamily="34" charset="0"/>
                <a:ea typeface="+mn-ea"/>
                <a:cs typeface="Segoe UI Semibold" panose="020B0702040204020203" pitchFamily="34" charset="0"/>
              </a:defRPr>
            </a:pPr>
            <a:endParaRPr lang="en-US"/>
          </a:p>
        </c:txPr>
        <c:crossAx val="675059647"/>
        <c:crosses val="autoZero"/>
        <c:auto val="0"/>
        <c:lblOffset val="100"/>
        <c:baseTimeUnit val="days"/>
      </c:dateAx>
      <c:valAx>
        <c:axId val="675059647"/>
        <c:scaling>
          <c:orientation val="minMax"/>
          <c:max val="5"/>
          <c:min val="1"/>
        </c:scaling>
        <c:delete val="0"/>
        <c:axPos val="l"/>
        <c:numFmt formatCode="0.0" sourceLinked="0"/>
        <c:majorTickMark val="out"/>
        <c:minorTickMark val="none"/>
        <c:tickLblPos val="nextTo"/>
        <c:spPr>
          <a:ln>
            <a:solidFill>
              <a:schemeClr val="accent5">
                <a:lumMod val="60000"/>
                <a:lumOff val="40000"/>
              </a:schemeClr>
            </a:solidFill>
          </a:ln>
        </c:spPr>
        <c:txPr>
          <a:bodyPr/>
          <a:lstStyle/>
          <a:p>
            <a:pPr>
              <a:defRPr sz="1200">
                <a:solidFill>
                  <a:srgbClr val="000000"/>
                </a:solidFill>
                <a:latin typeface="Selawik Semibold" panose="020B0702040204020203" pitchFamily="34" charset="0"/>
                <a:ea typeface="Segoe UI Black" panose="020B0A02040204020203" pitchFamily="34" charset="0"/>
              </a:defRPr>
            </a:pPr>
            <a:endParaRPr lang="en-US"/>
          </a:p>
        </c:txPr>
        <c:crossAx val="1938017584"/>
        <c:crosses val="autoZero"/>
        <c:crossBetween val="between"/>
        <c:majorUnit val="4"/>
      </c:valAx>
      <c:spPr>
        <a:solidFill>
          <a:srgbClr val="FFFFFF"/>
        </a:solidFill>
      </c:spPr>
    </c:plotArea>
    <c:plotVisOnly val="1"/>
    <c:dispBlanksAs val="gap"/>
    <c:showDLblsOverMax val="0"/>
    <c:extLst/>
  </c:chart>
  <c:spPr>
    <a:solidFill>
      <a:srgbClr val="FFFFFF"/>
    </a:solidFill>
    <a:ln w="9525" cap="flat" cmpd="sng" algn="ctr">
      <a:noFill/>
      <a:round/>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solidFill>
                  <a:sysClr val="windowText" lastClr="000000"/>
                </a:solidFill>
                <a:latin typeface="Segoe UI Black" panose="020B0A02040204020203" pitchFamily="34" charset="0"/>
                <a:ea typeface="Segoe UI Black" panose="020B0A02040204020203" pitchFamily="34" charset="0"/>
              </a:rPr>
              <a:t>Computer Science</a:t>
            </a:r>
            <a:r>
              <a:rPr lang="en-US" sz="1600" baseline="0" dirty="0">
                <a:solidFill>
                  <a:sysClr val="windowText" lastClr="000000"/>
                </a:solidFill>
                <a:latin typeface="Segoe UI Black" panose="020B0A02040204020203" pitchFamily="34" charset="0"/>
                <a:ea typeface="Segoe UI Black" panose="020B0A02040204020203" pitchFamily="34" charset="0"/>
              </a:rPr>
              <a:t> </a:t>
            </a:r>
            <a:r>
              <a:rPr lang="en-US" sz="1600" dirty="0">
                <a:solidFill>
                  <a:sysClr val="windowText" lastClr="000000"/>
                </a:solidFill>
                <a:latin typeface="Segoe UI Black" panose="020B0A02040204020203" pitchFamily="34" charset="0"/>
                <a:ea typeface="Segoe UI Black" panose="020B0A02040204020203" pitchFamily="34" charset="0"/>
              </a:rPr>
              <a:t>Utility</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TeacherSurvey!$A$28</c:f>
              <c:strCache>
                <c:ptCount val="1"/>
                <c:pt idx="0">
                  <c:v>Computer Science Utility</c:v>
                </c:pt>
              </c:strCache>
            </c:strRef>
          </c:tx>
          <c:spPr>
            <a:ln w="28575" cap="rnd">
              <a:solidFill>
                <a:schemeClr val="accent1"/>
              </a:solidFill>
              <a:round/>
            </a:ln>
            <a:effectLst/>
          </c:spPr>
          <c:marker>
            <c:symbol val="circle"/>
            <c:size val="12"/>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1"/>
                    </a:solidFill>
                    <a:latin typeface="Segoe UI Black" panose="020B0A02040204020203" pitchFamily="34" charset="0"/>
                    <a:ea typeface="Segoe UI Black" panose="020B0A02040204020203" pitchFamily="34" charset="0"/>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TeacherSurvey!$B$23:$D$23</c:f>
              <c:numCache>
                <c:formatCode>0</c:formatCode>
                <c:ptCount val="3"/>
                <c:pt idx="0">
                  <c:v>2021</c:v>
                </c:pt>
                <c:pt idx="1">
                  <c:v>2022</c:v>
                </c:pt>
                <c:pt idx="2">
                  <c:v>2023</c:v>
                </c:pt>
              </c:numCache>
            </c:numRef>
          </c:cat>
          <c:val>
            <c:numRef>
              <c:f>TeacherSurvey!$B$28:$D$28</c:f>
              <c:numCache>
                <c:formatCode>0.0</c:formatCode>
                <c:ptCount val="3"/>
                <c:pt idx="0">
                  <c:v>4.1900000000000004</c:v>
                </c:pt>
                <c:pt idx="1">
                  <c:v>4.4400000000000004</c:v>
                </c:pt>
                <c:pt idx="2">
                  <c:v>4.5</c:v>
                </c:pt>
              </c:numCache>
            </c:numRef>
          </c:val>
          <c:smooth val="0"/>
          <c:extLst>
            <c:ext xmlns:c16="http://schemas.microsoft.com/office/drawing/2014/chart" uri="{C3380CC4-5D6E-409C-BE32-E72D297353CC}">
              <c16:uniqueId val="{00000000-F43C-4F25-9E3E-55E51D7E9600}"/>
            </c:ext>
          </c:extLst>
        </c:ser>
        <c:dLbls>
          <c:dLblPos val="t"/>
          <c:showLegendKey val="0"/>
          <c:showVal val="1"/>
          <c:showCatName val="0"/>
          <c:showSerName val="0"/>
          <c:showPercent val="0"/>
          <c:showBubbleSize val="0"/>
        </c:dLbls>
        <c:marker val="1"/>
        <c:smooth val="0"/>
        <c:axId val="1938017584"/>
        <c:axId val="675059647"/>
      </c:lineChart>
      <c:dateAx>
        <c:axId val="1938017584"/>
        <c:scaling>
          <c:orientation val="minMax"/>
        </c:scaling>
        <c:delete val="0"/>
        <c:axPos val="b"/>
        <c:numFmt formatCode="0" sourceLinked="1"/>
        <c:majorTickMark val="none"/>
        <c:minorTickMark val="none"/>
        <c:tickLblPos val="nextTo"/>
        <c:spPr>
          <a:noFill/>
          <a:ln w="9525" cap="flat" cmpd="sng" algn="ctr">
            <a:solidFill>
              <a:schemeClr val="accent5">
                <a:lumMod val="60000"/>
                <a:lumOff val="40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Segoe UI Semibold" panose="020B0702040204020203" pitchFamily="34" charset="0"/>
                <a:ea typeface="+mn-ea"/>
                <a:cs typeface="Segoe UI Semibold" panose="020B0702040204020203" pitchFamily="34" charset="0"/>
              </a:defRPr>
            </a:pPr>
            <a:endParaRPr lang="en-US"/>
          </a:p>
        </c:txPr>
        <c:crossAx val="675059647"/>
        <c:crosses val="autoZero"/>
        <c:auto val="0"/>
        <c:lblOffset val="100"/>
        <c:baseTimeUnit val="days"/>
      </c:dateAx>
      <c:valAx>
        <c:axId val="675059647"/>
        <c:scaling>
          <c:orientation val="minMax"/>
          <c:max val="5"/>
          <c:min val="1"/>
        </c:scaling>
        <c:delete val="0"/>
        <c:axPos val="l"/>
        <c:numFmt formatCode="0.0" sourceLinked="0"/>
        <c:majorTickMark val="out"/>
        <c:minorTickMark val="none"/>
        <c:tickLblPos val="nextTo"/>
        <c:spPr>
          <a:noFill/>
          <a:ln>
            <a:solidFill>
              <a:schemeClr val="accent5">
                <a:lumMod val="60000"/>
                <a:lumOff val="40000"/>
              </a:schemeClr>
            </a:solidFill>
          </a:ln>
          <a:effectLst/>
        </c:spPr>
        <c:txPr>
          <a:bodyPr rot="-60000000" spcFirstLastPara="1" vertOverflow="ellipsis" vert="horz" wrap="square" anchor="ctr" anchorCtr="1"/>
          <a:lstStyle/>
          <a:p>
            <a:pPr>
              <a:defRPr sz="1200" b="0" i="0" u="none" strike="noStrike" kern="1200" baseline="0">
                <a:solidFill>
                  <a:srgbClr val="000000"/>
                </a:solidFill>
                <a:latin typeface="Selawik Semibold" panose="020B0702040204020203" pitchFamily="34" charset="0"/>
                <a:ea typeface="+mn-ea"/>
                <a:cs typeface="+mn-cs"/>
              </a:defRPr>
            </a:pPr>
            <a:endParaRPr lang="en-US"/>
          </a:p>
        </c:txPr>
        <c:crossAx val="1938017584"/>
        <c:crosses val="autoZero"/>
        <c:crossBetween val="between"/>
        <c:majorUnit val="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solidFill>
                  <a:sysClr val="windowText" lastClr="000000"/>
                </a:solidFill>
                <a:latin typeface="Segoe UI Black" panose="020B0A02040204020203" pitchFamily="34" charset="0"/>
                <a:ea typeface="Segoe UI Black" panose="020B0A02040204020203" pitchFamily="34" charset="0"/>
              </a:rPr>
              <a:t>Coding Self-Efficacy</a:t>
            </a:r>
          </a:p>
          <a:p>
            <a:pPr>
              <a:defRPr sz="1600" b="0" i="0" u="none" strike="noStrike" kern="1200" spc="0" baseline="0">
                <a:solidFill>
                  <a:schemeClr val="tx1">
                    <a:lumMod val="65000"/>
                    <a:lumOff val="35000"/>
                  </a:schemeClr>
                </a:solidFill>
                <a:latin typeface="+mn-lt"/>
                <a:ea typeface="+mn-ea"/>
                <a:cs typeface="+mn-cs"/>
              </a:defRPr>
            </a:pPr>
            <a:endParaRPr lang="en-US" sz="1600" dirty="0">
              <a:solidFill>
                <a:sysClr val="windowText" lastClr="000000"/>
              </a:solidFill>
              <a:latin typeface="Segoe UI Black" panose="020B0A02040204020203" pitchFamily="34" charset="0"/>
              <a:ea typeface="Segoe UI Black" panose="020B0A02040204020203" pitchFamily="34" charset="0"/>
            </a:endParaRPr>
          </a:p>
        </c:rich>
      </c:tx>
      <c:overlay val="0"/>
      <c:spPr>
        <a:noFill/>
        <a:ln>
          <a:noFill/>
        </a:ln>
        <a:effectLst/>
      </c:spPr>
    </c:title>
    <c:autoTitleDeleted val="0"/>
    <c:plotArea>
      <c:layout/>
      <c:lineChart>
        <c:grouping val="standard"/>
        <c:varyColors val="0"/>
        <c:ser>
          <c:idx val="0"/>
          <c:order val="0"/>
          <c:tx>
            <c:strRef>
              <c:f>TeacherSurvey!$A$31</c:f>
              <c:strCache>
                <c:ptCount val="1"/>
                <c:pt idx="0">
                  <c:v>Coding Efficacy</c:v>
                </c:pt>
              </c:strCache>
            </c:strRef>
          </c:tx>
          <c:marker>
            <c:symbol val="circle"/>
            <c:size val="12"/>
            <c:spPr>
              <a:solidFill>
                <a:schemeClr val="accent1"/>
              </a:solidFill>
              <a:ln w="9525">
                <a:noFill/>
              </a:ln>
              <a:effectLst/>
            </c:spPr>
          </c:marker>
          <c:dLbls>
            <c:spPr>
              <a:noFill/>
              <a:ln>
                <a:noFill/>
              </a:ln>
              <a:effectLst/>
            </c:spPr>
            <c:txPr>
              <a:bodyPr wrap="square" lIns="38100" tIns="19050" rIns="38100" bIns="19050" anchor="ctr">
                <a:spAutoFit/>
              </a:bodyPr>
              <a:lstStyle/>
              <a:p>
                <a:pPr>
                  <a:defRPr sz="1400">
                    <a:solidFill>
                      <a:schemeClr val="accent1"/>
                    </a:solidFill>
                    <a:latin typeface="Segoe UI Black" panose="020B0A02040204020203" pitchFamily="34" charset="0"/>
                    <a:ea typeface="Segoe UI Black" panose="020B0A02040204020203"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TeacherSurvey!$B$23:$D$23</c:f>
              <c:numCache>
                <c:formatCode>0</c:formatCode>
                <c:ptCount val="3"/>
                <c:pt idx="0">
                  <c:v>2021</c:v>
                </c:pt>
                <c:pt idx="1">
                  <c:v>2022</c:v>
                </c:pt>
                <c:pt idx="2">
                  <c:v>2023</c:v>
                </c:pt>
              </c:numCache>
            </c:numRef>
          </c:cat>
          <c:val>
            <c:numRef>
              <c:f>TeacherSurvey!$B$31:$D$31</c:f>
              <c:numCache>
                <c:formatCode>0.0</c:formatCode>
                <c:ptCount val="3"/>
                <c:pt idx="0">
                  <c:v>4.18</c:v>
                </c:pt>
                <c:pt idx="1">
                  <c:v>4.3</c:v>
                </c:pt>
                <c:pt idx="2">
                  <c:v>4.49</c:v>
                </c:pt>
              </c:numCache>
            </c:numRef>
          </c:val>
          <c:smooth val="0"/>
          <c:extLst>
            <c:ext xmlns:c16="http://schemas.microsoft.com/office/drawing/2014/chart" uri="{C3380CC4-5D6E-409C-BE32-E72D297353CC}">
              <c16:uniqueId val="{00000000-9392-4E8C-9B6F-CA7888ED9FAE}"/>
            </c:ext>
          </c:extLst>
        </c:ser>
        <c:dLbls>
          <c:dLblPos val="t"/>
          <c:showLegendKey val="0"/>
          <c:showVal val="1"/>
          <c:showCatName val="0"/>
          <c:showSerName val="0"/>
          <c:showPercent val="0"/>
          <c:showBubbleSize val="0"/>
        </c:dLbls>
        <c:marker val="1"/>
        <c:smooth val="0"/>
        <c:axId val="1938017584"/>
        <c:axId val="675059647"/>
      </c:lineChart>
      <c:dateAx>
        <c:axId val="1938017584"/>
        <c:scaling>
          <c:orientation val="minMax"/>
        </c:scaling>
        <c:delete val="0"/>
        <c:axPos val="b"/>
        <c:numFmt formatCode="0" sourceLinked="1"/>
        <c:majorTickMark val="none"/>
        <c:minorTickMark val="none"/>
        <c:tickLblPos val="nextTo"/>
        <c:spPr>
          <a:noFill/>
          <a:ln w="9525" cap="flat" cmpd="sng" algn="ctr">
            <a:solidFill>
              <a:schemeClr val="accent5">
                <a:lumMod val="60000"/>
                <a:lumOff val="40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Segoe UI Semibold" panose="020B0702040204020203" pitchFamily="34" charset="0"/>
                <a:ea typeface="+mn-ea"/>
                <a:cs typeface="Segoe UI Semibold" panose="020B0702040204020203" pitchFamily="34" charset="0"/>
              </a:defRPr>
            </a:pPr>
            <a:endParaRPr lang="en-US"/>
          </a:p>
        </c:txPr>
        <c:crossAx val="675059647"/>
        <c:crosses val="autoZero"/>
        <c:auto val="0"/>
        <c:lblOffset val="100"/>
        <c:baseTimeUnit val="days"/>
      </c:dateAx>
      <c:valAx>
        <c:axId val="675059647"/>
        <c:scaling>
          <c:orientation val="minMax"/>
          <c:max val="5"/>
          <c:min val="1"/>
        </c:scaling>
        <c:delete val="0"/>
        <c:axPos val="l"/>
        <c:numFmt formatCode="0.0" sourceLinked="0"/>
        <c:majorTickMark val="out"/>
        <c:minorTickMark val="none"/>
        <c:tickLblPos val="nextTo"/>
        <c:spPr>
          <a:ln>
            <a:solidFill>
              <a:schemeClr val="accent5">
                <a:lumMod val="60000"/>
                <a:lumOff val="40000"/>
              </a:schemeClr>
            </a:solidFill>
          </a:ln>
        </c:spPr>
        <c:txPr>
          <a:bodyPr/>
          <a:lstStyle/>
          <a:p>
            <a:pPr>
              <a:defRPr sz="1200">
                <a:solidFill>
                  <a:srgbClr val="000000"/>
                </a:solidFill>
                <a:latin typeface="Selawik Semibold" panose="020B0702040204020203" pitchFamily="34" charset="0"/>
              </a:defRPr>
            </a:pPr>
            <a:endParaRPr lang="en-US"/>
          </a:p>
        </c:txPr>
        <c:crossAx val="1938017584"/>
        <c:crosses val="autoZero"/>
        <c:crossBetween val="between"/>
        <c:majorUnit val="4"/>
      </c:valAx>
      <c:spPr>
        <a:solidFill>
          <a:srgbClr val="FFFFFF"/>
        </a:solidFill>
      </c:spPr>
    </c:plotArea>
    <c:plotVisOnly val="1"/>
    <c:dispBlanksAs val="gap"/>
    <c:showDLblsOverMax val="0"/>
    <c:extLst/>
  </c:chart>
  <c:spPr>
    <a:solidFill>
      <a:srgbClr val="FFFFFF"/>
    </a:solidFill>
    <a:ln w="9525" cap="flat" cmpd="sng" algn="ctr">
      <a:noFill/>
      <a:round/>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3"/>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6-9CEE-4D6F-9DD0-CE2AAB9A93E2}"/>
              </c:ext>
            </c:extLst>
          </c:dPt>
          <c:dPt>
            <c:idx val="1"/>
            <c:invertIfNegative val="0"/>
            <c:bubble3D val="0"/>
            <c:spPr>
              <a:solidFill>
                <a:schemeClr val="bg2"/>
              </a:solidFill>
              <a:ln>
                <a:noFill/>
              </a:ln>
              <a:effectLst/>
            </c:spPr>
            <c:extLst>
              <c:ext xmlns:c16="http://schemas.microsoft.com/office/drawing/2014/chart" uri="{C3380CC4-5D6E-409C-BE32-E72D297353CC}">
                <c16:uniqueId val="{00000005-9CEE-4D6F-9DD0-CE2AAB9A93E2}"/>
              </c:ext>
            </c:extLst>
          </c:dPt>
          <c:dPt>
            <c:idx val="2"/>
            <c:invertIfNegative val="0"/>
            <c:bubble3D val="0"/>
            <c:spPr>
              <a:solidFill>
                <a:schemeClr val="bg2"/>
              </a:solidFill>
              <a:ln>
                <a:noFill/>
              </a:ln>
              <a:effectLst/>
            </c:spPr>
            <c:extLst>
              <c:ext xmlns:c16="http://schemas.microsoft.com/office/drawing/2014/chart" uri="{C3380CC4-5D6E-409C-BE32-E72D297353CC}">
                <c16:uniqueId val="{00000004-9CEE-4D6F-9DD0-CE2AAB9A93E2}"/>
              </c:ext>
            </c:extLst>
          </c:dPt>
          <c:dPt>
            <c:idx val="4"/>
            <c:invertIfNegative val="0"/>
            <c:bubble3D val="0"/>
            <c:spPr>
              <a:solidFill>
                <a:schemeClr val="accent3"/>
              </a:solidFill>
              <a:ln>
                <a:noFill/>
              </a:ln>
              <a:effectLst/>
            </c:spPr>
            <c:extLst>
              <c:ext xmlns:c16="http://schemas.microsoft.com/office/drawing/2014/chart" uri="{C3380CC4-5D6E-409C-BE32-E72D297353CC}">
                <c16:uniqueId val="{00000003-9CEE-4D6F-9DD0-CE2AAB9A93E2}"/>
              </c:ext>
            </c:extLst>
          </c:dPt>
          <c:dPt>
            <c:idx val="5"/>
            <c:invertIfNegative val="0"/>
            <c:bubble3D val="0"/>
            <c:spPr>
              <a:solidFill>
                <a:schemeClr val="accent3"/>
              </a:solidFill>
              <a:ln>
                <a:noFill/>
              </a:ln>
              <a:effectLst/>
            </c:spPr>
            <c:extLst>
              <c:ext xmlns:c16="http://schemas.microsoft.com/office/drawing/2014/chart" uri="{C3380CC4-5D6E-409C-BE32-E72D297353CC}">
                <c16:uniqueId val="{00000008-9CEE-4D6F-9DD0-CE2AAB9A93E2}"/>
              </c:ext>
            </c:extLst>
          </c:dPt>
          <c:dPt>
            <c:idx val="6"/>
            <c:invertIfNegative val="0"/>
            <c:bubble3D val="0"/>
            <c:spPr>
              <a:solidFill>
                <a:schemeClr val="accent3"/>
              </a:solidFill>
              <a:ln>
                <a:noFill/>
              </a:ln>
              <a:effectLst/>
            </c:spPr>
            <c:extLst>
              <c:ext xmlns:c16="http://schemas.microsoft.com/office/drawing/2014/chart" uri="{C3380CC4-5D6E-409C-BE32-E72D297353CC}">
                <c16:uniqueId val="{00000007-9CEE-4D6F-9DD0-CE2AAB9A93E2}"/>
              </c:ext>
            </c:extLst>
          </c:dPt>
          <c:dLbls>
            <c:dLbl>
              <c:idx val="6"/>
              <c:layout>
                <c:manualLayout>
                  <c:x val="-1.0513295741598538E-2"/>
                  <c:y val="-8.8279565080878026E-18"/>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accent3"/>
                        </a:solidFill>
                        <a:latin typeface="Segoe UI Black" panose="020B0A02040204020203" pitchFamily="34" charset="0"/>
                        <a:ea typeface="Segoe UI Black" panose="020B0A02040204020203" pitchFamily="34" charset="0"/>
                        <a:cs typeface="+mn-cs"/>
                      </a:defRPr>
                    </a:pPr>
                    <a:fld id="{27B5D519-DBF3-4BE4-A864-158FC024C093}" type="VALUE">
                      <a:rPr lang="en-US">
                        <a:solidFill>
                          <a:schemeClr val="accent3"/>
                        </a:solidFill>
                      </a:rPr>
                      <a:pPr>
                        <a:defRPr sz="1400">
                          <a:solidFill>
                            <a:schemeClr val="accent3"/>
                          </a:solidFill>
                          <a:latin typeface="Segoe UI Black" panose="020B0A02040204020203" pitchFamily="34" charset="0"/>
                          <a:ea typeface="Segoe UI Black" panose="020B0A02040204020203"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accent3"/>
                      </a:solidFill>
                      <a:latin typeface="Segoe UI Black" panose="020B0A02040204020203" pitchFamily="34" charset="0"/>
                      <a:ea typeface="Segoe UI Black" panose="020B0A02040204020203" pitchFamily="34" charset="0"/>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CEE-4D6F-9DD0-CE2AAB9A93E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FFFFFF"/>
                    </a:solidFill>
                    <a:latin typeface="Segoe UI Black" panose="020B0A02040204020203" pitchFamily="34" charset="0"/>
                    <a:ea typeface="Segoe UI Black" panose="020B0A02040204020203" pitchFamily="34"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8th grade</c:v>
                </c:pt>
                <c:pt idx="1">
                  <c:v>7th grade</c:v>
                </c:pt>
                <c:pt idx="2">
                  <c:v>6th grade</c:v>
                </c:pt>
                <c:pt idx="4">
                  <c:v>5th grade</c:v>
                </c:pt>
                <c:pt idx="5">
                  <c:v>4th grade</c:v>
                </c:pt>
                <c:pt idx="6">
                  <c:v>3rd grade</c:v>
                </c:pt>
              </c:strCache>
            </c:strRef>
          </c:cat>
          <c:val>
            <c:numRef>
              <c:f>Sheet1!$B$2:$B$8</c:f>
              <c:numCache>
                <c:formatCode>0%</c:formatCode>
                <c:ptCount val="7"/>
                <c:pt idx="0">
                  <c:v>0.15</c:v>
                </c:pt>
                <c:pt idx="1">
                  <c:v>0.17</c:v>
                </c:pt>
                <c:pt idx="2">
                  <c:v>0.37</c:v>
                </c:pt>
                <c:pt idx="4">
                  <c:v>0.2</c:v>
                </c:pt>
                <c:pt idx="5">
                  <c:v>0.08</c:v>
                </c:pt>
                <c:pt idx="6">
                  <c:v>0.03</c:v>
                </c:pt>
              </c:numCache>
            </c:numRef>
          </c:val>
          <c:extLst>
            <c:ext xmlns:c16="http://schemas.microsoft.com/office/drawing/2014/chart" uri="{C3380CC4-5D6E-409C-BE32-E72D297353CC}">
              <c16:uniqueId val="{00000000-9CEE-4D6F-9DD0-CE2AAB9A93E2}"/>
            </c:ext>
          </c:extLst>
        </c:ser>
        <c:dLbls>
          <c:dLblPos val="inEnd"/>
          <c:showLegendKey val="0"/>
          <c:showVal val="1"/>
          <c:showCatName val="0"/>
          <c:showSerName val="0"/>
          <c:showPercent val="0"/>
          <c:showBubbleSize val="0"/>
        </c:dLbls>
        <c:gapWidth val="50"/>
        <c:axId val="1477943711"/>
        <c:axId val="1477934111"/>
      </c:barChart>
      <c:catAx>
        <c:axId val="1477943711"/>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rgbClr val="000000"/>
                </a:solidFill>
                <a:latin typeface="Segoe UI Semibold" panose="020B0702040204020203" pitchFamily="34" charset="0"/>
                <a:ea typeface="Segoe UI Black" panose="020B0A02040204020203" pitchFamily="34" charset="0"/>
                <a:cs typeface="Segoe UI Semibold" panose="020B0702040204020203" pitchFamily="34" charset="0"/>
              </a:defRPr>
            </a:pPr>
            <a:endParaRPr lang="en-US"/>
          </a:p>
        </c:txPr>
        <c:crossAx val="1477934111"/>
        <c:crosses val="autoZero"/>
        <c:auto val="1"/>
        <c:lblAlgn val="ctr"/>
        <c:lblOffset val="100"/>
        <c:noMultiLvlLbl val="0"/>
      </c:catAx>
      <c:valAx>
        <c:axId val="1477934111"/>
        <c:scaling>
          <c:orientation val="minMax"/>
        </c:scaling>
        <c:delete val="0"/>
        <c:axPos val="b"/>
        <c:numFmt formatCode="0%" sourceLinked="1"/>
        <c:majorTickMark val="out"/>
        <c:minorTickMark val="none"/>
        <c:tickLblPos val="nextTo"/>
        <c:spPr>
          <a:noFill/>
          <a:ln>
            <a:solidFill>
              <a:schemeClr val="accent5">
                <a:lumMod val="60000"/>
                <a:lumOff val="40000"/>
              </a:schemeClr>
            </a:solidFill>
          </a:ln>
          <a:effectLst/>
        </c:spPr>
        <c:txPr>
          <a:bodyPr rot="-60000000" spcFirstLastPara="1" vertOverflow="ellipsis" vert="horz" wrap="square" anchor="ctr" anchorCtr="1"/>
          <a:lstStyle/>
          <a:p>
            <a:pPr>
              <a:defRPr sz="1100" b="0" i="0" u="none" strike="noStrike" kern="1200" baseline="0">
                <a:solidFill>
                  <a:srgbClr val="000000"/>
                </a:solidFill>
                <a:latin typeface="Segoe UI Semibold" panose="020B0702040204020203" pitchFamily="34" charset="0"/>
                <a:ea typeface="+mn-ea"/>
                <a:cs typeface="Segoe UI Semibold" panose="020B0702040204020203" pitchFamily="34" charset="0"/>
              </a:defRPr>
            </a:pPr>
            <a:endParaRPr lang="en-US"/>
          </a:p>
        </c:txPr>
        <c:crossAx val="1477943711"/>
        <c:crosses val="autoZero"/>
        <c:crossBetween val="between"/>
        <c:majorUnit val="0.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6_CDE6D9ED.xml><?xml version="1.0" encoding="utf-8"?>
<p188:cmLst xmlns:a="http://schemas.openxmlformats.org/drawingml/2006/main" xmlns:r="http://schemas.openxmlformats.org/officeDocument/2006/relationships" xmlns:p188="http://schemas.microsoft.com/office/powerpoint/2018/8/main">
  <p188:cm id="{4AE49D46-C329-C143-B845-545DDF3E0B40}" authorId="{4A37E11D-71CD-6B93-EA88-78608B20AB7A}" created="2024-06-25T06:01:55.823">
    <ac:deMkLst xmlns:ac="http://schemas.microsoft.com/office/drawing/2013/main/command">
      <pc:docMk xmlns:pc="http://schemas.microsoft.com/office/powerpoint/2013/main/command"/>
      <pc:sldMk xmlns:pc="http://schemas.microsoft.com/office/powerpoint/2013/main/command" cId="3454458349" sldId="262"/>
      <ac:graphicFrameMk id="14" creationId="{A5C0BC41-FB53-EAB9-34FB-8BE4009E9C7B}"/>
    </ac:deMkLst>
    <p188:txBody>
      <a:bodyPr/>
      <a:lstStyle/>
      <a:p>
        <a:r>
          <a:rPr lang="en-US"/>
          <a:t>Callie, did we ask that What is coding question in each survey? 
</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4BB23B-5F95-4ECE-AC83-AEC69A483FA0}" type="doc">
      <dgm:prSet loTypeId="urn:microsoft.com/office/officeart/2016/7/layout/VerticalHollowActionList" loCatId="List" qsTypeId="urn:microsoft.com/office/officeart/2005/8/quickstyle/simple1" qsCatId="simple" csTypeId="urn:microsoft.com/office/officeart/2005/8/colors/colorful5" csCatId="colorful"/>
      <dgm:spPr/>
      <dgm:t>
        <a:bodyPr/>
        <a:lstStyle/>
        <a:p>
          <a:endParaRPr lang="en-US"/>
        </a:p>
      </dgm:t>
    </dgm:pt>
    <dgm:pt modelId="{13F9CCB3-F5F5-4CF9-81CE-7D32CA872695}">
      <dgm:prSet/>
      <dgm:spPr/>
      <dgm:t>
        <a:bodyPr/>
        <a:lstStyle/>
        <a:p>
          <a:r>
            <a:rPr lang="en-US"/>
            <a:t>Increase</a:t>
          </a:r>
        </a:p>
      </dgm:t>
    </dgm:pt>
    <dgm:pt modelId="{D1D7465C-A7CD-4604-81A1-A7BA9B4275A1}" type="parTrans" cxnId="{62208786-91C7-4939-8C63-A0182AE03F28}">
      <dgm:prSet/>
      <dgm:spPr/>
      <dgm:t>
        <a:bodyPr/>
        <a:lstStyle/>
        <a:p>
          <a:endParaRPr lang="en-US"/>
        </a:p>
      </dgm:t>
    </dgm:pt>
    <dgm:pt modelId="{10FFF742-4981-4491-95EC-84EA97874BF5}" type="sibTrans" cxnId="{62208786-91C7-4939-8C63-A0182AE03F28}">
      <dgm:prSet/>
      <dgm:spPr/>
      <dgm:t>
        <a:bodyPr/>
        <a:lstStyle/>
        <a:p>
          <a:endParaRPr lang="en-US"/>
        </a:p>
      </dgm:t>
    </dgm:pt>
    <dgm:pt modelId="{99ACF7B7-B27A-43D1-A95C-6BC9E7798348}">
      <dgm:prSet/>
      <dgm:spPr/>
      <dgm:t>
        <a:bodyPr/>
        <a:lstStyle/>
        <a:p>
          <a:r>
            <a:rPr lang="en-US"/>
            <a:t>Increase teachers’ knowledge of coding</a:t>
          </a:r>
        </a:p>
      </dgm:t>
    </dgm:pt>
    <dgm:pt modelId="{A35E0735-1F2C-4FAC-BD7F-EC63538E04FC}" type="parTrans" cxnId="{54E82264-EBD2-4182-A9F3-3673580D7EE9}">
      <dgm:prSet/>
      <dgm:spPr/>
      <dgm:t>
        <a:bodyPr/>
        <a:lstStyle/>
        <a:p>
          <a:endParaRPr lang="en-US"/>
        </a:p>
      </dgm:t>
    </dgm:pt>
    <dgm:pt modelId="{D2A48FA2-5C75-4D5A-8CEF-D19FB6C16850}" type="sibTrans" cxnId="{54E82264-EBD2-4182-A9F3-3673580D7EE9}">
      <dgm:prSet/>
      <dgm:spPr/>
      <dgm:t>
        <a:bodyPr/>
        <a:lstStyle/>
        <a:p>
          <a:endParaRPr lang="en-US"/>
        </a:p>
      </dgm:t>
    </dgm:pt>
    <dgm:pt modelId="{844282B3-F709-49E9-91B9-DAF2431A57B1}">
      <dgm:prSet/>
      <dgm:spPr/>
      <dgm:t>
        <a:bodyPr/>
        <a:lstStyle/>
        <a:p>
          <a:r>
            <a:rPr lang="en-US"/>
            <a:t>Increase</a:t>
          </a:r>
        </a:p>
      </dgm:t>
    </dgm:pt>
    <dgm:pt modelId="{C3C8D229-CCE8-4864-A256-4BD280B8EE64}" type="parTrans" cxnId="{A883A219-89CF-4FC8-BE4B-9FD553116E1D}">
      <dgm:prSet/>
      <dgm:spPr/>
      <dgm:t>
        <a:bodyPr/>
        <a:lstStyle/>
        <a:p>
          <a:endParaRPr lang="en-US"/>
        </a:p>
      </dgm:t>
    </dgm:pt>
    <dgm:pt modelId="{1EA91DE3-7B73-4555-8C7F-BDB63141EA5E}" type="sibTrans" cxnId="{A883A219-89CF-4FC8-BE4B-9FD553116E1D}">
      <dgm:prSet/>
      <dgm:spPr/>
      <dgm:t>
        <a:bodyPr/>
        <a:lstStyle/>
        <a:p>
          <a:endParaRPr lang="en-US"/>
        </a:p>
      </dgm:t>
    </dgm:pt>
    <dgm:pt modelId="{9DAAA73D-1755-4A18-94A1-C5756DCBA919}">
      <dgm:prSet/>
      <dgm:spPr/>
      <dgm:t>
        <a:bodyPr/>
        <a:lstStyle/>
        <a:p>
          <a:r>
            <a:rPr lang="en-US"/>
            <a:t>Increase teachers attitudes toward coding</a:t>
          </a:r>
        </a:p>
      </dgm:t>
    </dgm:pt>
    <dgm:pt modelId="{D4922C44-62C9-4B9F-A57C-5F237AA91EC6}" type="parTrans" cxnId="{6165CDFF-064F-4AB2-A0A8-C81693813148}">
      <dgm:prSet/>
      <dgm:spPr/>
      <dgm:t>
        <a:bodyPr/>
        <a:lstStyle/>
        <a:p>
          <a:endParaRPr lang="en-US"/>
        </a:p>
      </dgm:t>
    </dgm:pt>
    <dgm:pt modelId="{0F3032F9-7BDC-4F1C-B2BA-10AEE9CB9FF7}" type="sibTrans" cxnId="{6165CDFF-064F-4AB2-A0A8-C81693813148}">
      <dgm:prSet/>
      <dgm:spPr/>
      <dgm:t>
        <a:bodyPr/>
        <a:lstStyle/>
        <a:p>
          <a:endParaRPr lang="en-US"/>
        </a:p>
      </dgm:t>
    </dgm:pt>
    <dgm:pt modelId="{D76F294B-5713-4669-AE7E-5C981C3B1AAF}">
      <dgm:prSet/>
      <dgm:spPr/>
      <dgm:t>
        <a:bodyPr/>
        <a:lstStyle/>
        <a:p>
          <a:r>
            <a:rPr lang="en-US"/>
            <a:t>Increase</a:t>
          </a:r>
        </a:p>
      </dgm:t>
    </dgm:pt>
    <dgm:pt modelId="{4E1F8AC6-35E9-4D35-BC4B-0F59379C16A8}" type="parTrans" cxnId="{6FB47235-7B17-4871-AEAB-E22D35AC9BAC}">
      <dgm:prSet/>
      <dgm:spPr/>
      <dgm:t>
        <a:bodyPr/>
        <a:lstStyle/>
        <a:p>
          <a:endParaRPr lang="en-US"/>
        </a:p>
      </dgm:t>
    </dgm:pt>
    <dgm:pt modelId="{B2BFCDA6-E191-430D-832B-483E1003BFCE}" type="sibTrans" cxnId="{6FB47235-7B17-4871-AEAB-E22D35AC9BAC}">
      <dgm:prSet/>
      <dgm:spPr/>
      <dgm:t>
        <a:bodyPr/>
        <a:lstStyle/>
        <a:p>
          <a:endParaRPr lang="en-US"/>
        </a:p>
      </dgm:t>
    </dgm:pt>
    <dgm:pt modelId="{1F0DD50B-D531-4663-A8AB-82858A6728EF}">
      <dgm:prSet/>
      <dgm:spPr/>
      <dgm:t>
        <a:bodyPr/>
        <a:lstStyle/>
        <a:p>
          <a:r>
            <a:rPr lang="en-US" dirty="0"/>
            <a:t>Increase amount of time teaching writing</a:t>
          </a:r>
        </a:p>
      </dgm:t>
    </dgm:pt>
    <dgm:pt modelId="{004D5BB5-074D-4CDF-A4E1-A4D6F965173E}" type="parTrans" cxnId="{CCA6DDD2-4A28-44F3-A98B-D41296A19FD6}">
      <dgm:prSet/>
      <dgm:spPr/>
      <dgm:t>
        <a:bodyPr/>
        <a:lstStyle/>
        <a:p>
          <a:endParaRPr lang="en-US"/>
        </a:p>
      </dgm:t>
    </dgm:pt>
    <dgm:pt modelId="{8E1AFC43-1BA1-4403-8946-1EC77864B67C}" type="sibTrans" cxnId="{CCA6DDD2-4A28-44F3-A98B-D41296A19FD6}">
      <dgm:prSet/>
      <dgm:spPr/>
      <dgm:t>
        <a:bodyPr/>
        <a:lstStyle/>
        <a:p>
          <a:endParaRPr lang="en-US"/>
        </a:p>
      </dgm:t>
    </dgm:pt>
    <dgm:pt modelId="{2078C909-9BA0-436D-9101-B1B945726585}">
      <dgm:prSet/>
      <dgm:spPr/>
      <dgm:t>
        <a:bodyPr/>
        <a:lstStyle/>
        <a:p>
          <a:r>
            <a:rPr lang="en-US"/>
            <a:t>Increase</a:t>
          </a:r>
        </a:p>
      </dgm:t>
    </dgm:pt>
    <dgm:pt modelId="{D089A6A3-C9B8-4311-A08A-2E9378C4BD4A}" type="parTrans" cxnId="{901C58E1-34C0-4032-9E95-7B33CBDD07AD}">
      <dgm:prSet/>
      <dgm:spPr/>
      <dgm:t>
        <a:bodyPr/>
        <a:lstStyle/>
        <a:p>
          <a:endParaRPr lang="en-US"/>
        </a:p>
      </dgm:t>
    </dgm:pt>
    <dgm:pt modelId="{5BCD7758-B7E4-49D7-A77A-A6D70D038E67}" type="sibTrans" cxnId="{901C58E1-34C0-4032-9E95-7B33CBDD07AD}">
      <dgm:prSet/>
      <dgm:spPr/>
      <dgm:t>
        <a:bodyPr/>
        <a:lstStyle/>
        <a:p>
          <a:endParaRPr lang="en-US"/>
        </a:p>
      </dgm:t>
    </dgm:pt>
    <dgm:pt modelId="{0B063C4E-5C2C-4C0F-85E4-01FE76711FF6}">
      <dgm:prSet/>
      <dgm:spPr/>
      <dgm:t>
        <a:bodyPr/>
        <a:lstStyle/>
        <a:p>
          <a:r>
            <a:rPr lang="en-US" dirty="0"/>
            <a:t>Increase amount of time spent on teaching coding and STEM</a:t>
          </a:r>
        </a:p>
      </dgm:t>
    </dgm:pt>
    <dgm:pt modelId="{536BB696-D30C-4E52-B409-68E68FCFF74D}" type="parTrans" cxnId="{529F1B1D-ABA5-4349-90CD-3EC74E4CC672}">
      <dgm:prSet/>
      <dgm:spPr/>
      <dgm:t>
        <a:bodyPr/>
        <a:lstStyle/>
        <a:p>
          <a:endParaRPr lang="en-US"/>
        </a:p>
      </dgm:t>
    </dgm:pt>
    <dgm:pt modelId="{B9873B4C-10FE-4D14-AC24-18C4D515D871}" type="sibTrans" cxnId="{529F1B1D-ABA5-4349-90CD-3EC74E4CC672}">
      <dgm:prSet/>
      <dgm:spPr/>
      <dgm:t>
        <a:bodyPr/>
        <a:lstStyle/>
        <a:p>
          <a:endParaRPr lang="en-US"/>
        </a:p>
      </dgm:t>
    </dgm:pt>
    <dgm:pt modelId="{EB5FD9B4-D983-4608-9FD1-B911C8F78774}">
      <dgm:prSet/>
      <dgm:spPr/>
      <dgm:t>
        <a:bodyPr/>
        <a:lstStyle/>
        <a:p>
          <a:r>
            <a:rPr lang="en-US"/>
            <a:t>Increase</a:t>
          </a:r>
        </a:p>
      </dgm:t>
    </dgm:pt>
    <dgm:pt modelId="{84ADF45B-3728-4113-AE6E-E3CEC11C1E54}" type="parTrans" cxnId="{3B569483-74F2-47C5-995B-7EAD78B2FD85}">
      <dgm:prSet/>
      <dgm:spPr/>
      <dgm:t>
        <a:bodyPr/>
        <a:lstStyle/>
        <a:p>
          <a:endParaRPr lang="en-US"/>
        </a:p>
      </dgm:t>
    </dgm:pt>
    <dgm:pt modelId="{50B8C0A9-6B59-46B9-908E-9B363E7DF881}" type="sibTrans" cxnId="{3B569483-74F2-47C5-995B-7EAD78B2FD85}">
      <dgm:prSet/>
      <dgm:spPr/>
      <dgm:t>
        <a:bodyPr/>
        <a:lstStyle/>
        <a:p>
          <a:endParaRPr lang="en-US"/>
        </a:p>
      </dgm:t>
    </dgm:pt>
    <dgm:pt modelId="{E763F86E-D119-43A7-A5E7-1CF76C0457FC}">
      <dgm:prSet/>
      <dgm:spPr/>
      <dgm:t>
        <a:bodyPr/>
        <a:lstStyle/>
        <a:p>
          <a:r>
            <a:rPr lang="en-US"/>
            <a:t>Increase students’ coding knowledge</a:t>
          </a:r>
        </a:p>
      </dgm:t>
    </dgm:pt>
    <dgm:pt modelId="{2B716C12-C41B-41BD-BB30-6576C7FD596E}" type="parTrans" cxnId="{2611E228-6B6D-4D8F-8A37-3766DF2318A5}">
      <dgm:prSet/>
      <dgm:spPr/>
      <dgm:t>
        <a:bodyPr/>
        <a:lstStyle/>
        <a:p>
          <a:endParaRPr lang="en-US"/>
        </a:p>
      </dgm:t>
    </dgm:pt>
    <dgm:pt modelId="{342E402A-22CC-496D-AA57-E4B7D3CA5784}" type="sibTrans" cxnId="{2611E228-6B6D-4D8F-8A37-3766DF2318A5}">
      <dgm:prSet/>
      <dgm:spPr/>
      <dgm:t>
        <a:bodyPr/>
        <a:lstStyle/>
        <a:p>
          <a:endParaRPr lang="en-US"/>
        </a:p>
      </dgm:t>
    </dgm:pt>
    <dgm:pt modelId="{E7BA91ED-0223-491F-AF27-4AEC6D0229BC}">
      <dgm:prSet/>
      <dgm:spPr/>
      <dgm:t>
        <a:bodyPr/>
        <a:lstStyle/>
        <a:p>
          <a:r>
            <a:rPr lang="en-US"/>
            <a:t>Increase</a:t>
          </a:r>
        </a:p>
      </dgm:t>
    </dgm:pt>
    <dgm:pt modelId="{C26E8962-648B-4839-9601-0085A7DDA677}" type="parTrans" cxnId="{D384B3EC-6EEC-4003-9FAD-E8363EDDE1D4}">
      <dgm:prSet/>
      <dgm:spPr/>
      <dgm:t>
        <a:bodyPr/>
        <a:lstStyle/>
        <a:p>
          <a:endParaRPr lang="en-US"/>
        </a:p>
      </dgm:t>
    </dgm:pt>
    <dgm:pt modelId="{8A825339-35CA-4BE4-8B59-6847B1E2C238}" type="sibTrans" cxnId="{D384B3EC-6EEC-4003-9FAD-E8363EDDE1D4}">
      <dgm:prSet/>
      <dgm:spPr/>
      <dgm:t>
        <a:bodyPr/>
        <a:lstStyle/>
        <a:p>
          <a:endParaRPr lang="en-US"/>
        </a:p>
      </dgm:t>
    </dgm:pt>
    <dgm:pt modelId="{557072B6-BC52-48B8-BCE0-6315B5176683}">
      <dgm:prSet/>
      <dgm:spPr/>
      <dgm:t>
        <a:bodyPr/>
        <a:lstStyle/>
        <a:p>
          <a:r>
            <a:rPr lang="en-US"/>
            <a:t>Increase students’ attitudes toward coding</a:t>
          </a:r>
        </a:p>
      </dgm:t>
    </dgm:pt>
    <dgm:pt modelId="{E536B9B5-0F60-43A5-96F4-44AF00B3E212}" type="parTrans" cxnId="{8219754A-9B2E-4A50-A292-3A8F6BA563EA}">
      <dgm:prSet/>
      <dgm:spPr/>
      <dgm:t>
        <a:bodyPr/>
        <a:lstStyle/>
        <a:p>
          <a:endParaRPr lang="en-US"/>
        </a:p>
      </dgm:t>
    </dgm:pt>
    <dgm:pt modelId="{389573B5-69CC-4D27-9719-5E7DE840AAB1}" type="sibTrans" cxnId="{8219754A-9B2E-4A50-A292-3A8F6BA563EA}">
      <dgm:prSet/>
      <dgm:spPr/>
      <dgm:t>
        <a:bodyPr/>
        <a:lstStyle/>
        <a:p>
          <a:endParaRPr lang="en-US"/>
        </a:p>
      </dgm:t>
    </dgm:pt>
    <dgm:pt modelId="{3C4E2CBE-0474-E046-A464-E1EDF019D464}" type="pres">
      <dgm:prSet presAssocID="{EE4BB23B-5F95-4ECE-AC83-AEC69A483FA0}" presName="Name0" presStyleCnt="0">
        <dgm:presLayoutVars>
          <dgm:dir/>
          <dgm:animLvl val="lvl"/>
          <dgm:resizeHandles val="exact"/>
        </dgm:presLayoutVars>
      </dgm:prSet>
      <dgm:spPr/>
    </dgm:pt>
    <dgm:pt modelId="{EB17F5AB-4E1A-EE46-B563-1560FA9F2EC4}" type="pres">
      <dgm:prSet presAssocID="{13F9CCB3-F5F5-4CF9-81CE-7D32CA872695}" presName="linNode" presStyleCnt="0"/>
      <dgm:spPr/>
    </dgm:pt>
    <dgm:pt modelId="{9DAA6C64-76EB-3E40-8EAC-DF8E9EC66A70}" type="pres">
      <dgm:prSet presAssocID="{13F9CCB3-F5F5-4CF9-81CE-7D32CA872695}" presName="parentText" presStyleLbl="solidFgAcc1" presStyleIdx="0" presStyleCnt="6">
        <dgm:presLayoutVars>
          <dgm:chMax val="1"/>
          <dgm:bulletEnabled/>
        </dgm:presLayoutVars>
      </dgm:prSet>
      <dgm:spPr/>
    </dgm:pt>
    <dgm:pt modelId="{88354043-538C-6145-8276-DD2ACDA5D855}" type="pres">
      <dgm:prSet presAssocID="{13F9CCB3-F5F5-4CF9-81CE-7D32CA872695}" presName="descendantText" presStyleLbl="alignNode1" presStyleIdx="0" presStyleCnt="6">
        <dgm:presLayoutVars>
          <dgm:bulletEnabled/>
        </dgm:presLayoutVars>
      </dgm:prSet>
      <dgm:spPr/>
    </dgm:pt>
    <dgm:pt modelId="{D552D55C-F564-A54B-A6D9-70878F97AA99}" type="pres">
      <dgm:prSet presAssocID="{10FFF742-4981-4491-95EC-84EA97874BF5}" presName="sp" presStyleCnt="0"/>
      <dgm:spPr/>
    </dgm:pt>
    <dgm:pt modelId="{0EDA373B-8DEF-A247-9F3D-DABCADA77C3F}" type="pres">
      <dgm:prSet presAssocID="{844282B3-F709-49E9-91B9-DAF2431A57B1}" presName="linNode" presStyleCnt="0"/>
      <dgm:spPr/>
    </dgm:pt>
    <dgm:pt modelId="{532D82CB-246F-004E-BDDD-823B5EEBBCE4}" type="pres">
      <dgm:prSet presAssocID="{844282B3-F709-49E9-91B9-DAF2431A57B1}" presName="parentText" presStyleLbl="solidFgAcc1" presStyleIdx="1" presStyleCnt="6">
        <dgm:presLayoutVars>
          <dgm:chMax val="1"/>
          <dgm:bulletEnabled/>
        </dgm:presLayoutVars>
      </dgm:prSet>
      <dgm:spPr/>
    </dgm:pt>
    <dgm:pt modelId="{5D4457BE-F700-C149-9153-77442E9E4477}" type="pres">
      <dgm:prSet presAssocID="{844282B3-F709-49E9-91B9-DAF2431A57B1}" presName="descendantText" presStyleLbl="alignNode1" presStyleIdx="1" presStyleCnt="6">
        <dgm:presLayoutVars>
          <dgm:bulletEnabled/>
        </dgm:presLayoutVars>
      </dgm:prSet>
      <dgm:spPr/>
    </dgm:pt>
    <dgm:pt modelId="{33710229-30C7-5041-A30F-FBB592AE7A8B}" type="pres">
      <dgm:prSet presAssocID="{1EA91DE3-7B73-4555-8C7F-BDB63141EA5E}" presName="sp" presStyleCnt="0"/>
      <dgm:spPr/>
    </dgm:pt>
    <dgm:pt modelId="{6198B60A-42CC-2E4B-A444-88F63BDD1C11}" type="pres">
      <dgm:prSet presAssocID="{D76F294B-5713-4669-AE7E-5C981C3B1AAF}" presName="linNode" presStyleCnt="0"/>
      <dgm:spPr/>
    </dgm:pt>
    <dgm:pt modelId="{C5B05F2C-7856-984C-A653-FAD4F53A1915}" type="pres">
      <dgm:prSet presAssocID="{D76F294B-5713-4669-AE7E-5C981C3B1AAF}" presName="parentText" presStyleLbl="solidFgAcc1" presStyleIdx="2" presStyleCnt="6">
        <dgm:presLayoutVars>
          <dgm:chMax val="1"/>
          <dgm:bulletEnabled/>
        </dgm:presLayoutVars>
      </dgm:prSet>
      <dgm:spPr/>
    </dgm:pt>
    <dgm:pt modelId="{274E8A90-A948-E749-A7D3-A1E88D357A3F}" type="pres">
      <dgm:prSet presAssocID="{D76F294B-5713-4669-AE7E-5C981C3B1AAF}" presName="descendantText" presStyleLbl="alignNode1" presStyleIdx="2" presStyleCnt="6">
        <dgm:presLayoutVars>
          <dgm:bulletEnabled/>
        </dgm:presLayoutVars>
      </dgm:prSet>
      <dgm:spPr/>
    </dgm:pt>
    <dgm:pt modelId="{FA6D427F-ACEA-B745-B42F-5C9EF4D1DB7C}" type="pres">
      <dgm:prSet presAssocID="{B2BFCDA6-E191-430D-832B-483E1003BFCE}" presName="sp" presStyleCnt="0"/>
      <dgm:spPr/>
    </dgm:pt>
    <dgm:pt modelId="{93A20CD5-9748-2143-B0B8-923268DE94BE}" type="pres">
      <dgm:prSet presAssocID="{2078C909-9BA0-436D-9101-B1B945726585}" presName="linNode" presStyleCnt="0"/>
      <dgm:spPr/>
    </dgm:pt>
    <dgm:pt modelId="{A67AEDE0-0EC7-7440-8E43-D9F2109471C6}" type="pres">
      <dgm:prSet presAssocID="{2078C909-9BA0-436D-9101-B1B945726585}" presName="parentText" presStyleLbl="solidFgAcc1" presStyleIdx="3" presStyleCnt="6">
        <dgm:presLayoutVars>
          <dgm:chMax val="1"/>
          <dgm:bulletEnabled/>
        </dgm:presLayoutVars>
      </dgm:prSet>
      <dgm:spPr/>
    </dgm:pt>
    <dgm:pt modelId="{AF3E5526-1D1E-DB47-8AC3-CF37231A17F3}" type="pres">
      <dgm:prSet presAssocID="{2078C909-9BA0-436D-9101-B1B945726585}" presName="descendantText" presStyleLbl="alignNode1" presStyleIdx="3" presStyleCnt="6">
        <dgm:presLayoutVars>
          <dgm:bulletEnabled/>
        </dgm:presLayoutVars>
      </dgm:prSet>
      <dgm:spPr/>
    </dgm:pt>
    <dgm:pt modelId="{4ADD499E-A287-AB4B-AA73-EC6B496F7EC2}" type="pres">
      <dgm:prSet presAssocID="{5BCD7758-B7E4-49D7-A77A-A6D70D038E67}" presName="sp" presStyleCnt="0"/>
      <dgm:spPr/>
    </dgm:pt>
    <dgm:pt modelId="{0F05F61E-236C-D04C-A09F-C2970701FFE3}" type="pres">
      <dgm:prSet presAssocID="{EB5FD9B4-D983-4608-9FD1-B911C8F78774}" presName="linNode" presStyleCnt="0"/>
      <dgm:spPr/>
    </dgm:pt>
    <dgm:pt modelId="{272E7CC8-A155-EC49-BD03-E5309827D5EF}" type="pres">
      <dgm:prSet presAssocID="{EB5FD9B4-D983-4608-9FD1-B911C8F78774}" presName="parentText" presStyleLbl="solidFgAcc1" presStyleIdx="4" presStyleCnt="6">
        <dgm:presLayoutVars>
          <dgm:chMax val="1"/>
          <dgm:bulletEnabled/>
        </dgm:presLayoutVars>
      </dgm:prSet>
      <dgm:spPr/>
    </dgm:pt>
    <dgm:pt modelId="{B67744DD-30A6-4540-AE85-6970A6FD6B3F}" type="pres">
      <dgm:prSet presAssocID="{EB5FD9B4-D983-4608-9FD1-B911C8F78774}" presName="descendantText" presStyleLbl="alignNode1" presStyleIdx="4" presStyleCnt="6">
        <dgm:presLayoutVars>
          <dgm:bulletEnabled/>
        </dgm:presLayoutVars>
      </dgm:prSet>
      <dgm:spPr/>
    </dgm:pt>
    <dgm:pt modelId="{AA28FDDE-90D3-AE46-A9A4-5607EE56CF8E}" type="pres">
      <dgm:prSet presAssocID="{50B8C0A9-6B59-46B9-908E-9B363E7DF881}" presName="sp" presStyleCnt="0"/>
      <dgm:spPr/>
    </dgm:pt>
    <dgm:pt modelId="{A375F97F-D9B8-B14B-B528-0A766E490C65}" type="pres">
      <dgm:prSet presAssocID="{E7BA91ED-0223-491F-AF27-4AEC6D0229BC}" presName="linNode" presStyleCnt="0"/>
      <dgm:spPr/>
    </dgm:pt>
    <dgm:pt modelId="{F4233BE6-AFDE-2E47-84F9-C7475491A44E}" type="pres">
      <dgm:prSet presAssocID="{E7BA91ED-0223-491F-AF27-4AEC6D0229BC}" presName="parentText" presStyleLbl="solidFgAcc1" presStyleIdx="5" presStyleCnt="6">
        <dgm:presLayoutVars>
          <dgm:chMax val="1"/>
          <dgm:bulletEnabled/>
        </dgm:presLayoutVars>
      </dgm:prSet>
      <dgm:spPr/>
    </dgm:pt>
    <dgm:pt modelId="{B9DFA0C6-E8E6-C14C-9BB3-5742A5FD478E}" type="pres">
      <dgm:prSet presAssocID="{E7BA91ED-0223-491F-AF27-4AEC6D0229BC}" presName="descendantText" presStyleLbl="alignNode1" presStyleIdx="5" presStyleCnt="6">
        <dgm:presLayoutVars>
          <dgm:bulletEnabled/>
        </dgm:presLayoutVars>
      </dgm:prSet>
      <dgm:spPr/>
    </dgm:pt>
  </dgm:ptLst>
  <dgm:cxnLst>
    <dgm:cxn modelId="{A15C0A00-0DCB-8246-9457-45D1A6EE36BB}" type="presOf" srcId="{557072B6-BC52-48B8-BCE0-6315B5176683}" destId="{B9DFA0C6-E8E6-C14C-9BB3-5742A5FD478E}" srcOrd="0" destOrd="0" presId="urn:microsoft.com/office/officeart/2016/7/layout/VerticalHollowActionList"/>
    <dgm:cxn modelId="{255E890C-9A7D-BD42-91A2-67F841130CDD}" type="presOf" srcId="{1F0DD50B-D531-4663-A8AB-82858A6728EF}" destId="{274E8A90-A948-E749-A7D3-A1E88D357A3F}" srcOrd="0" destOrd="0" presId="urn:microsoft.com/office/officeart/2016/7/layout/VerticalHollowActionList"/>
    <dgm:cxn modelId="{7E43A70F-348B-F64F-ABC6-6663A9D31CF9}" type="presOf" srcId="{9DAAA73D-1755-4A18-94A1-C5756DCBA919}" destId="{5D4457BE-F700-C149-9153-77442E9E4477}" srcOrd="0" destOrd="0" presId="urn:microsoft.com/office/officeart/2016/7/layout/VerticalHollowActionList"/>
    <dgm:cxn modelId="{A883A219-89CF-4FC8-BE4B-9FD553116E1D}" srcId="{EE4BB23B-5F95-4ECE-AC83-AEC69A483FA0}" destId="{844282B3-F709-49E9-91B9-DAF2431A57B1}" srcOrd="1" destOrd="0" parTransId="{C3C8D229-CCE8-4864-A256-4BD280B8EE64}" sibTransId="{1EA91DE3-7B73-4555-8C7F-BDB63141EA5E}"/>
    <dgm:cxn modelId="{529F1B1D-ABA5-4349-90CD-3EC74E4CC672}" srcId="{2078C909-9BA0-436D-9101-B1B945726585}" destId="{0B063C4E-5C2C-4C0F-85E4-01FE76711FF6}" srcOrd="0" destOrd="0" parTransId="{536BB696-D30C-4E52-B409-68E68FCFF74D}" sibTransId="{B9873B4C-10FE-4D14-AC24-18C4D515D871}"/>
    <dgm:cxn modelId="{2611E228-6B6D-4D8F-8A37-3766DF2318A5}" srcId="{EB5FD9B4-D983-4608-9FD1-B911C8F78774}" destId="{E763F86E-D119-43A7-A5E7-1CF76C0457FC}" srcOrd="0" destOrd="0" parTransId="{2B716C12-C41B-41BD-BB30-6576C7FD596E}" sibTransId="{342E402A-22CC-496D-AA57-E4B7D3CA5784}"/>
    <dgm:cxn modelId="{6FB47235-7B17-4871-AEAB-E22D35AC9BAC}" srcId="{EE4BB23B-5F95-4ECE-AC83-AEC69A483FA0}" destId="{D76F294B-5713-4669-AE7E-5C981C3B1AAF}" srcOrd="2" destOrd="0" parTransId="{4E1F8AC6-35E9-4D35-BC4B-0F59379C16A8}" sibTransId="{B2BFCDA6-E191-430D-832B-483E1003BFCE}"/>
    <dgm:cxn modelId="{8219754A-9B2E-4A50-A292-3A8F6BA563EA}" srcId="{E7BA91ED-0223-491F-AF27-4AEC6D0229BC}" destId="{557072B6-BC52-48B8-BCE0-6315B5176683}" srcOrd="0" destOrd="0" parTransId="{E536B9B5-0F60-43A5-96F4-44AF00B3E212}" sibTransId="{389573B5-69CC-4D27-9719-5E7DE840AAB1}"/>
    <dgm:cxn modelId="{EBBBC063-23BD-A54F-A802-94100F3F4EFB}" type="presOf" srcId="{EB5FD9B4-D983-4608-9FD1-B911C8F78774}" destId="{272E7CC8-A155-EC49-BD03-E5309827D5EF}" srcOrd="0" destOrd="0" presId="urn:microsoft.com/office/officeart/2016/7/layout/VerticalHollowActionList"/>
    <dgm:cxn modelId="{AB1B1364-5F67-5C4F-BC5E-622A5B825FE3}" type="presOf" srcId="{2078C909-9BA0-436D-9101-B1B945726585}" destId="{A67AEDE0-0EC7-7440-8E43-D9F2109471C6}" srcOrd="0" destOrd="0" presId="urn:microsoft.com/office/officeart/2016/7/layout/VerticalHollowActionList"/>
    <dgm:cxn modelId="{54E82264-EBD2-4182-A9F3-3673580D7EE9}" srcId="{13F9CCB3-F5F5-4CF9-81CE-7D32CA872695}" destId="{99ACF7B7-B27A-43D1-A95C-6BC9E7798348}" srcOrd="0" destOrd="0" parTransId="{A35E0735-1F2C-4FAC-BD7F-EC63538E04FC}" sibTransId="{D2A48FA2-5C75-4D5A-8CEF-D19FB6C16850}"/>
    <dgm:cxn modelId="{3D448C7B-146E-184C-855C-55EF4FC5D54E}" type="presOf" srcId="{844282B3-F709-49E9-91B9-DAF2431A57B1}" destId="{532D82CB-246F-004E-BDDD-823B5EEBBCE4}" srcOrd="0" destOrd="0" presId="urn:microsoft.com/office/officeart/2016/7/layout/VerticalHollowActionList"/>
    <dgm:cxn modelId="{3B569483-74F2-47C5-995B-7EAD78B2FD85}" srcId="{EE4BB23B-5F95-4ECE-AC83-AEC69A483FA0}" destId="{EB5FD9B4-D983-4608-9FD1-B911C8F78774}" srcOrd="4" destOrd="0" parTransId="{84ADF45B-3728-4113-AE6E-E3CEC11C1E54}" sibTransId="{50B8C0A9-6B59-46B9-908E-9B363E7DF881}"/>
    <dgm:cxn modelId="{5F2FAD83-3731-184A-B2E7-5D91C06017BF}" type="presOf" srcId="{E7BA91ED-0223-491F-AF27-4AEC6D0229BC}" destId="{F4233BE6-AFDE-2E47-84F9-C7475491A44E}" srcOrd="0" destOrd="0" presId="urn:microsoft.com/office/officeart/2016/7/layout/VerticalHollowActionList"/>
    <dgm:cxn modelId="{FD291584-65EB-C64E-99D7-150BDEE7F4C1}" type="presOf" srcId="{E763F86E-D119-43A7-A5E7-1CF76C0457FC}" destId="{B67744DD-30A6-4540-AE85-6970A6FD6B3F}" srcOrd="0" destOrd="0" presId="urn:microsoft.com/office/officeart/2016/7/layout/VerticalHollowActionList"/>
    <dgm:cxn modelId="{62208786-91C7-4939-8C63-A0182AE03F28}" srcId="{EE4BB23B-5F95-4ECE-AC83-AEC69A483FA0}" destId="{13F9CCB3-F5F5-4CF9-81CE-7D32CA872695}" srcOrd="0" destOrd="0" parTransId="{D1D7465C-A7CD-4604-81A1-A7BA9B4275A1}" sibTransId="{10FFF742-4981-4491-95EC-84EA97874BF5}"/>
    <dgm:cxn modelId="{9A20CA95-7DCF-F640-82D5-5D6790F43827}" type="presOf" srcId="{13F9CCB3-F5F5-4CF9-81CE-7D32CA872695}" destId="{9DAA6C64-76EB-3E40-8EAC-DF8E9EC66A70}" srcOrd="0" destOrd="0" presId="urn:microsoft.com/office/officeart/2016/7/layout/VerticalHollowActionList"/>
    <dgm:cxn modelId="{7FF346A9-C3F0-B049-AD23-F5E223B1E018}" type="presOf" srcId="{EE4BB23B-5F95-4ECE-AC83-AEC69A483FA0}" destId="{3C4E2CBE-0474-E046-A464-E1EDF019D464}" srcOrd="0" destOrd="0" presId="urn:microsoft.com/office/officeart/2016/7/layout/VerticalHollowActionList"/>
    <dgm:cxn modelId="{18441EAB-1687-FC47-9171-CA7A7E00BC51}" type="presOf" srcId="{D76F294B-5713-4669-AE7E-5C981C3B1AAF}" destId="{C5B05F2C-7856-984C-A653-FAD4F53A1915}" srcOrd="0" destOrd="0" presId="urn:microsoft.com/office/officeart/2016/7/layout/VerticalHollowActionList"/>
    <dgm:cxn modelId="{B379EBB7-DDC0-7548-B939-6C1D46EC824D}" type="presOf" srcId="{0B063C4E-5C2C-4C0F-85E4-01FE76711FF6}" destId="{AF3E5526-1D1E-DB47-8AC3-CF37231A17F3}" srcOrd="0" destOrd="0" presId="urn:microsoft.com/office/officeart/2016/7/layout/VerticalHollowActionList"/>
    <dgm:cxn modelId="{FACC76B9-EA65-D94E-AD2F-9A5407A725D6}" type="presOf" srcId="{99ACF7B7-B27A-43D1-A95C-6BC9E7798348}" destId="{88354043-538C-6145-8276-DD2ACDA5D855}" srcOrd="0" destOrd="0" presId="urn:microsoft.com/office/officeart/2016/7/layout/VerticalHollowActionList"/>
    <dgm:cxn modelId="{CCA6DDD2-4A28-44F3-A98B-D41296A19FD6}" srcId="{D76F294B-5713-4669-AE7E-5C981C3B1AAF}" destId="{1F0DD50B-D531-4663-A8AB-82858A6728EF}" srcOrd="0" destOrd="0" parTransId="{004D5BB5-074D-4CDF-A4E1-A4D6F965173E}" sibTransId="{8E1AFC43-1BA1-4403-8946-1EC77864B67C}"/>
    <dgm:cxn modelId="{901C58E1-34C0-4032-9E95-7B33CBDD07AD}" srcId="{EE4BB23B-5F95-4ECE-AC83-AEC69A483FA0}" destId="{2078C909-9BA0-436D-9101-B1B945726585}" srcOrd="3" destOrd="0" parTransId="{D089A6A3-C9B8-4311-A08A-2E9378C4BD4A}" sibTransId="{5BCD7758-B7E4-49D7-A77A-A6D70D038E67}"/>
    <dgm:cxn modelId="{D384B3EC-6EEC-4003-9FAD-E8363EDDE1D4}" srcId="{EE4BB23B-5F95-4ECE-AC83-AEC69A483FA0}" destId="{E7BA91ED-0223-491F-AF27-4AEC6D0229BC}" srcOrd="5" destOrd="0" parTransId="{C26E8962-648B-4839-9601-0085A7DDA677}" sibTransId="{8A825339-35CA-4BE4-8B59-6847B1E2C238}"/>
    <dgm:cxn modelId="{6165CDFF-064F-4AB2-A0A8-C81693813148}" srcId="{844282B3-F709-49E9-91B9-DAF2431A57B1}" destId="{9DAAA73D-1755-4A18-94A1-C5756DCBA919}" srcOrd="0" destOrd="0" parTransId="{D4922C44-62C9-4B9F-A57C-5F237AA91EC6}" sibTransId="{0F3032F9-7BDC-4F1C-B2BA-10AEE9CB9FF7}"/>
    <dgm:cxn modelId="{9D69F7EB-63E3-3A48-8968-A18740E0F5E8}" type="presParOf" srcId="{3C4E2CBE-0474-E046-A464-E1EDF019D464}" destId="{EB17F5AB-4E1A-EE46-B563-1560FA9F2EC4}" srcOrd="0" destOrd="0" presId="urn:microsoft.com/office/officeart/2016/7/layout/VerticalHollowActionList"/>
    <dgm:cxn modelId="{5B3C39B5-2365-9E42-A574-1E768A4A10F0}" type="presParOf" srcId="{EB17F5AB-4E1A-EE46-B563-1560FA9F2EC4}" destId="{9DAA6C64-76EB-3E40-8EAC-DF8E9EC66A70}" srcOrd="0" destOrd="0" presId="urn:microsoft.com/office/officeart/2016/7/layout/VerticalHollowActionList"/>
    <dgm:cxn modelId="{86BDC786-1468-F341-8137-A28AF99FEFC1}" type="presParOf" srcId="{EB17F5AB-4E1A-EE46-B563-1560FA9F2EC4}" destId="{88354043-538C-6145-8276-DD2ACDA5D855}" srcOrd="1" destOrd="0" presId="urn:microsoft.com/office/officeart/2016/7/layout/VerticalHollowActionList"/>
    <dgm:cxn modelId="{E76B3362-C7F0-B940-AE8D-0345E12ED8C9}" type="presParOf" srcId="{3C4E2CBE-0474-E046-A464-E1EDF019D464}" destId="{D552D55C-F564-A54B-A6D9-70878F97AA99}" srcOrd="1" destOrd="0" presId="urn:microsoft.com/office/officeart/2016/7/layout/VerticalHollowActionList"/>
    <dgm:cxn modelId="{A07B26E7-7E16-8549-8055-23B531FDCC9E}" type="presParOf" srcId="{3C4E2CBE-0474-E046-A464-E1EDF019D464}" destId="{0EDA373B-8DEF-A247-9F3D-DABCADA77C3F}" srcOrd="2" destOrd="0" presId="urn:microsoft.com/office/officeart/2016/7/layout/VerticalHollowActionList"/>
    <dgm:cxn modelId="{725FA6AE-39AC-394A-ABCD-5B80F79A9683}" type="presParOf" srcId="{0EDA373B-8DEF-A247-9F3D-DABCADA77C3F}" destId="{532D82CB-246F-004E-BDDD-823B5EEBBCE4}" srcOrd="0" destOrd="0" presId="urn:microsoft.com/office/officeart/2016/7/layout/VerticalHollowActionList"/>
    <dgm:cxn modelId="{FFCF6B12-7135-D249-8054-2D5825E0876C}" type="presParOf" srcId="{0EDA373B-8DEF-A247-9F3D-DABCADA77C3F}" destId="{5D4457BE-F700-C149-9153-77442E9E4477}" srcOrd="1" destOrd="0" presId="urn:microsoft.com/office/officeart/2016/7/layout/VerticalHollowActionList"/>
    <dgm:cxn modelId="{8BD75012-F3C1-A04A-830E-8D9474A334ED}" type="presParOf" srcId="{3C4E2CBE-0474-E046-A464-E1EDF019D464}" destId="{33710229-30C7-5041-A30F-FBB592AE7A8B}" srcOrd="3" destOrd="0" presId="urn:microsoft.com/office/officeart/2016/7/layout/VerticalHollowActionList"/>
    <dgm:cxn modelId="{56025A24-EF9D-0640-92ED-8937CA49F232}" type="presParOf" srcId="{3C4E2CBE-0474-E046-A464-E1EDF019D464}" destId="{6198B60A-42CC-2E4B-A444-88F63BDD1C11}" srcOrd="4" destOrd="0" presId="urn:microsoft.com/office/officeart/2016/7/layout/VerticalHollowActionList"/>
    <dgm:cxn modelId="{B9D15689-4075-FB4F-9012-9A04945C9136}" type="presParOf" srcId="{6198B60A-42CC-2E4B-A444-88F63BDD1C11}" destId="{C5B05F2C-7856-984C-A653-FAD4F53A1915}" srcOrd="0" destOrd="0" presId="urn:microsoft.com/office/officeart/2016/7/layout/VerticalHollowActionList"/>
    <dgm:cxn modelId="{7B156BD7-D6D3-244E-A50E-0AF164F49236}" type="presParOf" srcId="{6198B60A-42CC-2E4B-A444-88F63BDD1C11}" destId="{274E8A90-A948-E749-A7D3-A1E88D357A3F}" srcOrd="1" destOrd="0" presId="urn:microsoft.com/office/officeart/2016/7/layout/VerticalHollowActionList"/>
    <dgm:cxn modelId="{90F55E4E-0D0C-5041-A330-27565CE138DD}" type="presParOf" srcId="{3C4E2CBE-0474-E046-A464-E1EDF019D464}" destId="{FA6D427F-ACEA-B745-B42F-5C9EF4D1DB7C}" srcOrd="5" destOrd="0" presId="urn:microsoft.com/office/officeart/2016/7/layout/VerticalHollowActionList"/>
    <dgm:cxn modelId="{8CCF24FA-DC0A-3E41-975B-B0748B0B5D41}" type="presParOf" srcId="{3C4E2CBE-0474-E046-A464-E1EDF019D464}" destId="{93A20CD5-9748-2143-B0B8-923268DE94BE}" srcOrd="6" destOrd="0" presId="urn:microsoft.com/office/officeart/2016/7/layout/VerticalHollowActionList"/>
    <dgm:cxn modelId="{18ECA635-B1A7-184C-AD8C-4976DAC9E793}" type="presParOf" srcId="{93A20CD5-9748-2143-B0B8-923268DE94BE}" destId="{A67AEDE0-0EC7-7440-8E43-D9F2109471C6}" srcOrd="0" destOrd="0" presId="urn:microsoft.com/office/officeart/2016/7/layout/VerticalHollowActionList"/>
    <dgm:cxn modelId="{1B45F802-7560-A149-9F6B-F433E810560E}" type="presParOf" srcId="{93A20CD5-9748-2143-B0B8-923268DE94BE}" destId="{AF3E5526-1D1E-DB47-8AC3-CF37231A17F3}" srcOrd="1" destOrd="0" presId="urn:microsoft.com/office/officeart/2016/7/layout/VerticalHollowActionList"/>
    <dgm:cxn modelId="{33482633-3818-CC46-A432-89266710627C}" type="presParOf" srcId="{3C4E2CBE-0474-E046-A464-E1EDF019D464}" destId="{4ADD499E-A287-AB4B-AA73-EC6B496F7EC2}" srcOrd="7" destOrd="0" presId="urn:microsoft.com/office/officeart/2016/7/layout/VerticalHollowActionList"/>
    <dgm:cxn modelId="{3ADDAC3D-F3EB-C142-8DA0-E7AF84503A9B}" type="presParOf" srcId="{3C4E2CBE-0474-E046-A464-E1EDF019D464}" destId="{0F05F61E-236C-D04C-A09F-C2970701FFE3}" srcOrd="8" destOrd="0" presId="urn:microsoft.com/office/officeart/2016/7/layout/VerticalHollowActionList"/>
    <dgm:cxn modelId="{F8702BF5-4CD2-7947-8D5B-BEED9F565010}" type="presParOf" srcId="{0F05F61E-236C-D04C-A09F-C2970701FFE3}" destId="{272E7CC8-A155-EC49-BD03-E5309827D5EF}" srcOrd="0" destOrd="0" presId="urn:microsoft.com/office/officeart/2016/7/layout/VerticalHollowActionList"/>
    <dgm:cxn modelId="{974E0AE7-6FA7-0C43-86AD-2C03CE98BBE1}" type="presParOf" srcId="{0F05F61E-236C-D04C-A09F-C2970701FFE3}" destId="{B67744DD-30A6-4540-AE85-6970A6FD6B3F}" srcOrd="1" destOrd="0" presId="urn:microsoft.com/office/officeart/2016/7/layout/VerticalHollowActionList"/>
    <dgm:cxn modelId="{5F8293C5-E3C4-6C45-BCBD-763AF7F0D7EC}" type="presParOf" srcId="{3C4E2CBE-0474-E046-A464-E1EDF019D464}" destId="{AA28FDDE-90D3-AE46-A9A4-5607EE56CF8E}" srcOrd="9" destOrd="0" presId="urn:microsoft.com/office/officeart/2016/7/layout/VerticalHollowActionList"/>
    <dgm:cxn modelId="{EDFC8B19-1B02-F345-B58B-96E1C798E757}" type="presParOf" srcId="{3C4E2CBE-0474-E046-A464-E1EDF019D464}" destId="{A375F97F-D9B8-B14B-B528-0A766E490C65}" srcOrd="10" destOrd="0" presId="urn:microsoft.com/office/officeart/2016/7/layout/VerticalHollowActionList"/>
    <dgm:cxn modelId="{184D48B0-8850-2D44-9CBC-04182F09742F}" type="presParOf" srcId="{A375F97F-D9B8-B14B-B528-0A766E490C65}" destId="{F4233BE6-AFDE-2E47-84F9-C7475491A44E}" srcOrd="0" destOrd="0" presId="urn:microsoft.com/office/officeart/2016/7/layout/VerticalHollowActionList"/>
    <dgm:cxn modelId="{BFC36575-141F-094F-BD79-18CFA16EBBD4}" type="presParOf" srcId="{A375F97F-D9B8-B14B-B528-0A766E490C65}" destId="{B9DFA0C6-E8E6-C14C-9BB3-5742A5FD478E}" srcOrd="1" destOrd="0" presId="urn:microsoft.com/office/officeart/2016/7/layout/VerticalHollowAc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3E5C59-0A9B-4F75-8BA5-CD6B79AE66F9}" type="doc">
      <dgm:prSet loTypeId="urn:microsoft.com/office/officeart/2005/8/layout/cycle1" loCatId="cycle" qsTypeId="urn:microsoft.com/office/officeart/2005/8/quickstyle/simple1" qsCatId="simple" csTypeId="urn:microsoft.com/office/officeart/2005/8/colors/accent1_2" csCatId="accent1"/>
      <dgm:spPr/>
      <dgm:t>
        <a:bodyPr/>
        <a:lstStyle/>
        <a:p>
          <a:endParaRPr lang="en-US"/>
        </a:p>
      </dgm:t>
    </dgm:pt>
    <dgm:pt modelId="{9B0AD768-9E46-47C3-A706-65DA53048F17}">
      <dgm:prSet/>
      <dgm:spPr/>
      <dgm:t>
        <a:bodyPr/>
        <a:lstStyle/>
        <a:p>
          <a:r>
            <a:rPr lang="en-US"/>
            <a:t>CODERS Modules</a:t>
          </a:r>
        </a:p>
      </dgm:t>
    </dgm:pt>
    <dgm:pt modelId="{BD87AB21-4E1C-473B-9FE9-5B7AC5CE74C7}" type="parTrans" cxnId="{91FD6FAE-7BBD-461A-9B8A-A9A0A3ED9894}">
      <dgm:prSet/>
      <dgm:spPr/>
      <dgm:t>
        <a:bodyPr/>
        <a:lstStyle/>
        <a:p>
          <a:endParaRPr lang="en-US"/>
        </a:p>
      </dgm:t>
    </dgm:pt>
    <dgm:pt modelId="{27E73C1A-B7B1-4C6B-A20A-985EEF4BF80F}" type="sibTrans" cxnId="{91FD6FAE-7BBD-461A-9B8A-A9A0A3ED9894}">
      <dgm:prSet/>
      <dgm:spPr/>
      <dgm:t>
        <a:bodyPr/>
        <a:lstStyle/>
        <a:p>
          <a:endParaRPr lang="en-US"/>
        </a:p>
      </dgm:t>
    </dgm:pt>
    <dgm:pt modelId="{6B588812-2624-4322-86AC-27279F2AB25E}">
      <dgm:prSet/>
      <dgm:spPr/>
      <dgm:t>
        <a:bodyPr/>
        <a:lstStyle/>
        <a:p>
          <a:r>
            <a:rPr lang="en-US"/>
            <a:t>S</a:t>
          </a:r>
          <a:r>
            <a:rPr lang="en-US" b="0" i="0"/>
            <a:t>ummer professional development (30 hours)</a:t>
          </a:r>
          <a:endParaRPr lang="en-US"/>
        </a:p>
      </dgm:t>
    </dgm:pt>
    <dgm:pt modelId="{F8A1EA64-79C2-4D27-9A5B-25FDFBB505AF}" type="parTrans" cxnId="{F2F2653B-BA16-4D4B-8645-1BE56705EFCE}">
      <dgm:prSet/>
      <dgm:spPr/>
      <dgm:t>
        <a:bodyPr/>
        <a:lstStyle/>
        <a:p>
          <a:endParaRPr lang="en-US"/>
        </a:p>
      </dgm:t>
    </dgm:pt>
    <dgm:pt modelId="{F5AB49E5-3AE2-418B-9101-3A8A540723D3}" type="sibTrans" cxnId="{F2F2653B-BA16-4D4B-8645-1BE56705EFCE}">
      <dgm:prSet/>
      <dgm:spPr/>
      <dgm:t>
        <a:bodyPr/>
        <a:lstStyle/>
        <a:p>
          <a:endParaRPr lang="en-US"/>
        </a:p>
      </dgm:t>
    </dgm:pt>
    <dgm:pt modelId="{EBB9A928-1CD9-4F29-AD91-B0E6957996F4}">
      <dgm:prSet/>
      <dgm:spPr/>
      <dgm:t>
        <a:bodyPr/>
        <a:lstStyle/>
        <a:p>
          <a:r>
            <a:rPr lang="en-US" b="0" i="0"/>
            <a:t>Three academic year regroups (3 days x 6 hours=18 hours)</a:t>
          </a:r>
          <a:endParaRPr lang="en-US"/>
        </a:p>
      </dgm:t>
    </dgm:pt>
    <dgm:pt modelId="{046660E2-7411-4CE3-B0DD-2EEBB097AA7E}" type="parTrans" cxnId="{487A3493-D087-4303-914B-D1C45D6AF5DB}">
      <dgm:prSet/>
      <dgm:spPr/>
      <dgm:t>
        <a:bodyPr/>
        <a:lstStyle/>
        <a:p>
          <a:endParaRPr lang="en-US"/>
        </a:p>
      </dgm:t>
    </dgm:pt>
    <dgm:pt modelId="{17921F96-DA33-4613-B0CC-41E99962CD91}" type="sibTrans" cxnId="{487A3493-D087-4303-914B-D1C45D6AF5DB}">
      <dgm:prSet/>
      <dgm:spPr/>
      <dgm:t>
        <a:bodyPr/>
        <a:lstStyle/>
        <a:p>
          <a:endParaRPr lang="en-US"/>
        </a:p>
      </dgm:t>
    </dgm:pt>
    <dgm:pt modelId="{04A87E96-1257-4FCD-A62D-2F8EC7BA0B84}">
      <dgm:prSet/>
      <dgm:spPr/>
      <dgm:t>
        <a:bodyPr/>
        <a:lstStyle/>
        <a:p>
          <a:r>
            <a:rPr lang="en-US" b="0" i="0"/>
            <a:t>Coding Olympiad (1 day x 6 hours=6 hours)</a:t>
          </a:r>
          <a:endParaRPr lang="en-US"/>
        </a:p>
      </dgm:t>
    </dgm:pt>
    <dgm:pt modelId="{F3F5063F-0A99-43BB-AF77-75200DBA1545}" type="parTrans" cxnId="{876DC64D-50D6-44EB-936C-829F5DCF8976}">
      <dgm:prSet/>
      <dgm:spPr/>
      <dgm:t>
        <a:bodyPr/>
        <a:lstStyle/>
        <a:p>
          <a:endParaRPr lang="en-US"/>
        </a:p>
      </dgm:t>
    </dgm:pt>
    <dgm:pt modelId="{F7E7BBC9-7609-4651-A29F-F76A876B49C6}" type="sibTrans" cxnId="{876DC64D-50D6-44EB-936C-829F5DCF8976}">
      <dgm:prSet/>
      <dgm:spPr/>
      <dgm:t>
        <a:bodyPr/>
        <a:lstStyle/>
        <a:p>
          <a:endParaRPr lang="en-US"/>
        </a:p>
      </dgm:t>
    </dgm:pt>
    <dgm:pt modelId="{D5070780-5176-436E-8A27-ADB03E77FBCC}">
      <dgm:prSet/>
      <dgm:spPr/>
      <dgm:t>
        <a:bodyPr/>
        <a:lstStyle/>
        <a:p>
          <a:r>
            <a:rPr lang="en-US"/>
            <a:t>Coding challenges for students to work on</a:t>
          </a:r>
        </a:p>
      </dgm:t>
    </dgm:pt>
    <dgm:pt modelId="{F7BB6B0B-8FCF-46EC-96D8-70B62D2F87D0}" type="parTrans" cxnId="{3B7E261D-AF84-4BB1-881A-D50A09FEA071}">
      <dgm:prSet/>
      <dgm:spPr/>
      <dgm:t>
        <a:bodyPr/>
        <a:lstStyle/>
        <a:p>
          <a:endParaRPr lang="en-US"/>
        </a:p>
      </dgm:t>
    </dgm:pt>
    <dgm:pt modelId="{3D27E36A-3225-461E-99D0-2083EAC99DE3}" type="sibTrans" cxnId="{3B7E261D-AF84-4BB1-881A-D50A09FEA071}">
      <dgm:prSet/>
      <dgm:spPr/>
      <dgm:t>
        <a:bodyPr/>
        <a:lstStyle/>
        <a:p>
          <a:endParaRPr lang="en-US"/>
        </a:p>
      </dgm:t>
    </dgm:pt>
    <dgm:pt modelId="{37B9308D-1BF7-4911-8682-29BB9233FCBA}">
      <dgm:prSet/>
      <dgm:spPr/>
      <dgm:t>
        <a:bodyPr/>
        <a:lstStyle/>
        <a:p>
          <a:r>
            <a:rPr lang="en-US"/>
            <a:t>CODERS Kits</a:t>
          </a:r>
        </a:p>
      </dgm:t>
    </dgm:pt>
    <dgm:pt modelId="{DC20049F-A5CC-43B5-9CB6-26EC638C20B5}" type="parTrans" cxnId="{6D924334-481C-4A0E-B4A1-57E0EF0F2E7B}">
      <dgm:prSet/>
      <dgm:spPr/>
      <dgm:t>
        <a:bodyPr/>
        <a:lstStyle/>
        <a:p>
          <a:endParaRPr lang="en-US"/>
        </a:p>
      </dgm:t>
    </dgm:pt>
    <dgm:pt modelId="{27D8A600-0765-45DB-A173-62CD457F196B}" type="sibTrans" cxnId="{6D924334-481C-4A0E-B4A1-57E0EF0F2E7B}">
      <dgm:prSet/>
      <dgm:spPr/>
      <dgm:t>
        <a:bodyPr/>
        <a:lstStyle/>
        <a:p>
          <a:endParaRPr lang="en-US"/>
        </a:p>
      </dgm:t>
    </dgm:pt>
    <dgm:pt modelId="{AEAA1EDB-E234-CD40-9AB6-DDCE8271C5EC}" type="pres">
      <dgm:prSet presAssocID="{E33E5C59-0A9B-4F75-8BA5-CD6B79AE66F9}" presName="cycle" presStyleCnt="0">
        <dgm:presLayoutVars>
          <dgm:dir/>
          <dgm:resizeHandles val="exact"/>
        </dgm:presLayoutVars>
      </dgm:prSet>
      <dgm:spPr/>
    </dgm:pt>
    <dgm:pt modelId="{758AD986-0C0D-AF43-AA7A-B75DC06DB7A5}" type="pres">
      <dgm:prSet presAssocID="{9B0AD768-9E46-47C3-A706-65DA53048F17}" presName="dummy" presStyleCnt="0"/>
      <dgm:spPr/>
    </dgm:pt>
    <dgm:pt modelId="{7EBC2EEF-0CC4-FE4E-A09F-F758BD1626C7}" type="pres">
      <dgm:prSet presAssocID="{9B0AD768-9E46-47C3-A706-65DA53048F17}" presName="node" presStyleLbl="revTx" presStyleIdx="0" presStyleCnt="6">
        <dgm:presLayoutVars>
          <dgm:bulletEnabled val="1"/>
        </dgm:presLayoutVars>
      </dgm:prSet>
      <dgm:spPr/>
    </dgm:pt>
    <dgm:pt modelId="{96878DE9-83AE-184F-A2BD-6A18743D8722}" type="pres">
      <dgm:prSet presAssocID="{27E73C1A-B7B1-4C6B-A20A-985EEF4BF80F}" presName="sibTrans" presStyleLbl="node1" presStyleIdx="0" presStyleCnt="6"/>
      <dgm:spPr/>
    </dgm:pt>
    <dgm:pt modelId="{57146010-4CD6-DF4E-912F-89BD62A0537C}" type="pres">
      <dgm:prSet presAssocID="{6B588812-2624-4322-86AC-27279F2AB25E}" presName="dummy" presStyleCnt="0"/>
      <dgm:spPr/>
    </dgm:pt>
    <dgm:pt modelId="{83769873-FA16-C447-A8C5-7A5B74D3D101}" type="pres">
      <dgm:prSet presAssocID="{6B588812-2624-4322-86AC-27279F2AB25E}" presName="node" presStyleLbl="revTx" presStyleIdx="1" presStyleCnt="6">
        <dgm:presLayoutVars>
          <dgm:bulletEnabled val="1"/>
        </dgm:presLayoutVars>
      </dgm:prSet>
      <dgm:spPr/>
    </dgm:pt>
    <dgm:pt modelId="{B44F0BB2-4C51-644A-85F6-9FAEFF33E2D7}" type="pres">
      <dgm:prSet presAssocID="{F5AB49E5-3AE2-418B-9101-3A8A540723D3}" presName="sibTrans" presStyleLbl="node1" presStyleIdx="1" presStyleCnt="6"/>
      <dgm:spPr/>
    </dgm:pt>
    <dgm:pt modelId="{98B7193A-9448-1B48-A67C-F2265DE98372}" type="pres">
      <dgm:prSet presAssocID="{EBB9A928-1CD9-4F29-AD91-B0E6957996F4}" presName="dummy" presStyleCnt="0"/>
      <dgm:spPr/>
    </dgm:pt>
    <dgm:pt modelId="{8160E6ED-AB3A-1247-A72D-5D6A2FD12FC4}" type="pres">
      <dgm:prSet presAssocID="{EBB9A928-1CD9-4F29-AD91-B0E6957996F4}" presName="node" presStyleLbl="revTx" presStyleIdx="2" presStyleCnt="6">
        <dgm:presLayoutVars>
          <dgm:bulletEnabled val="1"/>
        </dgm:presLayoutVars>
      </dgm:prSet>
      <dgm:spPr/>
    </dgm:pt>
    <dgm:pt modelId="{9B4076EB-CFD8-814D-A34B-F298F349631B}" type="pres">
      <dgm:prSet presAssocID="{17921F96-DA33-4613-B0CC-41E99962CD91}" presName="sibTrans" presStyleLbl="node1" presStyleIdx="2" presStyleCnt="6"/>
      <dgm:spPr/>
    </dgm:pt>
    <dgm:pt modelId="{8B102218-7024-BA4E-A256-C56619293DED}" type="pres">
      <dgm:prSet presAssocID="{04A87E96-1257-4FCD-A62D-2F8EC7BA0B84}" presName="dummy" presStyleCnt="0"/>
      <dgm:spPr/>
    </dgm:pt>
    <dgm:pt modelId="{F4DDD057-D9EE-8E42-83FA-9F0D541C0A94}" type="pres">
      <dgm:prSet presAssocID="{04A87E96-1257-4FCD-A62D-2F8EC7BA0B84}" presName="node" presStyleLbl="revTx" presStyleIdx="3" presStyleCnt="6">
        <dgm:presLayoutVars>
          <dgm:bulletEnabled val="1"/>
        </dgm:presLayoutVars>
      </dgm:prSet>
      <dgm:spPr/>
    </dgm:pt>
    <dgm:pt modelId="{EED4535B-7C92-E24B-96C6-D83576FFDB15}" type="pres">
      <dgm:prSet presAssocID="{F7E7BBC9-7609-4651-A29F-F76A876B49C6}" presName="sibTrans" presStyleLbl="node1" presStyleIdx="3" presStyleCnt="6"/>
      <dgm:spPr/>
    </dgm:pt>
    <dgm:pt modelId="{E4E3952F-5852-414F-9B36-46FBA8A3A1EF}" type="pres">
      <dgm:prSet presAssocID="{D5070780-5176-436E-8A27-ADB03E77FBCC}" presName="dummy" presStyleCnt="0"/>
      <dgm:spPr/>
    </dgm:pt>
    <dgm:pt modelId="{D17BB4AC-FFD7-6542-80C7-113B502CC6C5}" type="pres">
      <dgm:prSet presAssocID="{D5070780-5176-436E-8A27-ADB03E77FBCC}" presName="node" presStyleLbl="revTx" presStyleIdx="4" presStyleCnt="6">
        <dgm:presLayoutVars>
          <dgm:bulletEnabled val="1"/>
        </dgm:presLayoutVars>
      </dgm:prSet>
      <dgm:spPr/>
    </dgm:pt>
    <dgm:pt modelId="{800CF3CF-FCAF-9041-9CFB-952FE3778724}" type="pres">
      <dgm:prSet presAssocID="{3D27E36A-3225-461E-99D0-2083EAC99DE3}" presName="sibTrans" presStyleLbl="node1" presStyleIdx="4" presStyleCnt="6"/>
      <dgm:spPr/>
    </dgm:pt>
    <dgm:pt modelId="{D66DC755-59AA-9D41-9D2B-FC0BDDE803DD}" type="pres">
      <dgm:prSet presAssocID="{37B9308D-1BF7-4911-8682-29BB9233FCBA}" presName="dummy" presStyleCnt="0"/>
      <dgm:spPr/>
    </dgm:pt>
    <dgm:pt modelId="{21316AA8-4120-1948-8463-15D18AC03ADE}" type="pres">
      <dgm:prSet presAssocID="{37B9308D-1BF7-4911-8682-29BB9233FCBA}" presName="node" presStyleLbl="revTx" presStyleIdx="5" presStyleCnt="6">
        <dgm:presLayoutVars>
          <dgm:bulletEnabled val="1"/>
        </dgm:presLayoutVars>
      </dgm:prSet>
      <dgm:spPr/>
    </dgm:pt>
    <dgm:pt modelId="{35FDCCB3-BD64-1247-9038-50EE88018F0E}" type="pres">
      <dgm:prSet presAssocID="{27D8A600-0765-45DB-A173-62CD457F196B}" presName="sibTrans" presStyleLbl="node1" presStyleIdx="5" presStyleCnt="6"/>
      <dgm:spPr/>
    </dgm:pt>
  </dgm:ptLst>
  <dgm:cxnLst>
    <dgm:cxn modelId="{02FCB913-0A3A-C445-B18D-900273AB0052}" type="presOf" srcId="{04A87E96-1257-4FCD-A62D-2F8EC7BA0B84}" destId="{F4DDD057-D9EE-8E42-83FA-9F0D541C0A94}" srcOrd="0" destOrd="0" presId="urn:microsoft.com/office/officeart/2005/8/layout/cycle1"/>
    <dgm:cxn modelId="{4EA32D17-C1E8-9840-802C-139C6E338194}" type="presOf" srcId="{F5AB49E5-3AE2-418B-9101-3A8A540723D3}" destId="{B44F0BB2-4C51-644A-85F6-9FAEFF33E2D7}" srcOrd="0" destOrd="0" presId="urn:microsoft.com/office/officeart/2005/8/layout/cycle1"/>
    <dgm:cxn modelId="{21D0E217-A71A-4F4E-844B-DE7D9C271A13}" type="presOf" srcId="{F7E7BBC9-7609-4651-A29F-F76A876B49C6}" destId="{EED4535B-7C92-E24B-96C6-D83576FFDB15}" srcOrd="0" destOrd="0" presId="urn:microsoft.com/office/officeart/2005/8/layout/cycle1"/>
    <dgm:cxn modelId="{3B7E261D-AF84-4BB1-881A-D50A09FEA071}" srcId="{E33E5C59-0A9B-4F75-8BA5-CD6B79AE66F9}" destId="{D5070780-5176-436E-8A27-ADB03E77FBCC}" srcOrd="4" destOrd="0" parTransId="{F7BB6B0B-8FCF-46EC-96D8-70B62D2F87D0}" sibTransId="{3D27E36A-3225-461E-99D0-2083EAC99DE3}"/>
    <dgm:cxn modelId="{420D771D-7CAA-8A40-87B3-AFA6B5A50061}" type="presOf" srcId="{D5070780-5176-436E-8A27-ADB03E77FBCC}" destId="{D17BB4AC-FFD7-6542-80C7-113B502CC6C5}" srcOrd="0" destOrd="0" presId="urn:microsoft.com/office/officeart/2005/8/layout/cycle1"/>
    <dgm:cxn modelId="{6D924334-481C-4A0E-B4A1-57E0EF0F2E7B}" srcId="{E33E5C59-0A9B-4F75-8BA5-CD6B79AE66F9}" destId="{37B9308D-1BF7-4911-8682-29BB9233FCBA}" srcOrd="5" destOrd="0" parTransId="{DC20049F-A5CC-43B5-9CB6-26EC638C20B5}" sibTransId="{27D8A600-0765-45DB-A173-62CD457F196B}"/>
    <dgm:cxn modelId="{F2F2653B-BA16-4D4B-8645-1BE56705EFCE}" srcId="{E33E5C59-0A9B-4F75-8BA5-CD6B79AE66F9}" destId="{6B588812-2624-4322-86AC-27279F2AB25E}" srcOrd="1" destOrd="0" parTransId="{F8A1EA64-79C2-4D27-9A5B-25FDFBB505AF}" sibTransId="{F5AB49E5-3AE2-418B-9101-3A8A540723D3}"/>
    <dgm:cxn modelId="{57CF704D-6523-C045-B9B2-BBE9BE5AD4C8}" type="presOf" srcId="{E33E5C59-0A9B-4F75-8BA5-CD6B79AE66F9}" destId="{AEAA1EDB-E234-CD40-9AB6-DDCE8271C5EC}" srcOrd="0" destOrd="0" presId="urn:microsoft.com/office/officeart/2005/8/layout/cycle1"/>
    <dgm:cxn modelId="{876DC64D-50D6-44EB-936C-829F5DCF8976}" srcId="{E33E5C59-0A9B-4F75-8BA5-CD6B79AE66F9}" destId="{04A87E96-1257-4FCD-A62D-2F8EC7BA0B84}" srcOrd="3" destOrd="0" parTransId="{F3F5063F-0A99-43BB-AF77-75200DBA1545}" sibTransId="{F7E7BBC9-7609-4651-A29F-F76A876B49C6}"/>
    <dgm:cxn modelId="{CB019D6A-C402-E54E-8762-144BE5891336}" type="presOf" srcId="{37B9308D-1BF7-4911-8682-29BB9233FCBA}" destId="{21316AA8-4120-1948-8463-15D18AC03ADE}" srcOrd="0" destOrd="0" presId="urn:microsoft.com/office/officeart/2005/8/layout/cycle1"/>
    <dgm:cxn modelId="{45A7F773-4ECF-2549-A018-515F0EADD6EE}" type="presOf" srcId="{9B0AD768-9E46-47C3-A706-65DA53048F17}" destId="{7EBC2EEF-0CC4-FE4E-A09F-F758BD1626C7}" srcOrd="0" destOrd="0" presId="urn:microsoft.com/office/officeart/2005/8/layout/cycle1"/>
    <dgm:cxn modelId="{0E1A9377-B928-A54B-90D7-56CDE6BC7CD7}" type="presOf" srcId="{17921F96-DA33-4613-B0CC-41E99962CD91}" destId="{9B4076EB-CFD8-814D-A34B-F298F349631B}" srcOrd="0" destOrd="0" presId="urn:microsoft.com/office/officeart/2005/8/layout/cycle1"/>
    <dgm:cxn modelId="{2AE62F7C-8F06-1946-A5C6-4B3E068594FF}" type="presOf" srcId="{6B588812-2624-4322-86AC-27279F2AB25E}" destId="{83769873-FA16-C447-A8C5-7A5B74D3D101}" srcOrd="0" destOrd="0" presId="urn:microsoft.com/office/officeart/2005/8/layout/cycle1"/>
    <dgm:cxn modelId="{453A5F92-A230-694B-AAFC-2279FC067ED7}" type="presOf" srcId="{3D27E36A-3225-461E-99D0-2083EAC99DE3}" destId="{800CF3CF-FCAF-9041-9CFB-952FE3778724}" srcOrd="0" destOrd="0" presId="urn:microsoft.com/office/officeart/2005/8/layout/cycle1"/>
    <dgm:cxn modelId="{487A3493-D087-4303-914B-D1C45D6AF5DB}" srcId="{E33E5C59-0A9B-4F75-8BA5-CD6B79AE66F9}" destId="{EBB9A928-1CD9-4F29-AD91-B0E6957996F4}" srcOrd="2" destOrd="0" parTransId="{046660E2-7411-4CE3-B0DD-2EEBB097AA7E}" sibTransId="{17921F96-DA33-4613-B0CC-41E99962CD91}"/>
    <dgm:cxn modelId="{91FD6FAE-7BBD-461A-9B8A-A9A0A3ED9894}" srcId="{E33E5C59-0A9B-4F75-8BA5-CD6B79AE66F9}" destId="{9B0AD768-9E46-47C3-A706-65DA53048F17}" srcOrd="0" destOrd="0" parTransId="{BD87AB21-4E1C-473B-9FE9-5B7AC5CE74C7}" sibTransId="{27E73C1A-B7B1-4C6B-A20A-985EEF4BF80F}"/>
    <dgm:cxn modelId="{540BC5DA-2323-B341-8740-84DE5867A2CB}" type="presOf" srcId="{27E73C1A-B7B1-4C6B-A20A-985EEF4BF80F}" destId="{96878DE9-83AE-184F-A2BD-6A18743D8722}" srcOrd="0" destOrd="0" presId="urn:microsoft.com/office/officeart/2005/8/layout/cycle1"/>
    <dgm:cxn modelId="{4B3786F0-71C9-934E-A85F-7FFA8D5F568C}" type="presOf" srcId="{27D8A600-0765-45DB-A173-62CD457F196B}" destId="{35FDCCB3-BD64-1247-9038-50EE88018F0E}" srcOrd="0" destOrd="0" presId="urn:microsoft.com/office/officeart/2005/8/layout/cycle1"/>
    <dgm:cxn modelId="{9484DAF6-6AE5-3545-9DE4-1C244DD30971}" type="presOf" srcId="{EBB9A928-1CD9-4F29-AD91-B0E6957996F4}" destId="{8160E6ED-AB3A-1247-A72D-5D6A2FD12FC4}" srcOrd="0" destOrd="0" presId="urn:microsoft.com/office/officeart/2005/8/layout/cycle1"/>
    <dgm:cxn modelId="{ADE8D580-FF57-F943-9569-8FDE524AF1B3}" type="presParOf" srcId="{AEAA1EDB-E234-CD40-9AB6-DDCE8271C5EC}" destId="{758AD986-0C0D-AF43-AA7A-B75DC06DB7A5}" srcOrd="0" destOrd="0" presId="urn:microsoft.com/office/officeart/2005/8/layout/cycle1"/>
    <dgm:cxn modelId="{C36B5F92-92CE-5C47-9660-BB8CBBDB8F1A}" type="presParOf" srcId="{AEAA1EDB-E234-CD40-9AB6-DDCE8271C5EC}" destId="{7EBC2EEF-0CC4-FE4E-A09F-F758BD1626C7}" srcOrd="1" destOrd="0" presId="urn:microsoft.com/office/officeart/2005/8/layout/cycle1"/>
    <dgm:cxn modelId="{00B37E06-4B39-1B49-B7E8-D9B652911237}" type="presParOf" srcId="{AEAA1EDB-E234-CD40-9AB6-DDCE8271C5EC}" destId="{96878DE9-83AE-184F-A2BD-6A18743D8722}" srcOrd="2" destOrd="0" presId="urn:microsoft.com/office/officeart/2005/8/layout/cycle1"/>
    <dgm:cxn modelId="{3A0CB36B-79A9-1D40-AF30-C99A7543FCAB}" type="presParOf" srcId="{AEAA1EDB-E234-CD40-9AB6-DDCE8271C5EC}" destId="{57146010-4CD6-DF4E-912F-89BD62A0537C}" srcOrd="3" destOrd="0" presId="urn:microsoft.com/office/officeart/2005/8/layout/cycle1"/>
    <dgm:cxn modelId="{FDD93ED7-F1E6-F94D-96C9-B48355F9F97F}" type="presParOf" srcId="{AEAA1EDB-E234-CD40-9AB6-DDCE8271C5EC}" destId="{83769873-FA16-C447-A8C5-7A5B74D3D101}" srcOrd="4" destOrd="0" presId="urn:microsoft.com/office/officeart/2005/8/layout/cycle1"/>
    <dgm:cxn modelId="{08C056E6-623D-3145-98DA-FC5B6577311A}" type="presParOf" srcId="{AEAA1EDB-E234-CD40-9AB6-DDCE8271C5EC}" destId="{B44F0BB2-4C51-644A-85F6-9FAEFF33E2D7}" srcOrd="5" destOrd="0" presId="urn:microsoft.com/office/officeart/2005/8/layout/cycle1"/>
    <dgm:cxn modelId="{C2928DAE-B9A1-9B4D-BE82-E0A1DE89E551}" type="presParOf" srcId="{AEAA1EDB-E234-CD40-9AB6-DDCE8271C5EC}" destId="{98B7193A-9448-1B48-A67C-F2265DE98372}" srcOrd="6" destOrd="0" presId="urn:microsoft.com/office/officeart/2005/8/layout/cycle1"/>
    <dgm:cxn modelId="{B7C3B0EA-E013-8C46-B40A-6EDBCA11E66E}" type="presParOf" srcId="{AEAA1EDB-E234-CD40-9AB6-DDCE8271C5EC}" destId="{8160E6ED-AB3A-1247-A72D-5D6A2FD12FC4}" srcOrd="7" destOrd="0" presId="urn:microsoft.com/office/officeart/2005/8/layout/cycle1"/>
    <dgm:cxn modelId="{F46C1E56-1D1E-4A49-AD56-61F9FA7AE482}" type="presParOf" srcId="{AEAA1EDB-E234-CD40-9AB6-DDCE8271C5EC}" destId="{9B4076EB-CFD8-814D-A34B-F298F349631B}" srcOrd="8" destOrd="0" presId="urn:microsoft.com/office/officeart/2005/8/layout/cycle1"/>
    <dgm:cxn modelId="{4BD07860-721E-7643-87F8-30F77EAB63B6}" type="presParOf" srcId="{AEAA1EDB-E234-CD40-9AB6-DDCE8271C5EC}" destId="{8B102218-7024-BA4E-A256-C56619293DED}" srcOrd="9" destOrd="0" presId="urn:microsoft.com/office/officeart/2005/8/layout/cycle1"/>
    <dgm:cxn modelId="{C39AE2BD-F9BF-744A-B1AE-4F992793E96E}" type="presParOf" srcId="{AEAA1EDB-E234-CD40-9AB6-DDCE8271C5EC}" destId="{F4DDD057-D9EE-8E42-83FA-9F0D541C0A94}" srcOrd="10" destOrd="0" presId="urn:microsoft.com/office/officeart/2005/8/layout/cycle1"/>
    <dgm:cxn modelId="{C2B3C24D-A5E8-2A4F-87FC-4CB316E3FB60}" type="presParOf" srcId="{AEAA1EDB-E234-CD40-9AB6-DDCE8271C5EC}" destId="{EED4535B-7C92-E24B-96C6-D83576FFDB15}" srcOrd="11" destOrd="0" presId="urn:microsoft.com/office/officeart/2005/8/layout/cycle1"/>
    <dgm:cxn modelId="{332C25BF-D035-F74A-AED4-3CD2A186558B}" type="presParOf" srcId="{AEAA1EDB-E234-CD40-9AB6-DDCE8271C5EC}" destId="{E4E3952F-5852-414F-9B36-46FBA8A3A1EF}" srcOrd="12" destOrd="0" presId="urn:microsoft.com/office/officeart/2005/8/layout/cycle1"/>
    <dgm:cxn modelId="{E9FAB367-8480-9B46-91C4-F9B6607A5D00}" type="presParOf" srcId="{AEAA1EDB-E234-CD40-9AB6-DDCE8271C5EC}" destId="{D17BB4AC-FFD7-6542-80C7-113B502CC6C5}" srcOrd="13" destOrd="0" presId="urn:microsoft.com/office/officeart/2005/8/layout/cycle1"/>
    <dgm:cxn modelId="{AFB1C45D-C68F-5B4E-98D6-54755A88A9B0}" type="presParOf" srcId="{AEAA1EDB-E234-CD40-9AB6-DDCE8271C5EC}" destId="{800CF3CF-FCAF-9041-9CFB-952FE3778724}" srcOrd="14" destOrd="0" presId="urn:microsoft.com/office/officeart/2005/8/layout/cycle1"/>
    <dgm:cxn modelId="{54714CC1-CFEA-414D-B567-86F6DF29EC1F}" type="presParOf" srcId="{AEAA1EDB-E234-CD40-9AB6-DDCE8271C5EC}" destId="{D66DC755-59AA-9D41-9D2B-FC0BDDE803DD}" srcOrd="15" destOrd="0" presId="urn:microsoft.com/office/officeart/2005/8/layout/cycle1"/>
    <dgm:cxn modelId="{1EBBAB98-F460-504E-8A9E-B2DBE1C0E8D9}" type="presParOf" srcId="{AEAA1EDB-E234-CD40-9AB6-DDCE8271C5EC}" destId="{21316AA8-4120-1948-8463-15D18AC03ADE}" srcOrd="16" destOrd="0" presId="urn:microsoft.com/office/officeart/2005/8/layout/cycle1"/>
    <dgm:cxn modelId="{C83F2DC6-CAE8-E34C-8B08-CEA637845D31}" type="presParOf" srcId="{AEAA1EDB-E234-CD40-9AB6-DDCE8271C5EC}" destId="{35FDCCB3-BD64-1247-9038-50EE88018F0E}" srcOrd="17"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38C70E-157D-4D33-8954-FBDC75A09E3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3A40845-83FF-483A-A2D1-34B1F7C7EEB2}">
      <dgm:prSet/>
      <dgm:spPr/>
      <dgm:t>
        <a:bodyPr/>
        <a:lstStyle/>
        <a:p>
          <a:r>
            <a:rPr lang="en-US" b="1"/>
            <a:t>Teacher Attitudes Toward STEM (T-STEM): </a:t>
          </a:r>
          <a:r>
            <a:rPr lang="en-US"/>
            <a:t>20 items measuring teachers’ perceptions and self-efficacy around science and math;</a:t>
          </a:r>
        </a:p>
      </dgm:t>
    </dgm:pt>
    <dgm:pt modelId="{CB3625A6-914A-47A8-9A6E-6203169357DF}" type="parTrans" cxnId="{2D1ADA22-6565-4F8A-845D-C498C4534114}">
      <dgm:prSet/>
      <dgm:spPr/>
      <dgm:t>
        <a:bodyPr/>
        <a:lstStyle/>
        <a:p>
          <a:endParaRPr lang="en-US"/>
        </a:p>
      </dgm:t>
    </dgm:pt>
    <dgm:pt modelId="{A5A980A5-40ED-4797-AFB9-134B67A475EA}" type="sibTrans" cxnId="{2D1ADA22-6565-4F8A-845D-C498C4534114}">
      <dgm:prSet/>
      <dgm:spPr/>
      <dgm:t>
        <a:bodyPr/>
        <a:lstStyle/>
        <a:p>
          <a:endParaRPr lang="en-US"/>
        </a:p>
      </dgm:t>
    </dgm:pt>
    <dgm:pt modelId="{F8EF1A62-CC58-40AD-B6ED-260D27E97C41}">
      <dgm:prSet/>
      <dgm:spPr/>
      <dgm:t>
        <a:bodyPr/>
        <a:lstStyle/>
        <a:p>
          <a:r>
            <a:rPr lang="en-US" b="1"/>
            <a:t>Computer Science Efficacy: </a:t>
          </a:r>
          <a:r>
            <a:rPr lang="en-US"/>
            <a:t>10 items measuring teachers’ perceptions and self-efficacy around coding and computational thinking; </a:t>
          </a:r>
        </a:p>
      </dgm:t>
    </dgm:pt>
    <dgm:pt modelId="{381EA990-0811-484A-AC0F-3EA6213E9928}" type="parTrans" cxnId="{2155C10B-157E-4BFE-8EA2-7C3AE77D52BC}">
      <dgm:prSet/>
      <dgm:spPr/>
      <dgm:t>
        <a:bodyPr/>
        <a:lstStyle/>
        <a:p>
          <a:endParaRPr lang="en-US"/>
        </a:p>
      </dgm:t>
    </dgm:pt>
    <dgm:pt modelId="{67151866-1270-42B8-B374-E9E85F09C92B}" type="sibTrans" cxnId="{2155C10B-157E-4BFE-8EA2-7C3AE77D52BC}">
      <dgm:prSet/>
      <dgm:spPr/>
      <dgm:t>
        <a:bodyPr/>
        <a:lstStyle/>
        <a:p>
          <a:endParaRPr lang="en-US"/>
        </a:p>
      </dgm:t>
    </dgm:pt>
    <dgm:pt modelId="{3134B815-CDE4-49A2-A845-F6616721B662}">
      <dgm:prSet/>
      <dgm:spPr/>
      <dgm:t>
        <a:bodyPr/>
        <a:lstStyle/>
        <a:p>
          <a:r>
            <a:rPr lang="en-US" b="1"/>
            <a:t>Computer Science Utility</a:t>
          </a:r>
          <a:r>
            <a:rPr lang="en-US"/>
            <a:t>: 15 items measuring teachers’ perceptions of the usefulness of coding and computer science; and</a:t>
          </a:r>
        </a:p>
      </dgm:t>
    </dgm:pt>
    <dgm:pt modelId="{6930B9E0-0ECF-469E-A571-A795B8D50BE7}" type="parTrans" cxnId="{58EE7AE5-8BA4-48D8-9065-24C981CA8114}">
      <dgm:prSet/>
      <dgm:spPr/>
      <dgm:t>
        <a:bodyPr/>
        <a:lstStyle/>
        <a:p>
          <a:endParaRPr lang="en-US"/>
        </a:p>
      </dgm:t>
    </dgm:pt>
    <dgm:pt modelId="{20B2A14C-0E77-4D1D-A6DE-CC9E8E642A9C}" type="sibTrans" cxnId="{58EE7AE5-8BA4-48D8-9065-24C981CA8114}">
      <dgm:prSet/>
      <dgm:spPr/>
      <dgm:t>
        <a:bodyPr/>
        <a:lstStyle/>
        <a:p>
          <a:endParaRPr lang="en-US"/>
        </a:p>
      </dgm:t>
    </dgm:pt>
    <dgm:pt modelId="{E379EE96-B045-4584-82F7-3648504905A5}">
      <dgm:prSet/>
      <dgm:spPr/>
      <dgm:t>
        <a:bodyPr/>
        <a:lstStyle/>
        <a:p>
          <a:r>
            <a:rPr lang="en-US" b="1"/>
            <a:t>STEM Instruction: </a:t>
          </a:r>
          <a:r>
            <a:rPr lang="en-US"/>
            <a:t>11 items measuring teachers’ knowledge of STEM careers, STEM standards, and use of STEM instructional practices.</a:t>
          </a:r>
        </a:p>
      </dgm:t>
    </dgm:pt>
    <dgm:pt modelId="{81C18A90-BBF3-41E2-9EF1-6021C1DEFC09}" type="parTrans" cxnId="{E7340BF6-45A1-4529-9245-A2A424EF6297}">
      <dgm:prSet/>
      <dgm:spPr/>
      <dgm:t>
        <a:bodyPr/>
        <a:lstStyle/>
        <a:p>
          <a:endParaRPr lang="en-US"/>
        </a:p>
      </dgm:t>
    </dgm:pt>
    <dgm:pt modelId="{9E2A73FA-A33B-413E-A8A4-18524113829A}" type="sibTrans" cxnId="{E7340BF6-45A1-4529-9245-A2A424EF6297}">
      <dgm:prSet/>
      <dgm:spPr/>
      <dgm:t>
        <a:bodyPr/>
        <a:lstStyle/>
        <a:p>
          <a:endParaRPr lang="en-US"/>
        </a:p>
      </dgm:t>
    </dgm:pt>
    <dgm:pt modelId="{CF75F751-1673-B840-8E7F-0EC4C128B560}" type="pres">
      <dgm:prSet presAssocID="{2438C70E-157D-4D33-8954-FBDC75A09E38}" presName="linear" presStyleCnt="0">
        <dgm:presLayoutVars>
          <dgm:animLvl val="lvl"/>
          <dgm:resizeHandles val="exact"/>
        </dgm:presLayoutVars>
      </dgm:prSet>
      <dgm:spPr/>
    </dgm:pt>
    <dgm:pt modelId="{EE6AB9EC-C6C4-5544-9253-518BE57DB7DB}" type="pres">
      <dgm:prSet presAssocID="{F3A40845-83FF-483A-A2D1-34B1F7C7EEB2}" presName="parentText" presStyleLbl="node1" presStyleIdx="0" presStyleCnt="4">
        <dgm:presLayoutVars>
          <dgm:chMax val="0"/>
          <dgm:bulletEnabled val="1"/>
        </dgm:presLayoutVars>
      </dgm:prSet>
      <dgm:spPr/>
    </dgm:pt>
    <dgm:pt modelId="{35BFCF9B-F3E3-9440-A4A6-33FBEEAB1B14}" type="pres">
      <dgm:prSet presAssocID="{A5A980A5-40ED-4797-AFB9-134B67A475EA}" presName="spacer" presStyleCnt="0"/>
      <dgm:spPr/>
    </dgm:pt>
    <dgm:pt modelId="{62F8F546-52F8-5444-97A1-355894B9F589}" type="pres">
      <dgm:prSet presAssocID="{F8EF1A62-CC58-40AD-B6ED-260D27E97C41}" presName="parentText" presStyleLbl="node1" presStyleIdx="1" presStyleCnt="4">
        <dgm:presLayoutVars>
          <dgm:chMax val="0"/>
          <dgm:bulletEnabled val="1"/>
        </dgm:presLayoutVars>
      </dgm:prSet>
      <dgm:spPr/>
    </dgm:pt>
    <dgm:pt modelId="{05C29A75-A009-2D41-9A8C-F064BCC347F6}" type="pres">
      <dgm:prSet presAssocID="{67151866-1270-42B8-B374-E9E85F09C92B}" presName="spacer" presStyleCnt="0"/>
      <dgm:spPr/>
    </dgm:pt>
    <dgm:pt modelId="{65E0BD14-9CA1-C14E-A2ED-B9563A360B08}" type="pres">
      <dgm:prSet presAssocID="{3134B815-CDE4-49A2-A845-F6616721B662}" presName="parentText" presStyleLbl="node1" presStyleIdx="2" presStyleCnt="4">
        <dgm:presLayoutVars>
          <dgm:chMax val="0"/>
          <dgm:bulletEnabled val="1"/>
        </dgm:presLayoutVars>
      </dgm:prSet>
      <dgm:spPr/>
    </dgm:pt>
    <dgm:pt modelId="{ED0616AA-CFF3-BE48-B0CC-27AF5201587B}" type="pres">
      <dgm:prSet presAssocID="{20B2A14C-0E77-4D1D-A6DE-CC9E8E642A9C}" presName="spacer" presStyleCnt="0"/>
      <dgm:spPr/>
    </dgm:pt>
    <dgm:pt modelId="{10F1B030-ED06-DA47-BB80-5C9DF9135A73}" type="pres">
      <dgm:prSet presAssocID="{E379EE96-B045-4584-82F7-3648504905A5}" presName="parentText" presStyleLbl="node1" presStyleIdx="3" presStyleCnt="4">
        <dgm:presLayoutVars>
          <dgm:chMax val="0"/>
          <dgm:bulletEnabled val="1"/>
        </dgm:presLayoutVars>
      </dgm:prSet>
      <dgm:spPr/>
    </dgm:pt>
  </dgm:ptLst>
  <dgm:cxnLst>
    <dgm:cxn modelId="{2155C10B-157E-4BFE-8EA2-7C3AE77D52BC}" srcId="{2438C70E-157D-4D33-8954-FBDC75A09E38}" destId="{F8EF1A62-CC58-40AD-B6ED-260D27E97C41}" srcOrd="1" destOrd="0" parTransId="{381EA990-0811-484A-AC0F-3EA6213E9928}" sibTransId="{67151866-1270-42B8-B374-E9E85F09C92B}"/>
    <dgm:cxn modelId="{136E5B16-F179-2441-880A-A9977EFB43CB}" type="presOf" srcId="{F8EF1A62-CC58-40AD-B6ED-260D27E97C41}" destId="{62F8F546-52F8-5444-97A1-355894B9F589}" srcOrd="0" destOrd="0" presId="urn:microsoft.com/office/officeart/2005/8/layout/vList2"/>
    <dgm:cxn modelId="{2D1ADA22-6565-4F8A-845D-C498C4534114}" srcId="{2438C70E-157D-4D33-8954-FBDC75A09E38}" destId="{F3A40845-83FF-483A-A2D1-34B1F7C7EEB2}" srcOrd="0" destOrd="0" parTransId="{CB3625A6-914A-47A8-9A6E-6203169357DF}" sibTransId="{A5A980A5-40ED-4797-AFB9-134B67A475EA}"/>
    <dgm:cxn modelId="{B304E16D-288B-E74D-A4CE-DBE9B2E8B051}" type="presOf" srcId="{E379EE96-B045-4584-82F7-3648504905A5}" destId="{10F1B030-ED06-DA47-BB80-5C9DF9135A73}" srcOrd="0" destOrd="0" presId="urn:microsoft.com/office/officeart/2005/8/layout/vList2"/>
    <dgm:cxn modelId="{7123688E-F896-8649-BA1D-1E30E37F8FE1}" type="presOf" srcId="{F3A40845-83FF-483A-A2D1-34B1F7C7EEB2}" destId="{EE6AB9EC-C6C4-5544-9253-518BE57DB7DB}" srcOrd="0" destOrd="0" presId="urn:microsoft.com/office/officeart/2005/8/layout/vList2"/>
    <dgm:cxn modelId="{AFE2CEB2-284B-B346-AA75-0DFB3F428C59}" type="presOf" srcId="{2438C70E-157D-4D33-8954-FBDC75A09E38}" destId="{CF75F751-1673-B840-8E7F-0EC4C128B560}" srcOrd="0" destOrd="0" presId="urn:microsoft.com/office/officeart/2005/8/layout/vList2"/>
    <dgm:cxn modelId="{58EE7AE5-8BA4-48D8-9065-24C981CA8114}" srcId="{2438C70E-157D-4D33-8954-FBDC75A09E38}" destId="{3134B815-CDE4-49A2-A845-F6616721B662}" srcOrd="2" destOrd="0" parTransId="{6930B9E0-0ECF-469E-A571-A795B8D50BE7}" sibTransId="{20B2A14C-0E77-4D1D-A6DE-CC9E8E642A9C}"/>
    <dgm:cxn modelId="{86C8F5EB-DA62-9F45-8A28-DA67DDDDA2AC}" type="presOf" srcId="{3134B815-CDE4-49A2-A845-F6616721B662}" destId="{65E0BD14-9CA1-C14E-A2ED-B9563A360B08}" srcOrd="0" destOrd="0" presId="urn:microsoft.com/office/officeart/2005/8/layout/vList2"/>
    <dgm:cxn modelId="{E7340BF6-45A1-4529-9245-A2A424EF6297}" srcId="{2438C70E-157D-4D33-8954-FBDC75A09E38}" destId="{E379EE96-B045-4584-82F7-3648504905A5}" srcOrd="3" destOrd="0" parTransId="{81C18A90-BBF3-41E2-9EF1-6021C1DEFC09}" sibTransId="{9E2A73FA-A33B-413E-A8A4-18524113829A}"/>
    <dgm:cxn modelId="{6D883C1C-DCF5-7F40-815E-E4E1BA59584F}" type="presParOf" srcId="{CF75F751-1673-B840-8E7F-0EC4C128B560}" destId="{EE6AB9EC-C6C4-5544-9253-518BE57DB7DB}" srcOrd="0" destOrd="0" presId="urn:microsoft.com/office/officeart/2005/8/layout/vList2"/>
    <dgm:cxn modelId="{47D4A921-F023-D942-8502-609E7AF44482}" type="presParOf" srcId="{CF75F751-1673-B840-8E7F-0EC4C128B560}" destId="{35BFCF9B-F3E3-9440-A4A6-33FBEEAB1B14}" srcOrd="1" destOrd="0" presId="urn:microsoft.com/office/officeart/2005/8/layout/vList2"/>
    <dgm:cxn modelId="{BB1BC77A-C67D-6A4E-8448-345CFCB0F9B2}" type="presParOf" srcId="{CF75F751-1673-B840-8E7F-0EC4C128B560}" destId="{62F8F546-52F8-5444-97A1-355894B9F589}" srcOrd="2" destOrd="0" presId="urn:microsoft.com/office/officeart/2005/8/layout/vList2"/>
    <dgm:cxn modelId="{91789F66-2BDF-EA4A-818E-4364005463F3}" type="presParOf" srcId="{CF75F751-1673-B840-8E7F-0EC4C128B560}" destId="{05C29A75-A009-2D41-9A8C-F064BCC347F6}" srcOrd="3" destOrd="0" presId="urn:microsoft.com/office/officeart/2005/8/layout/vList2"/>
    <dgm:cxn modelId="{428EACB8-8663-8E4E-84C6-741243740D20}" type="presParOf" srcId="{CF75F751-1673-B840-8E7F-0EC4C128B560}" destId="{65E0BD14-9CA1-C14E-A2ED-B9563A360B08}" srcOrd="4" destOrd="0" presId="urn:microsoft.com/office/officeart/2005/8/layout/vList2"/>
    <dgm:cxn modelId="{52D92ED7-7761-9B42-8A51-5B9BCB761217}" type="presParOf" srcId="{CF75F751-1673-B840-8E7F-0EC4C128B560}" destId="{ED0616AA-CFF3-BE48-B0CC-27AF5201587B}" srcOrd="5" destOrd="0" presId="urn:microsoft.com/office/officeart/2005/8/layout/vList2"/>
    <dgm:cxn modelId="{8D6FDC25-1F48-AD4E-8875-E47F0B99E971}" type="presParOf" srcId="{CF75F751-1673-B840-8E7F-0EC4C128B560}" destId="{10F1B030-ED06-DA47-BB80-5C9DF9135A73}"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DAF4C6-F191-47DC-B436-B1B8A7285A7A}" type="doc">
      <dgm:prSet loTypeId="urn:microsoft.com/office/officeart/2005/8/layout/chevron1" loCatId="process" qsTypeId="urn:microsoft.com/office/officeart/2005/8/quickstyle/simple1" qsCatId="simple" csTypeId="urn:microsoft.com/office/officeart/2005/8/colors/accent1_2" csCatId="accent1" phldr="1"/>
      <dgm:spPr/>
    </dgm:pt>
    <dgm:pt modelId="{2201678B-0EB3-4144-A39A-E5B695A11203}">
      <dgm:prSet phldrT="[Text]" custT="1"/>
      <dgm:spPr>
        <a:ln>
          <a:solidFill>
            <a:srgbClr val="FFFFFF"/>
          </a:solidFill>
        </a:ln>
      </dgm:spPr>
      <dgm:t>
        <a:bodyPr/>
        <a:lstStyle/>
        <a:p>
          <a:r>
            <a:rPr lang="en-US" sz="1200" dirty="0">
              <a:solidFill>
                <a:srgbClr val="FFFFFF"/>
              </a:solidFill>
              <a:latin typeface="Segoe UI Semibold" panose="020B0702040204020203" pitchFamily="34" charset="0"/>
              <a:cs typeface="Segoe UI Semibold" panose="020B0702040204020203" pitchFamily="34" charset="0"/>
            </a:rPr>
            <a:t>“Critical thinking and problem solving”</a:t>
          </a:r>
        </a:p>
      </dgm:t>
    </dgm:pt>
    <dgm:pt modelId="{F62E9EA9-11A4-4895-8AAF-8FF3A92DD840}" type="parTrans" cxnId="{2A2DCBBD-1327-4D15-BD15-55F3BAE447D7}">
      <dgm:prSet/>
      <dgm:spPr/>
      <dgm:t>
        <a:bodyPr/>
        <a:lstStyle/>
        <a:p>
          <a:endParaRPr lang="en-US"/>
        </a:p>
      </dgm:t>
    </dgm:pt>
    <dgm:pt modelId="{28AAFE0D-121F-4E8B-ABED-DDF4D061D44D}" type="sibTrans" cxnId="{2A2DCBBD-1327-4D15-BD15-55F3BAE447D7}">
      <dgm:prSet/>
      <dgm:spPr/>
      <dgm:t>
        <a:bodyPr/>
        <a:lstStyle/>
        <a:p>
          <a:endParaRPr lang="en-US"/>
        </a:p>
      </dgm:t>
    </dgm:pt>
    <dgm:pt modelId="{1F5982B3-F44A-4F56-BDB6-FFB86E455B21}">
      <dgm:prSet phldrT="[Text]" custT="1"/>
      <dgm:spPr>
        <a:solidFill>
          <a:schemeClr val="accent3"/>
        </a:solidFill>
        <a:ln>
          <a:solidFill>
            <a:srgbClr val="FFFFFF"/>
          </a:solidFill>
        </a:ln>
      </dgm:spPr>
      <dgm:t>
        <a:bodyPr/>
        <a:lstStyle/>
        <a:p>
          <a:r>
            <a:rPr lang="en-US" sz="1200" dirty="0">
              <a:solidFill>
                <a:srgbClr val="FFFFFF"/>
              </a:solidFill>
              <a:latin typeface="Segoe UI Semibold" panose="020B0702040204020203" pitchFamily="34" charset="0"/>
              <a:cs typeface="Segoe UI Semibold" panose="020B0702040204020203" pitchFamily="34" charset="0"/>
            </a:rPr>
            <a:t>“Telling a program or computer what to do in different situations. Coding’s purpose is to make things work the way you want them to work."</a:t>
          </a:r>
        </a:p>
      </dgm:t>
    </dgm:pt>
    <dgm:pt modelId="{8350A0B0-5A6D-41C6-895C-FCC258F6B57D}" type="parTrans" cxnId="{1A3A1382-E70A-4394-9EEC-B17E0D594658}">
      <dgm:prSet/>
      <dgm:spPr/>
      <dgm:t>
        <a:bodyPr/>
        <a:lstStyle/>
        <a:p>
          <a:endParaRPr lang="en-US"/>
        </a:p>
      </dgm:t>
    </dgm:pt>
    <dgm:pt modelId="{DAB93BC9-DA97-4D45-8CD2-43A29B14182F}" type="sibTrans" cxnId="{1A3A1382-E70A-4394-9EEC-B17E0D594658}">
      <dgm:prSet/>
      <dgm:spPr/>
      <dgm:t>
        <a:bodyPr/>
        <a:lstStyle/>
        <a:p>
          <a:endParaRPr lang="en-US"/>
        </a:p>
      </dgm:t>
    </dgm:pt>
    <dgm:pt modelId="{C498E805-6776-4D84-9B35-5FB41E70FDCA}" type="pres">
      <dgm:prSet presAssocID="{B5DAF4C6-F191-47DC-B436-B1B8A7285A7A}" presName="Name0" presStyleCnt="0">
        <dgm:presLayoutVars>
          <dgm:dir/>
          <dgm:animLvl val="lvl"/>
          <dgm:resizeHandles val="exact"/>
        </dgm:presLayoutVars>
      </dgm:prSet>
      <dgm:spPr/>
    </dgm:pt>
    <dgm:pt modelId="{9CD1B24E-6B73-46B2-B2BC-342830605A64}" type="pres">
      <dgm:prSet presAssocID="{2201678B-0EB3-4144-A39A-E5B695A11203}" presName="parTxOnly" presStyleLbl="node1" presStyleIdx="0" presStyleCnt="2" custScaleX="57160" custScaleY="79017" custLinFactNeighborY="-1302">
        <dgm:presLayoutVars>
          <dgm:chMax val="0"/>
          <dgm:chPref val="0"/>
          <dgm:bulletEnabled val="1"/>
        </dgm:presLayoutVars>
      </dgm:prSet>
      <dgm:spPr/>
    </dgm:pt>
    <dgm:pt modelId="{A255B8E5-609B-45E6-B7E4-242BD316C8E6}" type="pres">
      <dgm:prSet presAssocID="{28AAFE0D-121F-4E8B-ABED-DDF4D061D44D}" presName="parTxOnlySpace" presStyleCnt="0"/>
      <dgm:spPr/>
    </dgm:pt>
    <dgm:pt modelId="{9C1F72C9-7847-4290-8B61-08392FF98AC1}" type="pres">
      <dgm:prSet presAssocID="{1F5982B3-F44A-4F56-BDB6-FFB86E455B21}" presName="parTxOnly" presStyleLbl="node1" presStyleIdx="1" presStyleCnt="2" custScaleX="86443" custScaleY="79017" custLinFactNeighborX="209" custLinFactNeighborY="5236">
        <dgm:presLayoutVars>
          <dgm:chMax val="0"/>
          <dgm:chPref val="0"/>
          <dgm:bulletEnabled val="1"/>
        </dgm:presLayoutVars>
      </dgm:prSet>
      <dgm:spPr/>
    </dgm:pt>
  </dgm:ptLst>
  <dgm:cxnLst>
    <dgm:cxn modelId="{4CC8AC7E-1A00-4F85-A18A-9C6744146574}" type="presOf" srcId="{1F5982B3-F44A-4F56-BDB6-FFB86E455B21}" destId="{9C1F72C9-7847-4290-8B61-08392FF98AC1}" srcOrd="0" destOrd="0" presId="urn:microsoft.com/office/officeart/2005/8/layout/chevron1"/>
    <dgm:cxn modelId="{1A3A1382-E70A-4394-9EEC-B17E0D594658}" srcId="{B5DAF4C6-F191-47DC-B436-B1B8A7285A7A}" destId="{1F5982B3-F44A-4F56-BDB6-FFB86E455B21}" srcOrd="1" destOrd="0" parTransId="{8350A0B0-5A6D-41C6-895C-FCC258F6B57D}" sibTransId="{DAB93BC9-DA97-4D45-8CD2-43A29B14182F}"/>
    <dgm:cxn modelId="{8078F992-AAFF-445F-BF53-C991C68BC558}" type="presOf" srcId="{2201678B-0EB3-4144-A39A-E5B695A11203}" destId="{9CD1B24E-6B73-46B2-B2BC-342830605A64}" srcOrd="0" destOrd="0" presId="urn:microsoft.com/office/officeart/2005/8/layout/chevron1"/>
    <dgm:cxn modelId="{959DDF99-5EA9-4F5D-A81F-C0D592D97E29}" type="presOf" srcId="{B5DAF4C6-F191-47DC-B436-B1B8A7285A7A}" destId="{C498E805-6776-4D84-9B35-5FB41E70FDCA}" srcOrd="0" destOrd="0" presId="urn:microsoft.com/office/officeart/2005/8/layout/chevron1"/>
    <dgm:cxn modelId="{2A2DCBBD-1327-4D15-BD15-55F3BAE447D7}" srcId="{B5DAF4C6-F191-47DC-B436-B1B8A7285A7A}" destId="{2201678B-0EB3-4144-A39A-E5B695A11203}" srcOrd="0" destOrd="0" parTransId="{F62E9EA9-11A4-4895-8AAF-8FF3A92DD840}" sibTransId="{28AAFE0D-121F-4E8B-ABED-DDF4D061D44D}"/>
    <dgm:cxn modelId="{3891DA7D-F79D-41DD-8582-A055B801536A}" type="presParOf" srcId="{C498E805-6776-4D84-9B35-5FB41E70FDCA}" destId="{9CD1B24E-6B73-46B2-B2BC-342830605A64}" srcOrd="0" destOrd="0" presId="urn:microsoft.com/office/officeart/2005/8/layout/chevron1"/>
    <dgm:cxn modelId="{282EE8AB-8E41-4EB3-BF28-7094A89EF329}" type="presParOf" srcId="{C498E805-6776-4D84-9B35-5FB41E70FDCA}" destId="{A255B8E5-609B-45E6-B7E4-242BD316C8E6}" srcOrd="1" destOrd="0" presId="urn:microsoft.com/office/officeart/2005/8/layout/chevron1"/>
    <dgm:cxn modelId="{5F0840C2-D033-4ECB-BC06-7DC01E0B4CB0}" type="presParOf" srcId="{C498E805-6776-4D84-9B35-5FB41E70FDCA}" destId="{9C1F72C9-7847-4290-8B61-08392FF98AC1}" srcOrd="2"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5DAF4C6-F191-47DC-B436-B1B8A7285A7A}" type="doc">
      <dgm:prSet loTypeId="urn:microsoft.com/office/officeart/2005/8/layout/chevron1" loCatId="process" qsTypeId="urn:microsoft.com/office/officeart/2005/8/quickstyle/simple1" qsCatId="simple" csTypeId="urn:microsoft.com/office/officeart/2005/8/colors/accent1_2" csCatId="accent1" phldr="1"/>
      <dgm:spPr/>
    </dgm:pt>
    <dgm:pt modelId="{2201678B-0EB3-4144-A39A-E5B695A11203}">
      <dgm:prSet phldrT="[Text]" custT="1"/>
      <dgm:spPr>
        <a:ln>
          <a:solidFill>
            <a:srgbClr val="FFFFFF"/>
          </a:solidFill>
        </a:ln>
      </dgm:spPr>
      <dgm:t>
        <a:bodyPr/>
        <a:lstStyle/>
        <a:p>
          <a:r>
            <a:rPr lang="en-US" sz="1200" dirty="0">
              <a:solidFill>
                <a:srgbClr val="FFFFFF"/>
              </a:solidFill>
              <a:latin typeface="Segoe UI Semibold" panose="020B0702040204020203" pitchFamily="34" charset="0"/>
              <a:cs typeface="Segoe UI Semibold" panose="020B0702040204020203" pitchFamily="34" charset="0"/>
            </a:rPr>
            <a:t>“It has to do with computer programming, its purposes are varied.”</a:t>
          </a:r>
        </a:p>
      </dgm:t>
    </dgm:pt>
    <dgm:pt modelId="{F62E9EA9-11A4-4895-8AAF-8FF3A92DD840}" type="parTrans" cxnId="{2A2DCBBD-1327-4D15-BD15-55F3BAE447D7}">
      <dgm:prSet/>
      <dgm:spPr/>
      <dgm:t>
        <a:bodyPr/>
        <a:lstStyle/>
        <a:p>
          <a:endParaRPr lang="en-US"/>
        </a:p>
      </dgm:t>
    </dgm:pt>
    <dgm:pt modelId="{28AAFE0D-121F-4E8B-ABED-DDF4D061D44D}" type="sibTrans" cxnId="{2A2DCBBD-1327-4D15-BD15-55F3BAE447D7}">
      <dgm:prSet/>
      <dgm:spPr/>
      <dgm:t>
        <a:bodyPr/>
        <a:lstStyle/>
        <a:p>
          <a:endParaRPr lang="en-US"/>
        </a:p>
      </dgm:t>
    </dgm:pt>
    <dgm:pt modelId="{1F5982B3-F44A-4F56-BDB6-FFB86E455B21}">
      <dgm:prSet phldrT="[Text]" custT="1"/>
      <dgm:spPr>
        <a:solidFill>
          <a:schemeClr val="accent3"/>
        </a:solidFill>
        <a:ln>
          <a:solidFill>
            <a:srgbClr val="FFFFFF"/>
          </a:solidFill>
        </a:ln>
      </dgm:spPr>
      <dgm:t>
        <a:bodyPr/>
        <a:lstStyle/>
        <a:p>
          <a:r>
            <a:rPr lang="en-US" sz="1200" dirty="0">
              <a:solidFill>
                <a:srgbClr val="FFFFFF"/>
              </a:solidFill>
              <a:latin typeface="Segoe UI Semibold" panose="020B0702040204020203" pitchFamily="34" charset="0"/>
              <a:cs typeface="Segoe UI Semibold" panose="020B0702040204020203" pitchFamily="34" charset="0"/>
            </a:rPr>
            <a:t>“A digital creative process to accomplish specific goals or produce specific results in a systematic organized fashion.”</a:t>
          </a:r>
        </a:p>
      </dgm:t>
    </dgm:pt>
    <dgm:pt modelId="{8350A0B0-5A6D-41C6-895C-FCC258F6B57D}" type="parTrans" cxnId="{1A3A1382-E70A-4394-9EEC-B17E0D594658}">
      <dgm:prSet/>
      <dgm:spPr/>
      <dgm:t>
        <a:bodyPr/>
        <a:lstStyle/>
        <a:p>
          <a:endParaRPr lang="en-US"/>
        </a:p>
      </dgm:t>
    </dgm:pt>
    <dgm:pt modelId="{DAB93BC9-DA97-4D45-8CD2-43A29B14182F}" type="sibTrans" cxnId="{1A3A1382-E70A-4394-9EEC-B17E0D594658}">
      <dgm:prSet/>
      <dgm:spPr/>
      <dgm:t>
        <a:bodyPr/>
        <a:lstStyle/>
        <a:p>
          <a:endParaRPr lang="en-US"/>
        </a:p>
      </dgm:t>
    </dgm:pt>
    <dgm:pt modelId="{C498E805-6776-4D84-9B35-5FB41E70FDCA}" type="pres">
      <dgm:prSet presAssocID="{B5DAF4C6-F191-47DC-B436-B1B8A7285A7A}" presName="Name0" presStyleCnt="0">
        <dgm:presLayoutVars>
          <dgm:dir/>
          <dgm:animLvl val="lvl"/>
          <dgm:resizeHandles val="exact"/>
        </dgm:presLayoutVars>
      </dgm:prSet>
      <dgm:spPr/>
    </dgm:pt>
    <dgm:pt modelId="{9CD1B24E-6B73-46B2-B2BC-342830605A64}" type="pres">
      <dgm:prSet presAssocID="{2201678B-0EB3-4144-A39A-E5B695A11203}" presName="parTxOnly" presStyleLbl="node1" presStyleIdx="0" presStyleCnt="2" custScaleX="62456" custScaleY="99593">
        <dgm:presLayoutVars>
          <dgm:chMax val="0"/>
          <dgm:chPref val="0"/>
          <dgm:bulletEnabled val="1"/>
        </dgm:presLayoutVars>
      </dgm:prSet>
      <dgm:spPr/>
    </dgm:pt>
    <dgm:pt modelId="{7F329B0C-CABE-0F46-ACAC-84197E3C4E18}" type="pres">
      <dgm:prSet presAssocID="{28AAFE0D-121F-4E8B-ABED-DDF4D061D44D}" presName="parTxOnlySpace" presStyleCnt="0"/>
      <dgm:spPr/>
    </dgm:pt>
    <dgm:pt modelId="{9C1F72C9-7847-4290-8B61-08392FF98AC1}" type="pres">
      <dgm:prSet presAssocID="{1F5982B3-F44A-4F56-BDB6-FFB86E455B21}" presName="parTxOnly" presStyleLbl="node1" presStyleIdx="1" presStyleCnt="2" custScaleX="86443" custScaleY="79017" custLinFactNeighborX="4178" custLinFactNeighborY="111">
        <dgm:presLayoutVars>
          <dgm:chMax val="0"/>
          <dgm:chPref val="0"/>
          <dgm:bulletEnabled val="1"/>
        </dgm:presLayoutVars>
      </dgm:prSet>
      <dgm:spPr/>
    </dgm:pt>
  </dgm:ptLst>
  <dgm:cxnLst>
    <dgm:cxn modelId="{A618B568-6CEB-4A46-A4B0-54F0737C76DA}" type="presOf" srcId="{2201678B-0EB3-4144-A39A-E5B695A11203}" destId="{9CD1B24E-6B73-46B2-B2BC-342830605A64}" srcOrd="0" destOrd="0" presId="urn:microsoft.com/office/officeart/2005/8/layout/chevron1"/>
    <dgm:cxn modelId="{1A3A1382-E70A-4394-9EEC-B17E0D594658}" srcId="{B5DAF4C6-F191-47DC-B436-B1B8A7285A7A}" destId="{1F5982B3-F44A-4F56-BDB6-FFB86E455B21}" srcOrd="1" destOrd="0" parTransId="{8350A0B0-5A6D-41C6-895C-FCC258F6B57D}" sibTransId="{DAB93BC9-DA97-4D45-8CD2-43A29B14182F}"/>
    <dgm:cxn modelId="{5ABC9090-CC4C-AB44-9505-DFFE47B3E67B}" type="presOf" srcId="{1F5982B3-F44A-4F56-BDB6-FFB86E455B21}" destId="{9C1F72C9-7847-4290-8B61-08392FF98AC1}" srcOrd="0" destOrd="0" presId="urn:microsoft.com/office/officeart/2005/8/layout/chevron1"/>
    <dgm:cxn modelId="{959DDF99-5EA9-4F5D-A81F-C0D592D97E29}" type="presOf" srcId="{B5DAF4C6-F191-47DC-B436-B1B8A7285A7A}" destId="{C498E805-6776-4D84-9B35-5FB41E70FDCA}" srcOrd="0" destOrd="0" presId="urn:microsoft.com/office/officeart/2005/8/layout/chevron1"/>
    <dgm:cxn modelId="{2A2DCBBD-1327-4D15-BD15-55F3BAE447D7}" srcId="{B5DAF4C6-F191-47DC-B436-B1B8A7285A7A}" destId="{2201678B-0EB3-4144-A39A-E5B695A11203}" srcOrd="0" destOrd="0" parTransId="{F62E9EA9-11A4-4895-8AAF-8FF3A92DD840}" sibTransId="{28AAFE0D-121F-4E8B-ABED-DDF4D061D44D}"/>
    <dgm:cxn modelId="{A331B097-1B90-174B-8DC5-0E54CA158D36}" type="presParOf" srcId="{C498E805-6776-4D84-9B35-5FB41E70FDCA}" destId="{9CD1B24E-6B73-46B2-B2BC-342830605A64}" srcOrd="0" destOrd="0" presId="urn:microsoft.com/office/officeart/2005/8/layout/chevron1"/>
    <dgm:cxn modelId="{2E3B9C3B-3886-1E41-9084-D2F361D50D53}" type="presParOf" srcId="{C498E805-6776-4D84-9B35-5FB41E70FDCA}" destId="{7F329B0C-CABE-0F46-ACAC-84197E3C4E18}" srcOrd="1" destOrd="0" presId="urn:microsoft.com/office/officeart/2005/8/layout/chevron1"/>
    <dgm:cxn modelId="{F12CE4D2-C6BD-1F45-B471-A917C71C0855}" type="presParOf" srcId="{C498E805-6776-4D84-9B35-5FB41E70FDCA}" destId="{9C1F72C9-7847-4290-8B61-08392FF98AC1}" srcOrd="2"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5DAF4C6-F191-47DC-B436-B1B8A7285A7A}" type="doc">
      <dgm:prSet loTypeId="urn:microsoft.com/office/officeart/2005/8/layout/chevron1" loCatId="process" qsTypeId="urn:microsoft.com/office/officeart/2005/8/quickstyle/simple1" qsCatId="simple" csTypeId="urn:microsoft.com/office/officeart/2005/8/colors/accent1_2" csCatId="accent1" phldr="1"/>
      <dgm:spPr/>
    </dgm:pt>
    <dgm:pt modelId="{2201678B-0EB3-4144-A39A-E5B695A11203}">
      <dgm:prSet phldrT="[Text]" custT="1"/>
      <dgm:spPr>
        <a:ln>
          <a:solidFill>
            <a:srgbClr val="FFFFFF"/>
          </a:solidFill>
        </a:ln>
      </dgm:spPr>
      <dgm:t>
        <a:bodyPr/>
        <a:lstStyle/>
        <a:p>
          <a:r>
            <a:rPr lang="en-US" sz="1200" dirty="0">
              <a:solidFill>
                <a:srgbClr val="FFFFFF"/>
              </a:solidFill>
              <a:latin typeface="Segoe UI Semibold" panose="020B0702040204020203" pitchFamily="34" charset="0"/>
              <a:cs typeface="Segoe UI Semibold" panose="020B0702040204020203" pitchFamily="34" charset="0"/>
            </a:rPr>
            <a:t>“Writing programs to create computer activities”</a:t>
          </a:r>
        </a:p>
      </dgm:t>
    </dgm:pt>
    <dgm:pt modelId="{F62E9EA9-11A4-4895-8AAF-8FF3A92DD840}" type="parTrans" cxnId="{2A2DCBBD-1327-4D15-BD15-55F3BAE447D7}">
      <dgm:prSet/>
      <dgm:spPr/>
      <dgm:t>
        <a:bodyPr/>
        <a:lstStyle/>
        <a:p>
          <a:endParaRPr lang="en-US"/>
        </a:p>
      </dgm:t>
    </dgm:pt>
    <dgm:pt modelId="{28AAFE0D-121F-4E8B-ABED-DDF4D061D44D}" type="sibTrans" cxnId="{2A2DCBBD-1327-4D15-BD15-55F3BAE447D7}">
      <dgm:prSet/>
      <dgm:spPr/>
      <dgm:t>
        <a:bodyPr/>
        <a:lstStyle/>
        <a:p>
          <a:endParaRPr lang="en-US"/>
        </a:p>
      </dgm:t>
    </dgm:pt>
    <dgm:pt modelId="{1F5982B3-F44A-4F56-BDB6-FFB86E455B21}">
      <dgm:prSet phldrT="[Text]" custT="1"/>
      <dgm:spPr>
        <a:solidFill>
          <a:schemeClr val="accent3"/>
        </a:solidFill>
        <a:ln>
          <a:solidFill>
            <a:srgbClr val="FFFFFF"/>
          </a:solidFill>
        </a:ln>
      </dgm:spPr>
      <dgm:t>
        <a:bodyPr/>
        <a:lstStyle/>
        <a:p>
          <a:r>
            <a:rPr lang="en-US" sz="1200" dirty="0">
              <a:solidFill>
                <a:srgbClr val="FFFFFF"/>
              </a:solidFill>
              <a:latin typeface="Segoe UI Semibold" panose="020B0702040204020203" pitchFamily="34" charset="0"/>
              <a:cs typeface="Segoe UI Semibold" panose="020B0702040204020203" pitchFamily="34" charset="0"/>
            </a:rPr>
            <a:t>“It is the building blocks [sic] of all technology. It is important to understand computational thinking as a way to solve problems.”</a:t>
          </a:r>
        </a:p>
      </dgm:t>
    </dgm:pt>
    <dgm:pt modelId="{8350A0B0-5A6D-41C6-895C-FCC258F6B57D}" type="parTrans" cxnId="{1A3A1382-E70A-4394-9EEC-B17E0D594658}">
      <dgm:prSet/>
      <dgm:spPr/>
      <dgm:t>
        <a:bodyPr/>
        <a:lstStyle/>
        <a:p>
          <a:endParaRPr lang="en-US"/>
        </a:p>
      </dgm:t>
    </dgm:pt>
    <dgm:pt modelId="{DAB93BC9-DA97-4D45-8CD2-43A29B14182F}" type="sibTrans" cxnId="{1A3A1382-E70A-4394-9EEC-B17E0D594658}">
      <dgm:prSet/>
      <dgm:spPr/>
      <dgm:t>
        <a:bodyPr/>
        <a:lstStyle/>
        <a:p>
          <a:endParaRPr lang="en-US"/>
        </a:p>
      </dgm:t>
    </dgm:pt>
    <dgm:pt modelId="{C498E805-6776-4D84-9B35-5FB41E70FDCA}" type="pres">
      <dgm:prSet presAssocID="{B5DAF4C6-F191-47DC-B436-B1B8A7285A7A}" presName="Name0" presStyleCnt="0">
        <dgm:presLayoutVars>
          <dgm:dir/>
          <dgm:animLvl val="lvl"/>
          <dgm:resizeHandles val="exact"/>
        </dgm:presLayoutVars>
      </dgm:prSet>
      <dgm:spPr/>
    </dgm:pt>
    <dgm:pt modelId="{9CD1B24E-6B73-46B2-B2BC-342830605A64}" type="pres">
      <dgm:prSet presAssocID="{2201678B-0EB3-4144-A39A-E5B695A11203}" presName="parTxOnly" presStyleLbl="node1" presStyleIdx="0" presStyleCnt="2" custScaleX="57160" custScaleY="79017">
        <dgm:presLayoutVars>
          <dgm:chMax val="0"/>
          <dgm:chPref val="0"/>
          <dgm:bulletEnabled val="1"/>
        </dgm:presLayoutVars>
      </dgm:prSet>
      <dgm:spPr/>
    </dgm:pt>
    <dgm:pt modelId="{A255B8E5-609B-45E6-B7E4-242BD316C8E6}" type="pres">
      <dgm:prSet presAssocID="{28AAFE0D-121F-4E8B-ABED-DDF4D061D44D}" presName="parTxOnlySpace" presStyleCnt="0"/>
      <dgm:spPr/>
    </dgm:pt>
    <dgm:pt modelId="{9C1F72C9-7847-4290-8B61-08392FF98AC1}" type="pres">
      <dgm:prSet presAssocID="{1F5982B3-F44A-4F56-BDB6-FFB86E455B21}" presName="parTxOnly" presStyleLbl="node1" presStyleIdx="1" presStyleCnt="2" custScaleX="86443" custScaleY="79017" custLinFactNeighborX="17416" custLinFactNeighborY="-155">
        <dgm:presLayoutVars>
          <dgm:chMax val="0"/>
          <dgm:chPref val="0"/>
          <dgm:bulletEnabled val="1"/>
        </dgm:presLayoutVars>
      </dgm:prSet>
      <dgm:spPr/>
    </dgm:pt>
  </dgm:ptLst>
  <dgm:cxnLst>
    <dgm:cxn modelId="{4CC8AC7E-1A00-4F85-A18A-9C6744146574}" type="presOf" srcId="{1F5982B3-F44A-4F56-BDB6-FFB86E455B21}" destId="{9C1F72C9-7847-4290-8B61-08392FF98AC1}" srcOrd="0" destOrd="0" presId="urn:microsoft.com/office/officeart/2005/8/layout/chevron1"/>
    <dgm:cxn modelId="{1A3A1382-E70A-4394-9EEC-B17E0D594658}" srcId="{B5DAF4C6-F191-47DC-B436-B1B8A7285A7A}" destId="{1F5982B3-F44A-4F56-BDB6-FFB86E455B21}" srcOrd="1" destOrd="0" parTransId="{8350A0B0-5A6D-41C6-895C-FCC258F6B57D}" sibTransId="{DAB93BC9-DA97-4D45-8CD2-43A29B14182F}"/>
    <dgm:cxn modelId="{8078F992-AAFF-445F-BF53-C991C68BC558}" type="presOf" srcId="{2201678B-0EB3-4144-A39A-E5B695A11203}" destId="{9CD1B24E-6B73-46B2-B2BC-342830605A64}" srcOrd="0" destOrd="0" presId="urn:microsoft.com/office/officeart/2005/8/layout/chevron1"/>
    <dgm:cxn modelId="{959DDF99-5EA9-4F5D-A81F-C0D592D97E29}" type="presOf" srcId="{B5DAF4C6-F191-47DC-B436-B1B8A7285A7A}" destId="{C498E805-6776-4D84-9B35-5FB41E70FDCA}" srcOrd="0" destOrd="0" presId="urn:microsoft.com/office/officeart/2005/8/layout/chevron1"/>
    <dgm:cxn modelId="{2A2DCBBD-1327-4D15-BD15-55F3BAE447D7}" srcId="{B5DAF4C6-F191-47DC-B436-B1B8A7285A7A}" destId="{2201678B-0EB3-4144-A39A-E5B695A11203}" srcOrd="0" destOrd="0" parTransId="{F62E9EA9-11A4-4895-8AAF-8FF3A92DD840}" sibTransId="{28AAFE0D-121F-4E8B-ABED-DDF4D061D44D}"/>
    <dgm:cxn modelId="{3891DA7D-F79D-41DD-8582-A055B801536A}" type="presParOf" srcId="{C498E805-6776-4D84-9B35-5FB41E70FDCA}" destId="{9CD1B24E-6B73-46B2-B2BC-342830605A64}" srcOrd="0" destOrd="0" presId="urn:microsoft.com/office/officeart/2005/8/layout/chevron1"/>
    <dgm:cxn modelId="{282EE8AB-8E41-4EB3-BF28-7094A89EF329}" type="presParOf" srcId="{C498E805-6776-4D84-9B35-5FB41E70FDCA}" destId="{A255B8E5-609B-45E6-B7E4-242BD316C8E6}" srcOrd="1" destOrd="0" presId="urn:microsoft.com/office/officeart/2005/8/layout/chevron1"/>
    <dgm:cxn modelId="{5F0840C2-D033-4ECB-BC06-7DC01E0B4CB0}" type="presParOf" srcId="{C498E805-6776-4D84-9B35-5FB41E70FDCA}" destId="{9C1F72C9-7847-4290-8B61-08392FF98AC1}" srcOrd="2" destOrd="0" presId="urn:microsoft.com/office/officeart/2005/8/layout/chevron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54043-538C-6145-8276-DD2ACDA5D855}">
      <dsp:nvSpPr>
        <dsp:cNvPr id="0" name=""/>
        <dsp:cNvSpPr/>
      </dsp:nvSpPr>
      <dsp:spPr>
        <a:xfrm>
          <a:off x="1121759" y="512"/>
          <a:ext cx="4487036" cy="666384"/>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061" tIns="169262" rIns="87061" bIns="169262" numCol="1" spcCol="1270" anchor="ctr" anchorCtr="0">
          <a:noAutofit/>
        </a:bodyPr>
        <a:lstStyle/>
        <a:p>
          <a:pPr marL="0" lvl="0" indent="0" algn="l" defTabSz="533400">
            <a:lnSpc>
              <a:spcPct val="90000"/>
            </a:lnSpc>
            <a:spcBef>
              <a:spcPct val="0"/>
            </a:spcBef>
            <a:spcAft>
              <a:spcPct val="35000"/>
            </a:spcAft>
            <a:buNone/>
          </a:pPr>
          <a:r>
            <a:rPr lang="en-US" sz="1200" kern="1200"/>
            <a:t>Increase teachers’ knowledge of coding</a:t>
          </a:r>
        </a:p>
      </dsp:txBody>
      <dsp:txXfrm>
        <a:off x="1121759" y="512"/>
        <a:ext cx="4487036" cy="666384"/>
      </dsp:txXfrm>
    </dsp:sp>
    <dsp:sp modelId="{9DAA6C64-76EB-3E40-8EAC-DF8E9EC66A70}">
      <dsp:nvSpPr>
        <dsp:cNvPr id="0" name=""/>
        <dsp:cNvSpPr/>
      </dsp:nvSpPr>
      <dsp:spPr>
        <a:xfrm>
          <a:off x="0" y="512"/>
          <a:ext cx="1121759" cy="666384"/>
        </a:xfrm>
        <a:prstGeom prst="rect">
          <a:avLst/>
        </a:prstGeom>
        <a:solidFill>
          <a:schemeClr val="lt1">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360" tIns="65824" rIns="59360" bIns="65824" numCol="1" spcCol="1270" anchor="ctr" anchorCtr="0">
          <a:noAutofit/>
        </a:bodyPr>
        <a:lstStyle/>
        <a:p>
          <a:pPr marL="0" lvl="0" indent="0" algn="ctr" defTabSz="711200">
            <a:lnSpc>
              <a:spcPct val="90000"/>
            </a:lnSpc>
            <a:spcBef>
              <a:spcPct val="0"/>
            </a:spcBef>
            <a:spcAft>
              <a:spcPct val="35000"/>
            </a:spcAft>
            <a:buNone/>
          </a:pPr>
          <a:r>
            <a:rPr lang="en-US" sz="1600" kern="1200"/>
            <a:t>Increase</a:t>
          </a:r>
        </a:p>
      </dsp:txBody>
      <dsp:txXfrm>
        <a:off x="0" y="512"/>
        <a:ext cx="1121759" cy="666384"/>
      </dsp:txXfrm>
    </dsp:sp>
    <dsp:sp modelId="{5D4457BE-F700-C149-9153-77442E9E4477}">
      <dsp:nvSpPr>
        <dsp:cNvPr id="0" name=""/>
        <dsp:cNvSpPr/>
      </dsp:nvSpPr>
      <dsp:spPr>
        <a:xfrm>
          <a:off x="1121759" y="706879"/>
          <a:ext cx="4487036" cy="666384"/>
        </a:xfrm>
        <a:prstGeom prst="rect">
          <a:avLst/>
        </a:prstGeom>
        <a:solidFill>
          <a:schemeClr val="accent5">
            <a:hueOff val="-367427"/>
            <a:satOff val="54"/>
            <a:lumOff val="-1294"/>
            <a:alphaOff val="0"/>
          </a:schemeClr>
        </a:solidFill>
        <a:ln w="19050" cap="flat" cmpd="sng" algn="ctr">
          <a:solidFill>
            <a:schemeClr val="accent5">
              <a:hueOff val="-367427"/>
              <a:satOff val="54"/>
              <a:lumOff val="-1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061" tIns="169262" rIns="87061" bIns="169262" numCol="1" spcCol="1270" anchor="ctr" anchorCtr="0">
          <a:noAutofit/>
        </a:bodyPr>
        <a:lstStyle/>
        <a:p>
          <a:pPr marL="0" lvl="0" indent="0" algn="l" defTabSz="533400">
            <a:lnSpc>
              <a:spcPct val="90000"/>
            </a:lnSpc>
            <a:spcBef>
              <a:spcPct val="0"/>
            </a:spcBef>
            <a:spcAft>
              <a:spcPct val="35000"/>
            </a:spcAft>
            <a:buNone/>
          </a:pPr>
          <a:r>
            <a:rPr lang="en-US" sz="1200" kern="1200"/>
            <a:t>Increase teachers attitudes toward coding</a:t>
          </a:r>
        </a:p>
      </dsp:txBody>
      <dsp:txXfrm>
        <a:off x="1121759" y="706879"/>
        <a:ext cx="4487036" cy="666384"/>
      </dsp:txXfrm>
    </dsp:sp>
    <dsp:sp modelId="{532D82CB-246F-004E-BDDD-823B5EEBBCE4}">
      <dsp:nvSpPr>
        <dsp:cNvPr id="0" name=""/>
        <dsp:cNvSpPr/>
      </dsp:nvSpPr>
      <dsp:spPr>
        <a:xfrm>
          <a:off x="0" y="706879"/>
          <a:ext cx="1121759" cy="666384"/>
        </a:xfrm>
        <a:prstGeom prst="rect">
          <a:avLst/>
        </a:prstGeom>
        <a:solidFill>
          <a:schemeClr val="lt1">
            <a:hueOff val="0"/>
            <a:satOff val="0"/>
            <a:lumOff val="0"/>
            <a:alphaOff val="0"/>
          </a:schemeClr>
        </a:solidFill>
        <a:ln w="19050" cap="flat" cmpd="sng" algn="ctr">
          <a:solidFill>
            <a:schemeClr val="accent5">
              <a:hueOff val="-367427"/>
              <a:satOff val="54"/>
              <a:lumOff val="-12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360" tIns="65824" rIns="59360" bIns="65824" numCol="1" spcCol="1270" anchor="ctr" anchorCtr="0">
          <a:noAutofit/>
        </a:bodyPr>
        <a:lstStyle/>
        <a:p>
          <a:pPr marL="0" lvl="0" indent="0" algn="ctr" defTabSz="711200">
            <a:lnSpc>
              <a:spcPct val="90000"/>
            </a:lnSpc>
            <a:spcBef>
              <a:spcPct val="0"/>
            </a:spcBef>
            <a:spcAft>
              <a:spcPct val="35000"/>
            </a:spcAft>
            <a:buNone/>
          </a:pPr>
          <a:r>
            <a:rPr lang="en-US" sz="1600" kern="1200"/>
            <a:t>Increase</a:t>
          </a:r>
        </a:p>
      </dsp:txBody>
      <dsp:txXfrm>
        <a:off x="0" y="706879"/>
        <a:ext cx="1121759" cy="666384"/>
      </dsp:txXfrm>
    </dsp:sp>
    <dsp:sp modelId="{274E8A90-A948-E749-A7D3-A1E88D357A3F}">
      <dsp:nvSpPr>
        <dsp:cNvPr id="0" name=""/>
        <dsp:cNvSpPr/>
      </dsp:nvSpPr>
      <dsp:spPr>
        <a:xfrm>
          <a:off x="1121759" y="1413247"/>
          <a:ext cx="4487036" cy="666384"/>
        </a:xfrm>
        <a:prstGeom prst="rect">
          <a:avLst/>
        </a:prstGeom>
        <a:solidFill>
          <a:schemeClr val="accent5">
            <a:hueOff val="-734855"/>
            <a:satOff val="108"/>
            <a:lumOff val="-2588"/>
            <a:alphaOff val="0"/>
          </a:schemeClr>
        </a:solidFill>
        <a:ln w="19050" cap="flat" cmpd="sng" algn="ctr">
          <a:solidFill>
            <a:schemeClr val="accent5">
              <a:hueOff val="-734855"/>
              <a:satOff val="108"/>
              <a:lumOff val="-25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061" tIns="169262" rIns="87061" bIns="169262" numCol="1" spcCol="1270" anchor="ctr" anchorCtr="0">
          <a:noAutofit/>
        </a:bodyPr>
        <a:lstStyle/>
        <a:p>
          <a:pPr marL="0" lvl="0" indent="0" algn="l" defTabSz="533400">
            <a:lnSpc>
              <a:spcPct val="90000"/>
            </a:lnSpc>
            <a:spcBef>
              <a:spcPct val="0"/>
            </a:spcBef>
            <a:spcAft>
              <a:spcPct val="35000"/>
            </a:spcAft>
            <a:buNone/>
          </a:pPr>
          <a:r>
            <a:rPr lang="en-US" sz="1200" kern="1200" dirty="0"/>
            <a:t>Increase amount of time teaching writing</a:t>
          </a:r>
        </a:p>
      </dsp:txBody>
      <dsp:txXfrm>
        <a:off x="1121759" y="1413247"/>
        <a:ext cx="4487036" cy="666384"/>
      </dsp:txXfrm>
    </dsp:sp>
    <dsp:sp modelId="{C5B05F2C-7856-984C-A653-FAD4F53A1915}">
      <dsp:nvSpPr>
        <dsp:cNvPr id="0" name=""/>
        <dsp:cNvSpPr/>
      </dsp:nvSpPr>
      <dsp:spPr>
        <a:xfrm>
          <a:off x="0" y="1413247"/>
          <a:ext cx="1121759" cy="666384"/>
        </a:xfrm>
        <a:prstGeom prst="rect">
          <a:avLst/>
        </a:prstGeom>
        <a:solidFill>
          <a:schemeClr val="lt1">
            <a:hueOff val="0"/>
            <a:satOff val="0"/>
            <a:lumOff val="0"/>
            <a:alphaOff val="0"/>
          </a:schemeClr>
        </a:solidFill>
        <a:ln w="19050" cap="flat" cmpd="sng" algn="ctr">
          <a:solidFill>
            <a:schemeClr val="accent5">
              <a:hueOff val="-734855"/>
              <a:satOff val="108"/>
              <a:lumOff val="-258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360" tIns="65824" rIns="59360" bIns="65824" numCol="1" spcCol="1270" anchor="ctr" anchorCtr="0">
          <a:noAutofit/>
        </a:bodyPr>
        <a:lstStyle/>
        <a:p>
          <a:pPr marL="0" lvl="0" indent="0" algn="ctr" defTabSz="711200">
            <a:lnSpc>
              <a:spcPct val="90000"/>
            </a:lnSpc>
            <a:spcBef>
              <a:spcPct val="0"/>
            </a:spcBef>
            <a:spcAft>
              <a:spcPct val="35000"/>
            </a:spcAft>
            <a:buNone/>
          </a:pPr>
          <a:r>
            <a:rPr lang="en-US" sz="1600" kern="1200"/>
            <a:t>Increase</a:t>
          </a:r>
        </a:p>
      </dsp:txBody>
      <dsp:txXfrm>
        <a:off x="0" y="1413247"/>
        <a:ext cx="1121759" cy="666384"/>
      </dsp:txXfrm>
    </dsp:sp>
    <dsp:sp modelId="{AF3E5526-1D1E-DB47-8AC3-CF37231A17F3}">
      <dsp:nvSpPr>
        <dsp:cNvPr id="0" name=""/>
        <dsp:cNvSpPr/>
      </dsp:nvSpPr>
      <dsp:spPr>
        <a:xfrm>
          <a:off x="1121759" y="2119614"/>
          <a:ext cx="4487036" cy="666384"/>
        </a:xfrm>
        <a:prstGeom prst="rect">
          <a:avLst/>
        </a:prstGeom>
        <a:solidFill>
          <a:schemeClr val="accent5">
            <a:hueOff val="-1102282"/>
            <a:satOff val="162"/>
            <a:lumOff val="-3883"/>
            <a:alphaOff val="0"/>
          </a:schemeClr>
        </a:solidFill>
        <a:ln w="19050" cap="flat" cmpd="sng" algn="ctr">
          <a:solidFill>
            <a:schemeClr val="accent5">
              <a:hueOff val="-1102282"/>
              <a:satOff val="162"/>
              <a:lumOff val="-3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061" tIns="169262" rIns="87061" bIns="169262" numCol="1" spcCol="1270" anchor="ctr" anchorCtr="0">
          <a:noAutofit/>
        </a:bodyPr>
        <a:lstStyle/>
        <a:p>
          <a:pPr marL="0" lvl="0" indent="0" algn="l" defTabSz="533400">
            <a:lnSpc>
              <a:spcPct val="90000"/>
            </a:lnSpc>
            <a:spcBef>
              <a:spcPct val="0"/>
            </a:spcBef>
            <a:spcAft>
              <a:spcPct val="35000"/>
            </a:spcAft>
            <a:buNone/>
          </a:pPr>
          <a:r>
            <a:rPr lang="en-US" sz="1200" kern="1200" dirty="0"/>
            <a:t>Increase amount of time spent on teaching coding and STEM</a:t>
          </a:r>
        </a:p>
      </dsp:txBody>
      <dsp:txXfrm>
        <a:off x="1121759" y="2119614"/>
        <a:ext cx="4487036" cy="666384"/>
      </dsp:txXfrm>
    </dsp:sp>
    <dsp:sp modelId="{A67AEDE0-0EC7-7440-8E43-D9F2109471C6}">
      <dsp:nvSpPr>
        <dsp:cNvPr id="0" name=""/>
        <dsp:cNvSpPr/>
      </dsp:nvSpPr>
      <dsp:spPr>
        <a:xfrm>
          <a:off x="0" y="2119614"/>
          <a:ext cx="1121759" cy="666384"/>
        </a:xfrm>
        <a:prstGeom prst="rect">
          <a:avLst/>
        </a:prstGeom>
        <a:solidFill>
          <a:schemeClr val="lt1">
            <a:hueOff val="0"/>
            <a:satOff val="0"/>
            <a:lumOff val="0"/>
            <a:alphaOff val="0"/>
          </a:schemeClr>
        </a:solidFill>
        <a:ln w="19050" cap="flat" cmpd="sng" algn="ctr">
          <a:solidFill>
            <a:schemeClr val="accent5">
              <a:hueOff val="-1102282"/>
              <a:satOff val="162"/>
              <a:lumOff val="-3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360" tIns="65824" rIns="59360" bIns="65824" numCol="1" spcCol="1270" anchor="ctr" anchorCtr="0">
          <a:noAutofit/>
        </a:bodyPr>
        <a:lstStyle/>
        <a:p>
          <a:pPr marL="0" lvl="0" indent="0" algn="ctr" defTabSz="711200">
            <a:lnSpc>
              <a:spcPct val="90000"/>
            </a:lnSpc>
            <a:spcBef>
              <a:spcPct val="0"/>
            </a:spcBef>
            <a:spcAft>
              <a:spcPct val="35000"/>
            </a:spcAft>
            <a:buNone/>
          </a:pPr>
          <a:r>
            <a:rPr lang="en-US" sz="1600" kern="1200"/>
            <a:t>Increase</a:t>
          </a:r>
        </a:p>
      </dsp:txBody>
      <dsp:txXfrm>
        <a:off x="0" y="2119614"/>
        <a:ext cx="1121759" cy="666384"/>
      </dsp:txXfrm>
    </dsp:sp>
    <dsp:sp modelId="{B67744DD-30A6-4540-AE85-6970A6FD6B3F}">
      <dsp:nvSpPr>
        <dsp:cNvPr id="0" name=""/>
        <dsp:cNvSpPr/>
      </dsp:nvSpPr>
      <dsp:spPr>
        <a:xfrm>
          <a:off x="1121759" y="2825981"/>
          <a:ext cx="4487036" cy="666384"/>
        </a:xfrm>
        <a:prstGeom prst="rect">
          <a:avLst/>
        </a:prstGeom>
        <a:solidFill>
          <a:schemeClr val="accent5">
            <a:hueOff val="-1469710"/>
            <a:satOff val="216"/>
            <a:lumOff val="-5177"/>
            <a:alphaOff val="0"/>
          </a:schemeClr>
        </a:solidFill>
        <a:ln w="19050" cap="flat" cmpd="sng" algn="ctr">
          <a:solidFill>
            <a:schemeClr val="accent5">
              <a:hueOff val="-1469710"/>
              <a:satOff val="216"/>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061" tIns="169262" rIns="87061" bIns="169262" numCol="1" spcCol="1270" anchor="ctr" anchorCtr="0">
          <a:noAutofit/>
        </a:bodyPr>
        <a:lstStyle/>
        <a:p>
          <a:pPr marL="0" lvl="0" indent="0" algn="l" defTabSz="533400">
            <a:lnSpc>
              <a:spcPct val="90000"/>
            </a:lnSpc>
            <a:spcBef>
              <a:spcPct val="0"/>
            </a:spcBef>
            <a:spcAft>
              <a:spcPct val="35000"/>
            </a:spcAft>
            <a:buNone/>
          </a:pPr>
          <a:r>
            <a:rPr lang="en-US" sz="1200" kern="1200"/>
            <a:t>Increase students’ coding knowledge</a:t>
          </a:r>
        </a:p>
      </dsp:txBody>
      <dsp:txXfrm>
        <a:off x="1121759" y="2825981"/>
        <a:ext cx="4487036" cy="666384"/>
      </dsp:txXfrm>
    </dsp:sp>
    <dsp:sp modelId="{272E7CC8-A155-EC49-BD03-E5309827D5EF}">
      <dsp:nvSpPr>
        <dsp:cNvPr id="0" name=""/>
        <dsp:cNvSpPr/>
      </dsp:nvSpPr>
      <dsp:spPr>
        <a:xfrm>
          <a:off x="0" y="2825981"/>
          <a:ext cx="1121759" cy="666384"/>
        </a:xfrm>
        <a:prstGeom prst="rect">
          <a:avLst/>
        </a:prstGeom>
        <a:solidFill>
          <a:schemeClr val="lt1">
            <a:hueOff val="0"/>
            <a:satOff val="0"/>
            <a:lumOff val="0"/>
            <a:alphaOff val="0"/>
          </a:schemeClr>
        </a:solidFill>
        <a:ln w="19050" cap="flat" cmpd="sng" algn="ctr">
          <a:solidFill>
            <a:schemeClr val="accent5">
              <a:hueOff val="-1469710"/>
              <a:satOff val="216"/>
              <a:lumOff val="-51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360" tIns="65824" rIns="59360" bIns="65824" numCol="1" spcCol="1270" anchor="ctr" anchorCtr="0">
          <a:noAutofit/>
        </a:bodyPr>
        <a:lstStyle/>
        <a:p>
          <a:pPr marL="0" lvl="0" indent="0" algn="ctr" defTabSz="711200">
            <a:lnSpc>
              <a:spcPct val="90000"/>
            </a:lnSpc>
            <a:spcBef>
              <a:spcPct val="0"/>
            </a:spcBef>
            <a:spcAft>
              <a:spcPct val="35000"/>
            </a:spcAft>
            <a:buNone/>
          </a:pPr>
          <a:r>
            <a:rPr lang="en-US" sz="1600" kern="1200"/>
            <a:t>Increase</a:t>
          </a:r>
        </a:p>
      </dsp:txBody>
      <dsp:txXfrm>
        <a:off x="0" y="2825981"/>
        <a:ext cx="1121759" cy="666384"/>
      </dsp:txXfrm>
    </dsp:sp>
    <dsp:sp modelId="{B9DFA0C6-E8E6-C14C-9BB3-5742A5FD478E}">
      <dsp:nvSpPr>
        <dsp:cNvPr id="0" name=""/>
        <dsp:cNvSpPr/>
      </dsp:nvSpPr>
      <dsp:spPr>
        <a:xfrm>
          <a:off x="1121759" y="3532349"/>
          <a:ext cx="4487036" cy="666384"/>
        </a:xfrm>
        <a:prstGeom prst="rect">
          <a:avLst/>
        </a:prstGeom>
        <a:solidFill>
          <a:schemeClr val="accent5">
            <a:hueOff val="-1837137"/>
            <a:satOff val="270"/>
            <a:lumOff val="-6471"/>
            <a:alphaOff val="0"/>
          </a:schemeClr>
        </a:solidFill>
        <a:ln w="19050" cap="flat" cmpd="sng" algn="ctr">
          <a:solidFill>
            <a:schemeClr val="accent5">
              <a:hueOff val="-1837137"/>
              <a:satOff val="270"/>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061" tIns="169262" rIns="87061" bIns="169262" numCol="1" spcCol="1270" anchor="ctr" anchorCtr="0">
          <a:noAutofit/>
        </a:bodyPr>
        <a:lstStyle/>
        <a:p>
          <a:pPr marL="0" lvl="0" indent="0" algn="l" defTabSz="533400">
            <a:lnSpc>
              <a:spcPct val="90000"/>
            </a:lnSpc>
            <a:spcBef>
              <a:spcPct val="0"/>
            </a:spcBef>
            <a:spcAft>
              <a:spcPct val="35000"/>
            </a:spcAft>
            <a:buNone/>
          </a:pPr>
          <a:r>
            <a:rPr lang="en-US" sz="1200" kern="1200"/>
            <a:t>Increase students’ attitudes toward coding</a:t>
          </a:r>
        </a:p>
      </dsp:txBody>
      <dsp:txXfrm>
        <a:off x="1121759" y="3532349"/>
        <a:ext cx="4487036" cy="666384"/>
      </dsp:txXfrm>
    </dsp:sp>
    <dsp:sp modelId="{F4233BE6-AFDE-2E47-84F9-C7475491A44E}">
      <dsp:nvSpPr>
        <dsp:cNvPr id="0" name=""/>
        <dsp:cNvSpPr/>
      </dsp:nvSpPr>
      <dsp:spPr>
        <a:xfrm>
          <a:off x="0" y="3532349"/>
          <a:ext cx="1121759" cy="666384"/>
        </a:xfrm>
        <a:prstGeom prst="rect">
          <a:avLst/>
        </a:prstGeom>
        <a:solidFill>
          <a:schemeClr val="lt1">
            <a:hueOff val="0"/>
            <a:satOff val="0"/>
            <a:lumOff val="0"/>
            <a:alphaOff val="0"/>
          </a:schemeClr>
        </a:solidFill>
        <a:ln w="19050" cap="flat" cmpd="sng" algn="ctr">
          <a:solidFill>
            <a:schemeClr val="accent5">
              <a:hueOff val="-1837137"/>
              <a:satOff val="270"/>
              <a:lumOff val="-64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360" tIns="65824" rIns="59360" bIns="65824" numCol="1" spcCol="1270" anchor="ctr" anchorCtr="0">
          <a:noAutofit/>
        </a:bodyPr>
        <a:lstStyle/>
        <a:p>
          <a:pPr marL="0" lvl="0" indent="0" algn="ctr" defTabSz="711200">
            <a:lnSpc>
              <a:spcPct val="90000"/>
            </a:lnSpc>
            <a:spcBef>
              <a:spcPct val="0"/>
            </a:spcBef>
            <a:spcAft>
              <a:spcPct val="35000"/>
            </a:spcAft>
            <a:buNone/>
          </a:pPr>
          <a:r>
            <a:rPr lang="en-US" sz="1600" kern="1200"/>
            <a:t>Increase</a:t>
          </a:r>
        </a:p>
      </dsp:txBody>
      <dsp:txXfrm>
        <a:off x="0" y="3532349"/>
        <a:ext cx="1121759" cy="666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C2EEF-0CC4-FE4E-A09F-F758BD1626C7}">
      <dsp:nvSpPr>
        <dsp:cNvPr id="0" name=""/>
        <dsp:cNvSpPr/>
      </dsp:nvSpPr>
      <dsp:spPr>
        <a:xfrm>
          <a:off x="2618330" y="564598"/>
          <a:ext cx="781467" cy="78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a:t>CODERS Modules</a:t>
          </a:r>
        </a:p>
      </dsp:txBody>
      <dsp:txXfrm>
        <a:off x="2618330" y="564598"/>
        <a:ext cx="781467" cy="781467"/>
      </dsp:txXfrm>
    </dsp:sp>
    <dsp:sp modelId="{96878DE9-83AE-184F-A2BD-6A18743D8722}">
      <dsp:nvSpPr>
        <dsp:cNvPr id="0" name=""/>
        <dsp:cNvSpPr/>
      </dsp:nvSpPr>
      <dsp:spPr>
        <a:xfrm>
          <a:off x="227111" y="556517"/>
          <a:ext cx="3819326" cy="3819326"/>
        </a:xfrm>
        <a:prstGeom prst="circularArrow">
          <a:avLst>
            <a:gd name="adj1" fmla="val 3990"/>
            <a:gd name="adj2" fmla="val 250290"/>
            <a:gd name="adj3" fmla="val 20573170"/>
            <a:gd name="adj4" fmla="val 18982995"/>
            <a:gd name="adj5" fmla="val 4655"/>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769873-FA16-C447-A8C5-7A5B74D3D101}">
      <dsp:nvSpPr>
        <dsp:cNvPr id="0" name=""/>
        <dsp:cNvSpPr/>
      </dsp:nvSpPr>
      <dsp:spPr>
        <a:xfrm>
          <a:off x="3490619" y="2075447"/>
          <a:ext cx="781467" cy="78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a:t>S</a:t>
          </a:r>
          <a:r>
            <a:rPr lang="en-US" sz="800" b="0" i="0" kern="1200"/>
            <a:t>ummer professional development (30 hours)</a:t>
          </a:r>
          <a:endParaRPr lang="en-US" sz="800" kern="1200"/>
        </a:p>
      </dsp:txBody>
      <dsp:txXfrm>
        <a:off x="3490619" y="2075447"/>
        <a:ext cx="781467" cy="781467"/>
      </dsp:txXfrm>
    </dsp:sp>
    <dsp:sp modelId="{B44F0BB2-4C51-644A-85F6-9FAEFF33E2D7}">
      <dsp:nvSpPr>
        <dsp:cNvPr id="0" name=""/>
        <dsp:cNvSpPr/>
      </dsp:nvSpPr>
      <dsp:spPr>
        <a:xfrm>
          <a:off x="227111" y="556517"/>
          <a:ext cx="3819326" cy="3819326"/>
        </a:xfrm>
        <a:prstGeom prst="circularArrow">
          <a:avLst>
            <a:gd name="adj1" fmla="val 3990"/>
            <a:gd name="adj2" fmla="val 250290"/>
            <a:gd name="adj3" fmla="val 2366715"/>
            <a:gd name="adj4" fmla="val 776540"/>
            <a:gd name="adj5" fmla="val 4655"/>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0E6ED-AB3A-1247-A72D-5D6A2FD12FC4}">
      <dsp:nvSpPr>
        <dsp:cNvPr id="0" name=""/>
        <dsp:cNvSpPr/>
      </dsp:nvSpPr>
      <dsp:spPr>
        <a:xfrm>
          <a:off x="2618330" y="3586296"/>
          <a:ext cx="781467" cy="78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0" i="0" kern="1200"/>
            <a:t>Three academic year regroups (3 days x 6 hours=18 hours)</a:t>
          </a:r>
          <a:endParaRPr lang="en-US" sz="800" kern="1200"/>
        </a:p>
      </dsp:txBody>
      <dsp:txXfrm>
        <a:off x="2618330" y="3586296"/>
        <a:ext cx="781467" cy="781467"/>
      </dsp:txXfrm>
    </dsp:sp>
    <dsp:sp modelId="{9B4076EB-CFD8-814D-A34B-F298F349631B}">
      <dsp:nvSpPr>
        <dsp:cNvPr id="0" name=""/>
        <dsp:cNvSpPr/>
      </dsp:nvSpPr>
      <dsp:spPr>
        <a:xfrm>
          <a:off x="227111" y="556517"/>
          <a:ext cx="3819326" cy="3819326"/>
        </a:xfrm>
        <a:prstGeom prst="circularArrow">
          <a:avLst>
            <a:gd name="adj1" fmla="val 3990"/>
            <a:gd name="adj2" fmla="val 250290"/>
            <a:gd name="adj3" fmla="val 6111114"/>
            <a:gd name="adj4" fmla="val 4438596"/>
            <a:gd name="adj5" fmla="val 4655"/>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DDD057-D9EE-8E42-83FA-9F0D541C0A94}">
      <dsp:nvSpPr>
        <dsp:cNvPr id="0" name=""/>
        <dsp:cNvSpPr/>
      </dsp:nvSpPr>
      <dsp:spPr>
        <a:xfrm>
          <a:off x="873752" y="3586296"/>
          <a:ext cx="781467" cy="78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0" i="0" kern="1200"/>
            <a:t>Coding Olympiad (1 day x 6 hours=6 hours)</a:t>
          </a:r>
          <a:endParaRPr lang="en-US" sz="800" kern="1200"/>
        </a:p>
      </dsp:txBody>
      <dsp:txXfrm>
        <a:off x="873752" y="3586296"/>
        <a:ext cx="781467" cy="781467"/>
      </dsp:txXfrm>
    </dsp:sp>
    <dsp:sp modelId="{EED4535B-7C92-E24B-96C6-D83576FFDB15}">
      <dsp:nvSpPr>
        <dsp:cNvPr id="0" name=""/>
        <dsp:cNvSpPr/>
      </dsp:nvSpPr>
      <dsp:spPr>
        <a:xfrm>
          <a:off x="227111" y="556517"/>
          <a:ext cx="3819326" cy="3819326"/>
        </a:xfrm>
        <a:prstGeom prst="circularArrow">
          <a:avLst>
            <a:gd name="adj1" fmla="val 3990"/>
            <a:gd name="adj2" fmla="val 250290"/>
            <a:gd name="adj3" fmla="val 9773170"/>
            <a:gd name="adj4" fmla="val 8182995"/>
            <a:gd name="adj5" fmla="val 4655"/>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7BB4AC-FFD7-6542-80C7-113B502CC6C5}">
      <dsp:nvSpPr>
        <dsp:cNvPr id="0" name=""/>
        <dsp:cNvSpPr/>
      </dsp:nvSpPr>
      <dsp:spPr>
        <a:xfrm>
          <a:off x="1463" y="2075447"/>
          <a:ext cx="781467" cy="78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a:t>Coding challenges for students to work on</a:t>
          </a:r>
        </a:p>
      </dsp:txBody>
      <dsp:txXfrm>
        <a:off x="1463" y="2075447"/>
        <a:ext cx="781467" cy="781467"/>
      </dsp:txXfrm>
    </dsp:sp>
    <dsp:sp modelId="{800CF3CF-FCAF-9041-9CFB-952FE3778724}">
      <dsp:nvSpPr>
        <dsp:cNvPr id="0" name=""/>
        <dsp:cNvSpPr/>
      </dsp:nvSpPr>
      <dsp:spPr>
        <a:xfrm>
          <a:off x="227111" y="556517"/>
          <a:ext cx="3819326" cy="3819326"/>
        </a:xfrm>
        <a:prstGeom prst="circularArrow">
          <a:avLst>
            <a:gd name="adj1" fmla="val 3990"/>
            <a:gd name="adj2" fmla="val 250290"/>
            <a:gd name="adj3" fmla="val 13166715"/>
            <a:gd name="adj4" fmla="val 11576540"/>
            <a:gd name="adj5" fmla="val 4655"/>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316AA8-4120-1948-8463-15D18AC03ADE}">
      <dsp:nvSpPr>
        <dsp:cNvPr id="0" name=""/>
        <dsp:cNvSpPr/>
      </dsp:nvSpPr>
      <dsp:spPr>
        <a:xfrm>
          <a:off x="873752" y="564598"/>
          <a:ext cx="781467" cy="78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a:t>CODERS Kits</a:t>
          </a:r>
        </a:p>
      </dsp:txBody>
      <dsp:txXfrm>
        <a:off x="873752" y="564598"/>
        <a:ext cx="781467" cy="781467"/>
      </dsp:txXfrm>
    </dsp:sp>
    <dsp:sp modelId="{35FDCCB3-BD64-1247-9038-50EE88018F0E}">
      <dsp:nvSpPr>
        <dsp:cNvPr id="0" name=""/>
        <dsp:cNvSpPr/>
      </dsp:nvSpPr>
      <dsp:spPr>
        <a:xfrm>
          <a:off x="227111" y="556517"/>
          <a:ext cx="3819326" cy="3819326"/>
        </a:xfrm>
        <a:prstGeom prst="circularArrow">
          <a:avLst>
            <a:gd name="adj1" fmla="val 3990"/>
            <a:gd name="adj2" fmla="val 250290"/>
            <a:gd name="adj3" fmla="val 16911114"/>
            <a:gd name="adj4" fmla="val 15238596"/>
            <a:gd name="adj5" fmla="val 4655"/>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6AB9EC-C6C4-5544-9253-518BE57DB7DB}">
      <dsp:nvSpPr>
        <dsp:cNvPr id="0" name=""/>
        <dsp:cNvSpPr/>
      </dsp:nvSpPr>
      <dsp:spPr>
        <a:xfrm>
          <a:off x="0" y="557281"/>
          <a:ext cx="8674100" cy="90908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Teacher Attitudes Toward STEM (T-STEM): </a:t>
          </a:r>
          <a:r>
            <a:rPr lang="en-US" sz="2100" kern="1200"/>
            <a:t>20 items measuring teachers’ perceptions and self-efficacy around science and math;</a:t>
          </a:r>
        </a:p>
      </dsp:txBody>
      <dsp:txXfrm>
        <a:off x="44378" y="601659"/>
        <a:ext cx="8585344" cy="820333"/>
      </dsp:txXfrm>
    </dsp:sp>
    <dsp:sp modelId="{62F8F546-52F8-5444-97A1-355894B9F589}">
      <dsp:nvSpPr>
        <dsp:cNvPr id="0" name=""/>
        <dsp:cNvSpPr/>
      </dsp:nvSpPr>
      <dsp:spPr>
        <a:xfrm>
          <a:off x="0" y="1526851"/>
          <a:ext cx="8674100" cy="90908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Computer Science Efficacy: </a:t>
          </a:r>
          <a:r>
            <a:rPr lang="en-US" sz="2100" kern="1200"/>
            <a:t>10 items measuring teachers’ perceptions and self-efficacy around coding and computational thinking; </a:t>
          </a:r>
        </a:p>
      </dsp:txBody>
      <dsp:txXfrm>
        <a:off x="44378" y="1571229"/>
        <a:ext cx="8585344" cy="820333"/>
      </dsp:txXfrm>
    </dsp:sp>
    <dsp:sp modelId="{65E0BD14-9CA1-C14E-A2ED-B9563A360B08}">
      <dsp:nvSpPr>
        <dsp:cNvPr id="0" name=""/>
        <dsp:cNvSpPr/>
      </dsp:nvSpPr>
      <dsp:spPr>
        <a:xfrm>
          <a:off x="0" y="2496421"/>
          <a:ext cx="8674100" cy="90908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Computer Science Utility</a:t>
          </a:r>
          <a:r>
            <a:rPr lang="en-US" sz="2100" kern="1200"/>
            <a:t>: 15 items measuring teachers’ perceptions of the usefulness of coding and computer science; and</a:t>
          </a:r>
        </a:p>
      </dsp:txBody>
      <dsp:txXfrm>
        <a:off x="44378" y="2540799"/>
        <a:ext cx="8585344" cy="820333"/>
      </dsp:txXfrm>
    </dsp:sp>
    <dsp:sp modelId="{10F1B030-ED06-DA47-BB80-5C9DF9135A73}">
      <dsp:nvSpPr>
        <dsp:cNvPr id="0" name=""/>
        <dsp:cNvSpPr/>
      </dsp:nvSpPr>
      <dsp:spPr>
        <a:xfrm>
          <a:off x="0" y="3465991"/>
          <a:ext cx="8674100" cy="90908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STEM Instruction: </a:t>
          </a:r>
          <a:r>
            <a:rPr lang="en-US" sz="2100" kern="1200"/>
            <a:t>11 items measuring teachers’ knowledge of STEM careers, STEM standards, and use of STEM instructional practices.</a:t>
          </a:r>
        </a:p>
      </dsp:txBody>
      <dsp:txXfrm>
        <a:off x="44378" y="3510369"/>
        <a:ext cx="8585344" cy="8203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1B24E-6B73-46B2-B2BC-342830605A64}">
      <dsp:nvSpPr>
        <dsp:cNvPr id="0" name=""/>
        <dsp:cNvSpPr/>
      </dsp:nvSpPr>
      <dsp:spPr>
        <a:xfrm>
          <a:off x="1454" y="198589"/>
          <a:ext cx="2119732" cy="1172112"/>
        </a:xfrm>
        <a:prstGeom prst="chevron">
          <a:avLst/>
        </a:prstGeom>
        <a:solidFill>
          <a:schemeClr val="accent1">
            <a:hueOff val="0"/>
            <a:satOff val="0"/>
            <a:lumOff val="0"/>
            <a:alphaOff val="0"/>
          </a:schemeClr>
        </a:solidFill>
        <a:ln w="1905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solidFill>
              <a:latin typeface="Segoe UI Semibold" panose="020B0702040204020203" pitchFamily="34" charset="0"/>
              <a:cs typeface="Segoe UI Semibold" panose="020B0702040204020203" pitchFamily="34" charset="0"/>
            </a:rPr>
            <a:t>“Critical thinking and problem solving”</a:t>
          </a:r>
        </a:p>
      </dsp:txBody>
      <dsp:txXfrm>
        <a:off x="587510" y="198589"/>
        <a:ext cx="947620" cy="1172112"/>
      </dsp:txXfrm>
    </dsp:sp>
    <dsp:sp modelId="{9C1F72C9-7847-4290-8B61-08392FF98AC1}">
      <dsp:nvSpPr>
        <dsp:cNvPr id="0" name=""/>
        <dsp:cNvSpPr/>
      </dsp:nvSpPr>
      <dsp:spPr>
        <a:xfrm>
          <a:off x="1751120" y="295571"/>
          <a:ext cx="3205668" cy="1172112"/>
        </a:xfrm>
        <a:prstGeom prst="chevron">
          <a:avLst/>
        </a:prstGeom>
        <a:solidFill>
          <a:schemeClr val="accent3"/>
        </a:solidFill>
        <a:ln w="1905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solidFill>
              <a:latin typeface="Segoe UI Semibold" panose="020B0702040204020203" pitchFamily="34" charset="0"/>
              <a:cs typeface="Segoe UI Semibold" panose="020B0702040204020203" pitchFamily="34" charset="0"/>
            </a:rPr>
            <a:t>“Telling a program or computer what to do in different situations. Coding’s purpose is to make things work the way you want them to work."</a:t>
          </a:r>
        </a:p>
      </dsp:txBody>
      <dsp:txXfrm>
        <a:off x="2337176" y="295571"/>
        <a:ext cx="2033556" cy="11721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1B24E-6B73-46B2-B2BC-342830605A64}">
      <dsp:nvSpPr>
        <dsp:cNvPr id="0" name=""/>
        <dsp:cNvSpPr/>
      </dsp:nvSpPr>
      <dsp:spPr>
        <a:xfrm>
          <a:off x="760" y="205196"/>
          <a:ext cx="2228443" cy="1421400"/>
        </a:xfrm>
        <a:prstGeom prst="chevron">
          <a:avLst/>
        </a:prstGeom>
        <a:solidFill>
          <a:schemeClr val="accent1">
            <a:hueOff val="0"/>
            <a:satOff val="0"/>
            <a:lumOff val="0"/>
            <a:alphaOff val="0"/>
          </a:schemeClr>
        </a:solidFill>
        <a:ln w="1905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solidFill>
              <a:latin typeface="Segoe UI Semibold" panose="020B0702040204020203" pitchFamily="34" charset="0"/>
              <a:cs typeface="Segoe UI Semibold" panose="020B0702040204020203" pitchFamily="34" charset="0"/>
            </a:rPr>
            <a:t>“It has to do with computer programming, its purposes are varied.”</a:t>
          </a:r>
        </a:p>
      </dsp:txBody>
      <dsp:txXfrm>
        <a:off x="711460" y="205196"/>
        <a:ext cx="807043" cy="1421400"/>
      </dsp:txXfrm>
    </dsp:sp>
    <dsp:sp modelId="{9C1F72C9-7847-4290-8B61-08392FF98AC1}">
      <dsp:nvSpPr>
        <dsp:cNvPr id="0" name=""/>
        <dsp:cNvSpPr/>
      </dsp:nvSpPr>
      <dsp:spPr>
        <a:xfrm>
          <a:off x="1873163" y="353612"/>
          <a:ext cx="3084305" cy="1127737"/>
        </a:xfrm>
        <a:prstGeom prst="chevron">
          <a:avLst/>
        </a:prstGeom>
        <a:solidFill>
          <a:schemeClr val="accent3"/>
        </a:solidFill>
        <a:ln w="1905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solidFill>
              <a:latin typeface="Segoe UI Semibold" panose="020B0702040204020203" pitchFamily="34" charset="0"/>
              <a:cs typeface="Segoe UI Semibold" panose="020B0702040204020203" pitchFamily="34" charset="0"/>
            </a:rPr>
            <a:t>“A digital creative process to accomplish specific goals or produce specific results in a systematic organized fashion.”</a:t>
          </a:r>
        </a:p>
      </dsp:txBody>
      <dsp:txXfrm>
        <a:off x="2437032" y="353612"/>
        <a:ext cx="1956568" cy="11277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1B24E-6B73-46B2-B2BC-342830605A64}">
      <dsp:nvSpPr>
        <dsp:cNvPr id="0" name=""/>
        <dsp:cNvSpPr/>
      </dsp:nvSpPr>
      <dsp:spPr>
        <a:xfrm>
          <a:off x="1454" y="0"/>
          <a:ext cx="2119732" cy="977903"/>
        </a:xfrm>
        <a:prstGeom prst="chevron">
          <a:avLst/>
        </a:prstGeom>
        <a:solidFill>
          <a:schemeClr val="accent1">
            <a:hueOff val="0"/>
            <a:satOff val="0"/>
            <a:lumOff val="0"/>
            <a:alphaOff val="0"/>
          </a:schemeClr>
        </a:solidFill>
        <a:ln w="1905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solidFill>
              <a:latin typeface="Segoe UI Semibold" panose="020B0702040204020203" pitchFamily="34" charset="0"/>
              <a:cs typeface="Segoe UI Semibold" panose="020B0702040204020203" pitchFamily="34" charset="0"/>
            </a:rPr>
            <a:t>“Writing programs to create computer activities”</a:t>
          </a:r>
        </a:p>
      </dsp:txBody>
      <dsp:txXfrm>
        <a:off x="490406" y="0"/>
        <a:ext cx="1141829" cy="977903"/>
      </dsp:txXfrm>
    </dsp:sp>
    <dsp:sp modelId="{9C1F72C9-7847-4290-8B61-08392FF98AC1}">
      <dsp:nvSpPr>
        <dsp:cNvPr id="0" name=""/>
        <dsp:cNvSpPr/>
      </dsp:nvSpPr>
      <dsp:spPr>
        <a:xfrm>
          <a:off x="1751800" y="0"/>
          <a:ext cx="3205668" cy="977903"/>
        </a:xfrm>
        <a:prstGeom prst="chevron">
          <a:avLst/>
        </a:prstGeom>
        <a:solidFill>
          <a:schemeClr val="accent3"/>
        </a:solidFill>
        <a:ln w="1905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dirty="0">
              <a:solidFill>
                <a:srgbClr val="FFFFFF"/>
              </a:solidFill>
              <a:latin typeface="Segoe UI Semibold" panose="020B0702040204020203" pitchFamily="34" charset="0"/>
              <a:cs typeface="Segoe UI Semibold" panose="020B0702040204020203" pitchFamily="34" charset="0"/>
            </a:rPr>
            <a:t>“It is the building blocks [sic] of all technology. It is important to understand computational thinking as a way to solve problems.”</a:t>
          </a:r>
        </a:p>
      </dsp:txBody>
      <dsp:txXfrm>
        <a:off x="2240752" y="0"/>
        <a:ext cx="2227765" cy="977903"/>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cdr:y>
    </cdr:from>
    <cdr:to>
      <cdr:x>0.95935</cdr:x>
      <cdr:y>0.30803</cdr:y>
    </cdr:to>
    <cdr:sp macro="" textlink="">
      <cdr:nvSpPr>
        <cdr:cNvPr id="2" name="TextBox 1">
          <a:extLst xmlns:a="http://schemas.openxmlformats.org/drawingml/2006/main">
            <a:ext uri="{FF2B5EF4-FFF2-40B4-BE49-F238E27FC236}">
              <a16:creationId xmlns:a16="http://schemas.microsoft.com/office/drawing/2014/main" id="{9251A248-2393-FD4D-FDD8-304392E87094}"/>
            </a:ext>
          </a:extLst>
        </cdr:cNvPr>
        <cdr:cNvSpPr txBox="1"/>
      </cdr:nvSpPr>
      <cdr:spPr>
        <a:xfrm xmlns:a="http://schemas.openxmlformats.org/drawingml/2006/main">
          <a:off x="0" y="0"/>
          <a:ext cx="3193735" cy="148495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2000" dirty="0">
              <a:latin typeface="Segoe UI Black" panose="020B0A02040204020203" pitchFamily="34" charset="0"/>
              <a:ea typeface="Segoe UI Black" panose="020B0A02040204020203" pitchFamily="34" charset="0"/>
            </a:rPr>
            <a:t>Nearly half </a:t>
          </a:r>
          <a:r>
            <a:rPr lang="en-US" sz="2000" b="0" i="0" dirty="0">
              <a:effectLst/>
              <a:latin typeface="Segoe UI Black" panose="020B0A02040204020203" pitchFamily="34" charset="0"/>
              <a:ea typeface="Segoe UI Black" panose="020B0A02040204020203" pitchFamily="34" charset="0"/>
            </a:rPr>
            <a:t>of </a:t>
          </a:r>
          <a:r>
            <a:rPr lang="en-US" sz="2000" b="0" i="0" baseline="0" dirty="0">
              <a:effectLst/>
              <a:latin typeface="Segoe UI Black" panose="020B0A02040204020203" pitchFamily="34" charset="0"/>
              <a:ea typeface="Segoe UI Black" panose="020B0A02040204020203" pitchFamily="34" charset="0"/>
            </a:rPr>
            <a:t>teachers were </a:t>
          </a:r>
          <a:r>
            <a:rPr lang="en-US" sz="2000" b="0" i="0" baseline="0" dirty="0">
              <a:solidFill>
                <a:schemeClr val="accent1"/>
              </a:solidFill>
              <a:effectLst/>
              <a:latin typeface="Segoe UI Black" panose="020B0A02040204020203" pitchFamily="34" charset="0"/>
              <a:ea typeface="Segoe UI Black" panose="020B0A02040204020203" pitchFamily="34" charset="0"/>
            </a:rPr>
            <a:t>new to the program </a:t>
          </a:r>
          <a:r>
            <a:rPr lang="en-US" sz="2000" b="0" i="0" baseline="0" dirty="0">
              <a:effectLst/>
              <a:latin typeface="Segoe UI Black" panose="020B0A02040204020203" pitchFamily="34" charset="0"/>
              <a:ea typeface="Segoe UI Black" panose="020B0A02040204020203" pitchFamily="34" charset="0"/>
            </a:rPr>
            <a:t>in 2023; the rest were split evenly among Cohorts 1 (who started</a:t>
          </a:r>
          <a:r>
            <a:rPr lang="en-US" sz="2000" b="0" i="0" dirty="0">
              <a:effectLst/>
              <a:latin typeface="Segoe UI Black" panose="020B0A02040204020203" pitchFamily="34" charset="0"/>
              <a:ea typeface="Segoe UI Black" panose="020B0A02040204020203" pitchFamily="34" charset="0"/>
            </a:rPr>
            <a:t> in </a:t>
          </a:r>
          <a:r>
            <a:rPr lang="en-US" sz="2000" b="0" i="0" baseline="0" dirty="0">
              <a:effectLst/>
              <a:latin typeface="Segoe UI Black" panose="020B0A02040204020203" pitchFamily="34" charset="0"/>
              <a:ea typeface="Segoe UI Black" panose="020B0A02040204020203" pitchFamily="34" charset="0"/>
            </a:rPr>
            <a:t>2021) and 2 (who started in 2022). </a:t>
          </a:r>
          <a:endParaRPr lang="en-US" sz="2000" dirty="0">
            <a:effectLst/>
            <a:latin typeface="Segoe UI Black" panose="020B0A02040204020203" pitchFamily="34" charset="0"/>
            <a:ea typeface="Segoe UI Black" panose="020B0A02040204020203"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cdr:x>
      <cdr:y>0</cdr:y>
    </cdr:to>
    <cdr:sp macro="" textlink="">
      <cdr:nvSpPr>
        <cdr:cNvPr id="2" name="TextBox 1">
          <a:extLst xmlns:a="http://schemas.openxmlformats.org/drawingml/2006/main">
            <a:ext uri="{FF2B5EF4-FFF2-40B4-BE49-F238E27FC236}">
              <a16:creationId xmlns:a16="http://schemas.microsoft.com/office/drawing/2014/main" id="{9251A248-2393-FD4D-FDD8-304392E87094}"/>
            </a:ext>
          </a:extLst>
        </cdr:cNvPr>
        <cdr:cNvSpPr txBox="1"/>
      </cdr:nvSpPr>
      <cdr:spPr>
        <a:xfrm xmlns:a="http://schemas.openxmlformats.org/drawingml/2006/main" flipV="1">
          <a:off x="-6557535" y="-3141899"/>
          <a:ext cx="0" cy="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0" marR="0" lvl="0" indent="0" defTabSz="914400" rtl="0" eaLnBrk="1" fontAlgn="auto" latinLnBrk="0" hangingPunct="1">
            <a:lnSpc>
              <a:spcPct val="100000"/>
            </a:lnSpc>
            <a:spcBef>
              <a:spcPts val="0"/>
            </a:spcBef>
            <a:spcAft>
              <a:spcPts val="0"/>
            </a:spcAft>
            <a:buClrTx/>
            <a:buSzTx/>
            <a:buFontTx/>
            <a:buNone/>
            <a:tabLst/>
            <a:defRPr/>
          </a:pPr>
          <a:r>
            <a:rPr lang="en-US" sz="1200" b="0" i="0" baseline="0" dirty="0">
              <a:effectLst/>
              <a:latin typeface="Segoe UI Black" panose="020B0A02040204020203" pitchFamily="34" charset="0"/>
              <a:ea typeface="Segoe UI Black" panose="020B0A02040204020203" pitchFamily="34" charset="0"/>
            </a:rPr>
            <a:t>Most teachers taught either </a:t>
          </a:r>
          <a:r>
            <a:rPr lang="en-US" sz="1200" b="0" i="0" baseline="0" dirty="0">
              <a:solidFill>
                <a:schemeClr val="accent1"/>
              </a:solidFill>
              <a:effectLst/>
              <a:latin typeface="Segoe UI Black" panose="020B0A02040204020203" pitchFamily="34" charset="0"/>
              <a:ea typeface="Segoe UI Black" panose="020B0A02040204020203" pitchFamily="34" charset="0"/>
            </a:rPr>
            <a:t>science</a:t>
          </a:r>
          <a:r>
            <a:rPr lang="en-US" sz="1200" b="0" i="0" baseline="0" dirty="0">
              <a:effectLst/>
              <a:latin typeface="Segoe UI Black" panose="020B0A02040204020203" pitchFamily="34" charset="0"/>
              <a:ea typeface="Segoe UI Black" panose="020B0A02040204020203" pitchFamily="34" charset="0"/>
            </a:rPr>
            <a:t> or a </a:t>
          </a:r>
          <a:r>
            <a:rPr lang="en-US" sz="1200" b="0" i="0" baseline="0" dirty="0">
              <a:solidFill>
                <a:schemeClr val="accent1"/>
              </a:solidFill>
              <a:effectLst/>
              <a:latin typeface="Segoe UI Black" panose="020B0A02040204020203" pitchFamily="34" charset="0"/>
              <a:ea typeface="Segoe UI Black" panose="020B0A02040204020203" pitchFamily="34" charset="0"/>
            </a:rPr>
            <a:t>STEM/technology </a:t>
          </a:r>
          <a:r>
            <a:rPr lang="en-US" sz="1200" b="0" i="0" baseline="0" dirty="0">
              <a:effectLst/>
              <a:latin typeface="Segoe UI Black" panose="020B0A02040204020203" pitchFamily="34" charset="0"/>
              <a:ea typeface="Segoe UI Black" panose="020B0A02040204020203" pitchFamily="34" charset="0"/>
            </a:rPr>
            <a:t>class.</a:t>
          </a:r>
          <a:endParaRPr lang="en-US" sz="1200" dirty="0">
            <a:effectLst/>
            <a:latin typeface="Segoe UI Black" panose="020B0A02040204020203" pitchFamily="34" charset="0"/>
            <a:ea typeface="Segoe UI Black" panose="020B0A02040204020203"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0.06121</cdr:x>
      <cdr:y>0.24622</cdr:y>
    </cdr:from>
    <cdr:to>
      <cdr:x>0.38902</cdr:x>
      <cdr:y>0.33017</cdr:y>
    </cdr:to>
    <cdr:sp macro="" textlink="">
      <cdr:nvSpPr>
        <cdr:cNvPr id="3" name="Left Brace 2">
          <a:extLst xmlns:a="http://schemas.openxmlformats.org/drawingml/2006/main">
            <a:ext uri="{FF2B5EF4-FFF2-40B4-BE49-F238E27FC236}">
              <a16:creationId xmlns:a16="http://schemas.microsoft.com/office/drawing/2014/main" id="{CA46D7DA-DABE-B804-A403-2241C7CAE324}"/>
            </a:ext>
          </a:extLst>
        </cdr:cNvPr>
        <cdr:cNvSpPr/>
      </cdr:nvSpPr>
      <cdr:spPr>
        <a:xfrm xmlns:a="http://schemas.openxmlformats.org/drawingml/2006/main" rot="5400000">
          <a:off x="1848922" y="-90240"/>
          <a:ext cx="409252" cy="2990392"/>
        </a:xfrm>
        <a:prstGeom xmlns:a="http://schemas.openxmlformats.org/drawingml/2006/main" prst="leftBrace">
          <a:avLst>
            <a:gd name="adj1" fmla="val 80150"/>
            <a:gd name="adj2" fmla="val 49291"/>
          </a:avLst>
        </a:prstGeom>
        <a:ln xmlns:a="http://schemas.openxmlformats.org/drawingml/2006/main" w="9525">
          <a:solidFill>
            <a:srgbClr val="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0.10382</cdr:x>
      <cdr:y>0.13568</cdr:y>
    </cdr:from>
    <cdr:to>
      <cdr:x>0.34807</cdr:x>
      <cdr:y>0.26749</cdr:y>
    </cdr:to>
    <cdr:sp macro="" textlink="">
      <cdr:nvSpPr>
        <cdr:cNvPr id="4" name="TextBox 3">
          <a:extLst xmlns:a="http://schemas.openxmlformats.org/drawingml/2006/main">
            <a:ext uri="{FF2B5EF4-FFF2-40B4-BE49-F238E27FC236}">
              <a16:creationId xmlns:a16="http://schemas.microsoft.com/office/drawing/2014/main" id="{B45B76E1-9A18-DCD5-0005-B2F47B511210}"/>
            </a:ext>
          </a:extLst>
        </cdr:cNvPr>
        <cdr:cNvSpPr txBox="1"/>
      </cdr:nvSpPr>
      <cdr:spPr>
        <a:xfrm xmlns:a="http://schemas.openxmlformats.org/drawingml/2006/main">
          <a:off x="947058" y="661439"/>
          <a:ext cx="2228137" cy="6425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dirty="0">
              <a:latin typeface="Segoe UI Semibold" panose="020B0702040204020203" pitchFamily="34" charset="0"/>
              <a:cs typeface="Segoe UI Semibold" panose="020B0702040204020203" pitchFamily="34" charset="0"/>
            </a:rPr>
            <a:t>Students’ </a:t>
          </a:r>
          <a:r>
            <a:rPr lang="en-US"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interest in coding </a:t>
          </a:r>
          <a:r>
            <a:rPr lang="en-US" dirty="0">
              <a:latin typeface="Segoe UI Semibold" panose="020B0702040204020203" pitchFamily="34" charset="0"/>
              <a:cs typeface="Segoe UI Semibold" panose="020B0702040204020203" pitchFamily="34" charset="0"/>
            </a:rPr>
            <a:t>and perceptions of coding’s </a:t>
          </a:r>
          <a:r>
            <a:rPr lang="en-US"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utility</a:t>
          </a:r>
          <a:r>
            <a:rPr lang="en-US" dirty="0">
              <a:latin typeface="Segoe UI Semibold" panose="020B0702040204020203" pitchFamily="34" charset="0"/>
              <a:cs typeface="Segoe UI Semibold" panose="020B0702040204020203" pitchFamily="34" charset="0"/>
            </a:rPr>
            <a:t> both </a:t>
          </a:r>
          <a:r>
            <a:rPr lang="en-US"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decreased</a:t>
          </a:r>
          <a:r>
            <a:rPr lang="en-US" dirty="0"/>
            <a:t>.  </a:t>
          </a:r>
        </a:p>
      </cdr:txBody>
    </cdr:sp>
  </cdr:relSizeAnchor>
  <cdr:relSizeAnchor xmlns:cdr="http://schemas.openxmlformats.org/drawingml/2006/chartDrawing">
    <cdr:from>
      <cdr:x>0.44272</cdr:x>
      <cdr:y>0.24622</cdr:y>
    </cdr:from>
    <cdr:to>
      <cdr:x>0.96492</cdr:x>
      <cdr:y>0.33017</cdr:y>
    </cdr:to>
    <cdr:sp macro="" textlink="">
      <cdr:nvSpPr>
        <cdr:cNvPr id="5" name="Left Brace 4">
          <a:extLst xmlns:a="http://schemas.openxmlformats.org/drawingml/2006/main">
            <a:ext uri="{FF2B5EF4-FFF2-40B4-BE49-F238E27FC236}">
              <a16:creationId xmlns:a16="http://schemas.microsoft.com/office/drawing/2014/main" id="{F20354C7-9FDD-DA14-44B5-7F8E301B126A}"/>
            </a:ext>
          </a:extLst>
        </cdr:cNvPr>
        <cdr:cNvSpPr/>
      </cdr:nvSpPr>
      <cdr:spPr>
        <a:xfrm xmlns:a="http://schemas.openxmlformats.org/drawingml/2006/main" rot="5400000">
          <a:off x="6215807" y="-976876"/>
          <a:ext cx="409252" cy="4763665"/>
        </a:xfrm>
        <a:prstGeom xmlns:a="http://schemas.openxmlformats.org/drawingml/2006/main" prst="leftBrace">
          <a:avLst>
            <a:gd name="adj1" fmla="val 80150"/>
            <a:gd name="adj2" fmla="val 49291"/>
          </a:avLst>
        </a:prstGeom>
        <a:ln xmlns:a="http://schemas.openxmlformats.org/drawingml/2006/main" w="9525">
          <a:solidFill>
            <a:srgbClr val="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0.47235</cdr:x>
      <cdr:y>0.12754</cdr:y>
    </cdr:from>
    <cdr:to>
      <cdr:x>0.94391</cdr:x>
      <cdr:y>0.25935</cdr:y>
    </cdr:to>
    <cdr:sp macro="" textlink="">
      <cdr:nvSpPr>
        <cdr:cNvPr id="6" name="TextBox 1">
          <a:extLst xmlns:a="http://schemas.openxmlformats.org/drawingml/2006/main">
            <a:ext uri="{FF2B5EF4-FFF2-40B4-BE49-F238E27FC236}">
              <a16:creationId xmlns:a16="http://schemas.microsoft.com/office/drawing/2014/main" id="{C60D473B-2A9A-57AA-E92E-7C2772172866}"/>
            </a:ext>
          </a:extLst>
        </cdr:cNvPr>
        <cdr:cNvSpPr txBox="1"/>
      </cdr:nvSpPr>
      <cdr:spPr>
        <a:xfrm xmlns:a="http://schemas.openxmlformats.org/drawingml/2006/main">
          <a:off x="4308853" y="621738"/>
          <a:ext cx="4301748" cy="64257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dirty="0">
              <a:latin typeface="Segoe UI Semibold" panose="020B0702040204020203" pitchFamily="34" charset="0"/>
              <a:cs typeface="Segoe UI Semibold" panose="020B0702040204020203" pitchFamily="34" charset="0"/>
            </a:rPr>
            <a:t>Meanwhile, their </a:t>
          </a:r>
          <a:r>
            <a:rPr lang="en-US"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confidence in coding</a:t>
          </a:r>
          <a:r>
            <a:rPr lang="en-US" dirty="0">
              <a:solidFill>
                <a:schemeClr val="accent3"/>
              </a:solidFill>
              <a:latin typeface="Segoe UI Semibold" panose="020B0702040204020203" pitchFamily="34" charset="0"/>
              <a:cs typeface="Segoe UI Semibold" panose="020B0702040204020203" pitchFamily="34" charset="0"/>
            </a:rPr>
            <a:t>, </a:t>
          </a:r>
          <a:r>
            <a:rPr lang="en-US"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social influences </a:t>
          </a:r>
          <a:r>
            <a:rPr lang="en-US" dirty="0">
              <a:latin typeface="Segoe UI Semibold" panose="020B0702040204020203" pitchFamily="34" charset="0"/>
              <a:cs typeface="Segoe UI Semibold" panose="020B0702040204020203" pitchFamily="34" charset="0"/>
            </a:rPr>
            <a:t>(how they perceive their friends’ and families’ views on coding), and overall </a:t>
          </a:r>
          <a:r>
            <a:rPr lang="en-US"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perceptions of coders</a:t>
          </a:r>
          <a:r>
            <a:rPr lang="en-US" dirty="0">
              <a:solidFill>
                <a:schemeClr val="accent1"/>
              </a:solidFill>
              <a:latin typeface="Segoe UI Black" panose="020B0A02040204020203" pitchFamily="34" charset="0"/>
              <a:ea typeface="Segoe UI Black" panose="020B0A02040204020203" pitchFamily="34" charset="0"/>
              <a:cs typeface="Segoe UI Semibold" panose="020B0702040204020203" pitchFamily="34" charset="0"/>
            </a:rPr>
            <a:t> </a:t>
          </a:r>
          <a:r>
            <a:rPr lang="en-US" dirty="0">
              <a:latin typeface="Segoe UI Semibold" panose="020B0702040204020203" pitchFamily="34" charset="0"/>
              <a:cs typeface="Segoe UI Semibold" panose="020B0702040204020203" pitchFamily="34" charset="0"/>
            </a:rPr>
            <a:t>all increased slightly.</a:t>
          </a:r>
          <a:r>
            <a:rPr lang="en-US" dirty="0"/>
            <a:t>.  </a:t>
          </a:r>
        </a:p>
      </cdr:txBody>
    </cdr:sp>
  </cdr:relSizeAnchor>
</c:userShapes>
</file>

<file path=ppt/drawings/drawing4.xml><?xml version="1.0" encoding="utf-8"?>
<c:userShapes xmlns:c="http://schemas.openxmlformats.org/drawingml/2006/chart">
  <cdr:relSizeAnchor xmlns:cdr="http://schemas.openxmlformats.org/drawingml/2006/chartDrawing">
    <cdr:from>
      <cdr:x>0.17105</cdr:x>
      <cdr:y>0.05518</cdr:y>
    </cdr:from>
    <cdr:to>
      <cdr:x>0.92802</cdr:x>
      <cdr:y>0.1375</cdr:y>
    </cdr:to>
    <cdr:sp macro="" textlink="">
      <cdr:nvSpPr>
        <cdr:cNvPr id="2" name="TextBox 1">
          <a:extLst xmlns:a="http://schemas.openxmlformats.org/drawingml/2006/main">
            <a:ext uri="{FF2B5EF4-FFF2-40B4-BE49-F238E27FC236}">
              <a16:creationId xmlns:a16="http://schemas.microsoft.com/office/drawing/2014/main" id="{BD836C96-91D0-AE74-CB2B-DEB4C37777F8}"/>
            </a:ext>
          </a:extLst>
        </cdr:cNvPr>
        <cdr:cNvSpPr txBox="1"/>
      </cdr:nvSpPr>
      <cdr:spPr>
        <a:xfrm xmlns:a="http://schemas.openxmlformats.org/drawingml/2006/main">
          <a:off x="821473" y="246679"/>
          <a:ext cx="3635298" cy="36799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0.39818</cdr:x>
      <cdr:y>0.04982</cdr:y>
    </cdr:from>
    <cdr:to>
      <cdr:x>1</cdr:x>
      <cdr:y>0.15958</cdr:y>
    </cdr:to>
    <cdr:sp macro="" textlink="">
      <cdr:nvSpPr>
        <cdr:cNvPr id="3" name="TextBox 2">
          <a:extLst xmlns:a="http://schemas.openxmlformats.org/drawingml/2006/main">
            <a:ext uri="{FF2B5EF4-FFF2-40B4-BE49-F238E27FC236}">
              <a16:creationId xmlns:a16="http://schemas.microsoft.com/office/drawing/2014/main" id="{9BABEE69-FBEB-7955-D80D-D380D2F0BA5B}"/>
            </a:ext>
          </a:extLst>
        </cdr:cNvPr>
        <cdr:cNvSpPr txBox="1"/>
      </cdr:nvSpPr>
      <cdr:spPr>
        <a:xfrm xmlns:a="http://schemas.openxmlformats.org/drawingml/2006/main">
          <a:off x="1504352" y="222713"/>
          <a:ext cx="2207942" cy="4906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100" dirty="0">
              <a:solidFill>
                <a:schemeClr val="accent3"/>
              </a:solidFill>
              <a:latin typeface="Segoe UI Semibold" panose="020B0702040204020203" pitchFamily="34" charset="0"/>
              <a:cs typeface="Segoe UI Semibold" panose="020B0702040204020203" pitchFamily="34" charset="0"/>
            </a:rPr>
            <a:t># of STEM careers that students rated “very interesting”</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5060B1-D999-6C41-9B82-D2C512472AF8}" type="datetimeFigureOut">
              <a:rPr lang="en-US" smtClean="0"/>
              <a:t>7/3/24</a:t>
            </a:fld>
            <a:endParaRPr lang="en-US"/>
          </a:p>
        </p:txBody>
      </p:sp>
      <p:sp>
        <p:nvSpPr>
          <p:cNvPr id="4" name="Slide Image Placeholder 3"/>
          <p:cNvSpPr>
            <a:spLocks noGrp="1" noRot="1" noChangeAspect="1"/>
          </p:cNvSpPr>
          <p:nvPr>
            <p:ph type="sldImg" idx="2"/>
          </p:nvPr>
        </p:nvSpPr>
        <p:spPr>
          <a:xfrm>
            <a:off x="1431925" y="1143000"/>
            <a:ext cx="3994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2A6C20-D4DC-CE45-961B-728100DD6056}" type="slidenum">
              <a:rPr lang="en-US" smtClean="0"/>
              <a:t>‹#›</a:t>
            </a:fld>
            <a:endParaRPr lang="en-US"/>
          </a:p>
        </p:txBody>
      </p:sp>
    </p:spTree>
    <p:extLst>
      <p:ext uri="{BB962C8B-B14F-4D97-AF65-F5344CB8AC3E}">
        <p14:creationId xmlns:p14="http://schemas.microsoft.com/office/powerpoint/2010/main" val="3144016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wrote about chat rooms and discussion boards from 1997-1999. I worked as a software trainer, and then I wrote about blogging and reader response theory in literature from 2003-2007. </a:t>
            </a:r>
          </a:p>
          <a:p>
            <a:endParaRPr lang="en-US" dirty="0"/>
          </a:p>
          <a:p>
            <a:r>
              <a:rPr lang="en-US" sz="1200" dirty="0"/>
              <a:t>Comparing 2022-2023 for teachers. 2023-2024 for students…</a:t>
            </a:r>
            <a:endParaRPr lang="en-US" dirty="0"/>
          </a:p>
        </p:txBody>
      </p:sp>
      <p:sp>
        <p:nvSpPr>
          <p:cNvPr id="4" name="Slide Number Placeholder 3"/>
          <p:cNvSpPr>
            <a:spLocks noGrp="1"/>
          </p:cNvSpPr>
          <p:nvPr>
            <p:ph type="sldNum" sz="quarter" idx="5"/>
          </p:nvPr>
        </p:nvSpPr>
        <p:spPr/>
        <p:txBody>
          <a:bodyPr/>
          <a:lstStyle/>
          <a:p>
            <a:fld id="{7D2A6C20-D4DC-CE45-961B-728100DD6056}" type="slidenum">
              <a:rPr lang="en-US" smtClean="0"/>
              <a:t>1</a:t>
            </a:fld>
            <a:endParaRPr lang="en-US"/>
          </a:p>
        </p:txBody>
      </p:sp>
    </p:spTree>
    <p:extLst>
      <p:ext uri="{BB962C8B-B14F-4D97-AF65-F5344CB8AC3E}">
        <p14:creationId xmlns:p14="http://schemas.microsoft.com/office/powerpoint/2010/main" val="4124234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4D5156"/>
                </a:solidFill>
                <a:effectLst/>
                <a:latin typeface="Google Sans"/>
              </a:rPr>
              <a:t>Think of this as a visual version of your paper. The presentation should include: </a:t>
            </a:r>
            <a:r>
              <a:rPr lang="en-US" b="0" i="0" u="none" strike="noStrike" dirty="0">
                <a:solidFill>
                  <a:srgbClr val="040C28"/>
                </a:solidFill>
                <a:effectLst/>
                <a:latin typeface="Google Sans"/>
              </a:rPr>
              <a:t>a short intro, your hypotheses, a brief description of the methods, tables and/or graphs related to your findings, and an interpretation of your data</a:t>
            </a:r>
            <a:r>
              <a:rPr lang="en-US" b="0" i="0" u="none" strike="noStrike" dirty="0">
                <a:solidFill>
                  <a:srgbClr val="4D5156"/>
                </a:solidFill>
                <a:effectLst/>
                <a:latin typeface="Google Sans"/>
              </a:rPr>
              <a:t>..</a:t>
            </a:r>
            <a:endParaRPr lang="en-US" dirty="0"/>
          </a:p>
          <a:p>
            <a:endParaRPr lang="en-US" dirty="0"/>
          </a:p>
        </p:txBody>
      </p:sp>
      <p:sp>
        <p:nvSpPr>
          <p:cNvPr id="4" name="Slide Number Placeholder 3"/>
          <p:cNvSpPr>
            <a:spLocks noGrp="1"/>
          </p:cNvSpPr>
          <p:nvPr>
            <p:ph type="sldNum" sz="quarter" idx="5"/>
          </p:nvPr>
        </p:nvSpPr>
        <p:spPr/>
        <p:txBody>
          <a:bodyPr/>
          <a:lstStyle/>
          <a:p>
            <a:fld id="{7D2A6C20-D4DC-CE45-961B-728100DD6056}" type="slidenum">
              <a:rPr lang="en-US" smtClean="0"/>
              <a:t>3</a:t>
            </a:fld>
            <a:endParaRPr lang="en-US"/>
          </a:p>
        </p:txBody>
      </p:sp>
    </p:spTree>
    <p:extLst>
      <p:ext uri="{BB962C8B-B14F-4D97-AF65-F5344CB8AC3E}">
        <p14:creationId xmlns:p14="http://schemas.microsoft.com/office/powerpoint/2010/main" val="686797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 term wins for long-term impact</a:t>
            </a:r>
          </a:p>
          <a:p>
            <a:endParaRPr lang="en-US" dirty="0"/>
          </a:p>
        </p:txBody>
      </p:sp>
      <p:sp>
        <p:nvSpPr>
          <p:cNvPr id="4" name="Slide Number Placeholder 3"/>
          <p:cNvSpPr>
            <a:spLocks noGrp="1"/>
          </p:cNvSpPr>
          <p:nvPr>
            <p:ph type="sldNum" sz="quarter" idx="5"/>
          </p:nvPr>
        </p:nvSpPr>
        <p:spPr/>
        <p:txBody>
          <a:bodyPr/>
          <a:lstStyle/>
          <a:p>
            <a:fld id="{7D2A6C20-D4DC-CE45-961B-728100DD6056}" type="slidenum">
              <a:rPr lang="en-US" smtClean="0"/>
              <a:t>8</a:t>
            </a:fld>
            <a:endParaRPr lang="en-US"/>
          </a:p>
        </p:txBody>
      </p:sp>
    </p:spTree>
    <p:extLst>
      <p:ext uri="{BB962C8B-B14F-4D97-AF65-F5344CB8AC3E}">
        <p14:creationId xmlns:p14="http://schemas.microsoft.com/office/powerpoint/2010/main" val="3898629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4"/>
                </a:solidFill>
                <a:latin typeface="Georgia" panose="02040502050405020303" pitchFamily="18" charset="0"/>
                <a:cs typeface="Segoe UI Semibold" panose="020B0702040204020203" pitchFamily="34" charset="0"/>
              </a:rPr>
              <a:t>administered in May and June in conjunction with the </a:t>
            </a:r>
            <a:r>
              <a:rPr lang="en-US" sz="1200" dirty="0">
                <a:solidFill>
                  <a:schemeClr val="accent4"/>
                </a:solidFill>
                <a:latin typeface="Georgia" panose="02040502050405020303" pitchFamily="18" charset="0"/>
                <a:ea typeface="Segoe UI Black" panose="020B0A02040204020203" pitchFamily="34" charset="0"/>
                <a:cs typeface="Segoe UI Semibold" panose="020B0702040204020203" pitchFamily="34" charset="0"/>
              </a:rPr>
              <a:t>Of the 33 teachers who took the teacher survey, 19 were returning teachers from Year 1, and 14 were new teachers for Year 2. The teacher survey consisted of the following scales:</a:t>
            </a:r>
          </a:p>
          <a:p>
            <a:endParaRPr lang="en-US" dirty="0"/>
          </a:p>
        </p:txBody>
      </p:sp>
      <p:sp>
        <p:nvSpPr>
          <p:cNvPr id="4" name="Slide Number Placeholder 3"/>
          <p:cNvSpPr>
            <a:spLocks noGrp="1"/>
          </p:cNvSpPr>
          <p:nvPr>
            <p:ph type="sldNum" sz="quarter" idx="5"/>
          </p:nvPr>
        </p:nvSpPr>
        <p:spPr/>
        <p:txBody>
          <a:bodyPr/>
          <a:lstStyle/>
          <a:p>
            <a:fld id="{7D2A6C20-D4DC-CE45-961B-728100DD6056}" type="slidenum">
              <a:rPr lang="en-US" smtClean="0"/>
              <a:t>12</a:t>
            </a:fld>
            <a:endParaRPr lang="en-US"/>
          </a:p>
        </p:txBody>
      </p:sp>
    </p:spTree>
    <p:extLst>
      <p:ext uri="{BB962C8B-B14F-4D97-AF65-F5344CB8AC3E}">
        <p14:creationId xmlns:p14="http://schemas.microsoft.com/office/powerpoint/2010/main" val="3938866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solidFill>
                  <a:srgbClr val="000000"/>
                </a:solidFill>
                <a:latin typeface="Georgia" panose="02040502050405020303" pitchFamily="18" charset="0"/>
                <a:cs typeface="Segoe UI Semibold" panose="020B0702040204020203" pitchFamily="34" charset="0"/>
              </a:rPr>
              <a:t>2023-2024 </a:t>
            </a:r>
          </a:p>
          <a:p>
            <a:pPr algn="just"/>
            <a:r>
              <a:rPr lang="en-US" sz="1200" dirty="0">
                <a:solidFill>
                  <a:srgbClr val="000000"/>
                </a:solidFill>
                <a:latin typeface="Georgia" panose="02040502050405020303" pitchFamily="18" charset="0"/>
                <a:cs typeface="Segoe UI Semibold" panose="020B0702040204020203" pitchFamily="34" charset="0"/>
              </a:rPr>
              <a:t>Of the </a:t>
            </a:r>
            <a:r>
              <a:rPr lang="en-US" sz="1200" b="1" dirty="0">
                <a:solidFill>
                  <a:srgbClr val="000000"/>
                </a:solidFill>
                <a:latin typeface="Georgia" panose="02040502050405020303" pitchFamily="18" charset="0"/>
                <a:cs typeface="Segoe UI Semibold" panose="020B0702040204020203" pitchFamily="34" charset="0"/>
              </a:rPr>
              <a:t>30 teachers </a:t>
            </a:r>
            <a:r>
              <a:rPr lang="en-US" sz="1200" dirty="0">
                <a:solidFill>
                  <a:srgbClr val="000000"/>
                </a:solidFill>
                <a:latin typeface="Georgia" panose="02040502050405020303" pitchFamily="18" charset="0"/>
                <a:cs typeface="Segoe UI Semibold" panose="020B0702040204020203" pitchFamily="34" charset="0"/>
              </a:rPr>
              <a:t>who completed the survey, </a:t>
            </a:r>
            <a:r>
              <a:rPr lang="en-US" sz="1200" dirty="0">
                <a:solidFill>
                  <a:srgbClr val="000000"/>
                </a:solidFill>
                <a:latin typeface="Georgia" panose="02040502050405020303" pitchFamily="18" charset="0"/>
                <a:ea typeface="Segoe UI Black" panose="020B0A02040204020203" pitchFamily="34" charset="0"/>
                <a:cs typeface="Segoe UI Semibold" panose="020B0702040204020203" pitchFamily="34" charset="0"/>
              </a:rPr>
              <a:t>18 were returning teachers from Years 1. 9 had done 2 years. 9 had done 1 year. 12 were new teachers for Year 3. </a:t>
            </a:r>
          </a:p>
          <a:p>
            <a:pPr algn="just"/>
            <a:endParaRPr lang="en-US" sz="1200" dirty="0">
              <a:solidFill>
                <a:srgbClr val="000000"/>
              </a:solidFill>
              <a:latin typeface="Georgia" panose="02040502050405020303" pitchFamily="18" charset="0"/>
              <a:ea typeface="Segoe UI Black" panose="020B0A02040204020203" pitchFamily="34" charset="0"/>
              <a:cs typeface="Segoe UI Semibold" panose="020B0702040204020203" pitchFamily="34" charset="0"/>
            </a:endParaRPr>
          </a:p>
          <a:p>
            <a:pPr algn="just"/>
            <a:endParaRPr lang="en-US" sz="1200" dirty="0">
              <a:solidFill>
                <a:srgbClr val="000000"/>
              </a:solidFill>
              <a:latin typeface="Georgia" panose="02040502050405020303" pitchFamily="18" charset="0"/>
              <a:ea typeface="Segoe UI Black" panose="020B0A02040204020203" pitchFamily="34" charset="0"/>
              <a:cs typeface="Segoe UI Semibold" panose="020B0702040204020203" pitchFamily="34" charset="0"/>
            </a:endParaRPr>
          </a:p>
          <a:p>
            <a:pPr algn="just"/>
            <a:r>
              <a:rPr lang="en-US" sz="1200" dirty="0">
                <a:solidFill>
                  <a:srgbClr val="000000"/>
                </a:solidFill>
                <a:latin typeface="Georgia" panose="02040502050405020303" pitchFamily="18" charset="0"/>
                <a:ea typeface="Segoe UI Black" panose="020B0A02040204020203" pitchFamily="34" charset="0"/>
                <a:cs typeface="Segoe UI Semibold" panose="020B0702040204020203" pitchFamily="34" charset="0"/>
              </a:rPr>
              <a:t>The returning teachers’ survey responses were </a:t>
            </a:r>
            <a:r>
              <a:rPr lang="en-US" sz="1200" b="1" dirty="0">
                <a:solidFill>
                  <a:srgbClr val="000000"/>
                </a:solidFill>
                <a:latin typeface="Georgia" panose="02040502050405020303" pitchFamily="18" charset="0"/>
                <a:ea typeface="Segoe UI Black" panose="020B0A02040204020203" pitchFamily="34" charset="0"/>
                <a:cs typeface="Segoe UI Semibold" panose="020B0702040204020203" pitchFamily="34" charset="0"/>
              </a:rPr>
              <a:t>matched with pre-survey data </a:t>
            </a:r>
            <a:r>
              <a:rPr lang="en-US" sz="1200" dirty="0">
                <a:solidFill>
                  <a:srgbClr val="000000"/>
                </a:solidFill>
                <a:latin typeface="Georgia" panose="02040502050405020303" pitchFamily="18" charset="0"/>
                <a:ea typeface="Segoe UI Black" panose="020B0A02040204020203" pitchFamily="34" charset="0"/>
                <a:cs typeface="Segoe UI Semibold" panose="020B0702040204020203" pitchFamily="34" charset="0"/>
              </a:rPr>
              <a:t>from the 2022 CODERS summer institute (and where applicable, the 2021 CODERS summer institute) to measure their growth in targeted areas.</a:t>
            </a:r>
            <a:endParaRPr lang="en-US" sz="1200" dirty="0">
              <a:solidFill>
                <a:srgbClr val="000000"/>
              </a:solidFill>
              <a:latin typeface="Segoe UI Semibold" panose="020B0702040204020203" pitchFamily="34" charset="0"/>
              <a:ea typeface="Segoe UI Black" panose="020B0A02040204020203" pitchFamily="34" charset="0"/>
              <a:cs typeface="Segoe UI Semibold" panose="020B0702040204020203" pitchFamily="34" charset="0"/>
            </a:endParaRPr>
          </a:p>
          <a:p>
            <a:endParaRPr lang="en-US" dirty="0"/>
          </a:p>
        </p:txBody>
      </p:sp>
      <p:sp>
        <p:nvSpPr>
          <p:cNvPr id="4" name="Slide Number Placeholder 3"/>
          <p:cNvSpPr>
            <a:spLocks noGrp="1"/>
          </p:cNvSpPr>
          <p:nvPr>
            <p:ph type="sldNum" sz="quarter" idx="5"/>
          </p:nvPr>
        </p:nvSpPr>
        <p:spPr/>
        <p:txBody>
          <a:bodyPr/>
          <a:lstStyle/>
          <a:p>
            <a:fld id="{7D2A6C20-D4DC-CE45-961B-728100DD6056}" type="slidenum">
              <a:rPr lang="en-US" smtClean="0"/>
              <a:t>14</a:t>
            </a:fld>
            <a:endParaRPr lang="en-US"/>
          </a:p>
        </p:txBody>
      </p:sp>
    </p:spTree>
    <p:extLst>
      <p:ext uri="{BB962C8B-B14F-4D97-AF65-F5344CB8AC3E}">
        <p14:creationId xmlns:p14="http://schemas.microsoft.com/office/powerpoint/2010/main" val="3108719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2A6C20-D4DC-CE45-961B-728100DD6056}" type="slidenum">
              <a:rPr lang="en-US" smtClean="0"/>
              <a:t>27</a:t>
            </a:fld>
            <a:endParaRPr lang="en-US"/>
          </a:p>
        </p:txBody>
      </p:sp>
    </p:spTree>
    <p:extLst>
      <p:ext uri="{BB962C8B-B14F-4D97-AF65-F5344CB8AC3E}">
        <p14:creationId xmlns:p14="http://schemas.microsoft.com/office/powerpoint/2010/main" val="2138092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AF883C-B609-4D2B-B9D8-579EE585DEBD}" type="datetimeFigureOut">
              <a:rPr lang="en-US" smtClean="0"/>
              <a:t>7/3/24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C728B6-2778-4055-A141-4703C633255B}" type="slidenum">
              <a:rPr lang="en-US" smtClean="0"/>
              <a:t>‹#›</a:t>
            </a:fld>
            <a:endParaRPr lang="en-US"/>
          </a:p>
        </p:txBody>
      </p:sp>
    </p:spTree>
    <p:extLst>
      <p:ext uri="{BB962C8B-B14F-4D97-AF65-F5344CB8AC3E}">
        <p14:creationId xmlns:p14="http://schemas.microsoft.com/office/powerpoint/2010/main" val="3080804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AF883C-B609-4D2B-B9D8-579EE585DEBD}" type="datetimeFigureOut">
              <a:rPr lang="en-US" smtClean="0"/>
              <a:t>7/3/24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C728B6-2778-4055-A141-4703C633255B}" type="slidenum">
              <a:rPr lang="en-US" smtClean="0"/>
              <a:t>‹#›</a:t>
            </a:fld>
            <a:endParaRPr lang="en-US"/>
          </a:p>
        </p:txBody>
      </p:sp>
    </p:spTree>
    <p:extLst>
      <p:ext uri="{BB962C8B-B14F-4D97-AF65-F5344CB8AC3E}">
        <p14:creationId xmlns:p14="http://schemas.microsoft.com/office/powerpoint/2010/main" val="4293365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AF883C-B609-4D2B-B9D8-579EE585DEBD}" type="datetimeFigureOut">
              <a:rPr lang="en-US" smtClean="0"/>
              <a:t>7/3/24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C728B6-2778-4055-A141-4703C633255B}" type="slidenum">
              <a:rPr lang="en-US" smtClean="0"/>
              <a:t>‹#›</a:t>
            </a:fld>
            <a:endParaRPr lang="en-US"/>
          </a:p>
        </p:txBody>
      </p:sp>
    </p:spTree>
    <p:extLst>
      <p:ext uri="{BB962C8B-B14F-4D97-AF65-F5344CB8AC3E}">
        <p14:creationId xmlns:p14="http://schemas.microsoft.com/office/powerpoint/2010/main" val="3482637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AF883C-B609-4D2B-B9D8-579EE585DEBD}" type="datetimeFigureOut">
              <a:rPr lang="en-US" smtClean="0"/>
              <a:t>7/3/24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C728B6-2778-4055-A141-4703C633255B}" type="slidenum">
              <a:rPr lang="en-US" smtClean="0"/>
              <a:t>‹#›</a:t>
            </a:fld>
            <a:endParaRPr lang="en-US"/>
          </a:p>
        </p:txBody>
      </p:sp>
    </p:spTree>
    <p:extLst>
      <p:ext uri="{BB962C8B-B14F-4D97-AF65-F5344CB8AC3E}">
        <p14:creationId xmlns:p14="http://schemas.microsoft.com/office/powerpoint/2010/main" val="917844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tint val="82000"/>
                  </a:schemeClr>
                </a:solidFill>
              </a:defRPr>
            </a:lvl1pPr>
            <a:lvl2pPr marL="502920" indent="0">
              <a:buNone/>
              <a:defRPr sz="2200">
                <a:solidFill>
                  <a:schemeClr val="tx1">
                    <a:tint val="82000"/>
                  </a:schemeClr>
                </a:solidFill>
              </a:defRPr>
            </a:lvl2pPr>
            <a:lvl3pPr marL="1005840" indent="0">
              <a:buNone/>
              <a:defRPr sz="1980">
                <a:solidFill>
                  <a:schemeClr val="tx1">
                    <a:tint val="82000"/>
                  </a:schemeClr>
                </a:solidFill>
              </a:defRPr>
            </a:lvl3pPr>
            <a:lvl4pPr marL="1508760" indent="0">
              <a:buNone/>
              <a:defRPr sz="1760">
                <a:solidFill>
                  <a:schemeClr val="tx1">
                    <a:tint val="82000"/>
                  </a:schemeClr>
                </a:solidFill>
              </a:defRPr>
            </a:lvl4pPr>
            <a:lvl5pPr marL="2011680" indent="0">
              <a:buNone/>
              <a:defRPr sz="1760">
                <a:solidFill>
                  <a:schemeClr val="tx1">
                    <a:tint val="82000"/>
                  </a:schemeClr>
                </a:solidFill>
              </a:defRPr>
            </a:lvl5pPr>
            <a:lvl6pPr marL="2514600" indent="0">
              <a:buNone/>
              <a:defRPr sz="1760">
                <a:solidFill>
                  <a:schemeClr val="tx1">
                    <a:tint val="82000"/>
                  </a:schemeClr>
                </a:solidFill>
              </a:defRPr>
            </a:lvl6pPr>
            <a:lvl7pPr marL="3017520" indent="0">
              <a:buNone/>
              <a:defRPr sz="1760">
                <a:solidFill>
                  <a:schemeClr val="tx1">
                    <a:tint val="82000"/>
                  </a:schemeClr>
                </a:solidFill>
              </a:defRPr>
            </a:lvl7pPr>
            <a:lvl8pPr marL="3520440" indent="0">
              <a:buNone/>
              <a:defRPr sz="1760">
                <a:solidFill>
                  <a:schemeClr val="tx1">
                    <a:tint val="82000"/>
                  </a:schemeClr>
                </a:solidFill>
              </a:defRPr>
            </a:lvl8pPr>
            <a:lvl9pPr marL="4023360" indent="0">
              <a:buNone/>
              <a:defRPr sz="17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AF883C-B609-4D2B-B9D8-579EE585DEBD}" type="datetimeFigureOut">
              <a:rPr lang="en-US" smtClean="0"/>
              <a:t>7/3/24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C728B6-2778-4055-A141-4703C633255B}" type="slidenum">
              <a:rPr lang="en-US" smtClean="0"/>
              <a:t>‹#›</a:t>
            </a:fld>
            <a:endParaRPr lang="en-US"/>
          </a:p>
        </p:txBody>
      </p:sp>
    </p:spTree>
    <p:extLst>
      <p:ext uri="{BB962C8B-B14F-4D97-AF65-F5344CB8AC3E}">
        <p14:creationId xmlns:p14="http://schemas.microsoft.com/office/powerpoint/2010/main" val="2622006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AF883C-B609-4D2B-B9D8-579EE585DEBD}" type="datetimeFigureOut">
              <a:rPr lang="en-US" smtClean="0"/>
              <a:t>7/3/24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C728B6-2778-4055-A141-4703C633255B}" type="slidenum">
              <a:rPr lang="en-US" smtClean="0"/>
              <a:t>‹#›</a:t>
            </a:fld>
            <a:endParaRPr lang="en-US"/>
          </a:p>
        </p:txBody>
      </p:sp>
    </p:spTree>
    <p:extLst>
      <p:ext uri="{BB962C8B-B14F-4D97-AF65-F5344CB8AC3E}">
        <p14:creationId xmlns:p14="http://schemas.microsoft.com/office/powerpoint/2010/main" val="18815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AF883C-B609-4D2B-B9D8-579EE585DEBD}" type="datetimeFigureOut">
              <a:rPr lang="en-US" smtClean="0"/>
              <a:t>7/3/24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C728B6-2778-4055-A141-4703C633255B}" type="slidenum">
              <a:rPr lang="en-US" smtClean="0"/>
              <a:t>‹#›</a:t>
            </a:fld>
            <a:endParaRPr lang="en-US"/>
          </a:p>
        </p:txBody>
      </p:sp>
    </p:spTree>
    <p:extLst>
      <p:ext uri="{BB962C8B-B14F-4D97-AF65-F5344CB8AC3E}">
        <p14:creationId xmlns:p14="http://schemas.microsoft.com/office/powerpoint/2010/main" val="3422819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AF883C-B609-4D2B-B9D8-579EE585DEBD}" type="datetimeFigureOut">
              <a:rPr lang="en-US" smtClean="0"/>
              <a:t>7/3/24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C728B6-2778-4055-A141-4703C633255B}" type="slidenum">
              <a:rPr lang="en-US" smtClean="0"/>
              <a:t>‹#›</a:t>
            </a:fld>
            <a:endParaRPr lang="en-US"/>
          </a:p>
        </p:txBody>
      </p:sp>
    </p:spTree>
    <p:extLst>
      <p:ext uri="{BB962C8B-B14F-4D97-AF65-F5344CB8AC3E}">
        <p14:creationId xmlns:p14="http://schemas.microsoft.com/office/powerpoint/2010/main" val="2470359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AF883C-B609-4D2B-B9D8-579EE585DEBD}" type="datetimeFigureOut">
              <a:rPr lang="en-US" smtClean="0"/>
              <a:t>7/3/24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C728B6-2778-4055-A141-4703C633255B}" type="slidenum">
              <a:rPr lang="en-US" smtClean="0"/>
              <a:t>‹#›</a:t>
            </a:fld>
            <a:endParaRPr lang="en-US"/>
          </a:p>
        </p:txBody>
      </p:sp>
    </p:spTree>
    <p:extLst>
      <p:ext uri="{BB962C8B-B14F-4D97-AF65-F5344CB8AC3E}">
        <p14:creationId xmlns:p14="http://schemas.microsoft.com/office/powerpoint/2010/main" val="1810704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0CAF883C-B609-4D2B-B9D8-579EE585DEBD}" type="datetimeFigureOut">
              <a:rPr lang="en-US" smtClean="0"/>
              <a:t>7/3/24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C728B6-2778-4055-A141-4703C633255B}" type="slidenum">
              <a:rPr lang="en-US" smtClean="0"/>
              <a:t>‹#›</a:t>
            </a:fld>
            <a:endParaRPr lang="en-US"/>
          </a:p>
        </p:txBody>
      </p:sp>
    </p:spTree>
    <p:extLst>
      <p:ext uri="{BB962C8B-B14F-4D97-AF65-F5344CB8AC3E}">
        <p14:creationId xmlns:p14="http://schemas.microsoft.com/office/powerpoint/2010/main" val="2913879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0CAF883C-B609-4D2B-B9D8-579EE585DEBD}" type="datetimeFigureOut">
              <a:rPr lang="en-US" smtClean="0"/>
              <a:t>7/3/24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C728B6-2778-4055-A141-4703C633255B}" type="slidenum">
              <a:rPr lang="en-US" smtClean="0"/>
              <a:t>‹#›</a:t>
            </a:fld>
            <a:endParaRPr lang="en-US"/>
          </a:p>
        </p:txBody>
      </p:sp>
    </p:spTree>
    <p:extLst>
      <p:ext uri="{BB962C8B-B14F-4D97-AF65-F5344CB8AC3E}">
        <p14:creationId xmlns:p14="http://schemas.microsoft.com/office/powerpoint/2010/main" val="1062896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82000"/>
                  </a:schemeClr>
                </a:solidFill>
              </a:defRPr>
            </a:lvl1pPr>
          </a:lstStyle>
          <a:p>
            <a:fld id="{0CAF883C-B609-4D2B-B9D8-579EE585DEBD}" type="datetimeFigureOut">
              <a:rPr lang="en-US" smtClean="0"/>
              <a:t>7/3/24</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82000"/>
                  </a:schemeClr>
                </a:solidFill>
              </a:defRPr>
            </a:lvl1pPr>
          </a:lstStyle>
          <a:p>
            <a:fld id="{38C728B6-2778-4055-A141-4703C633255B}" type="slidenum">
              <a:rPr lang="en-US" smtClean="0"/>
              <a:t>‹#›</a:t>
            </a:fld>
            <a:endParaRPr lang="en-US"/>
          </a:p>
        </p:txBody>
      </p:sp>
    </p:spTree>
    <p:extLst>
      <p:ext uri="{BB962C8B-B14F-4D97-AF65-F5344CB8AC3E}">
        <p14:creationId xmlns:p14="http://schemas.microsoft.com/office/powerpoint/2010/main" val="1784638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instagram.com/msu_coders/" TargetMode="External"/><Relationship Id="rId13"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hyperlink" Target="mailto:kfranklin@missouristate.edu" TargetMode="External"/><Relationship Id="rId12"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microsoft.com/office/2011/relationships/webextension" Target="../webextensions/webextension1.xml"/><Relationship Id="rId5" Type="http://schemas.openxmlformats.org/officeDocument/2006/relationships/image" Target="../media/image1.png"/><Relationship Id="rId10" Type="http://schemas.openxmlformats.org/officeDocument/2006/relationships/image" Target="../media/image3.jpeg"/><Relationship Id="rId4" Type="http://schemas.openxmlformats.org/officeDocument/2006/relationships/notesSlide" Target="../notesSlides/notesSlide1.xml"/><Relationship Id="rId9" Type="http://schemas.openxmlformats.org/officeDocument/2006/relationships/hyperlink" Target="https://www.menti.com/ali58naremi4" TargetMode="Externa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4.xml"/><Relationship Id="rId7" Type="http://schemas.openxmlformats.org/officeDocument/2006/relationships/diagramColors" Target="../diagrams/colors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YwGJyzungmk?feature=oembed" TargetMode="Externa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5.pn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6.png"/><Relationship Id="rId4" Type="http://schemas.microsoft.com/office/2011/relationships/webextension" Target="../webextensions/webextension4.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chart" Target="../charts/char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video" Target="https://www.youtube.com/embed/sDWlkygshEA?feature=oembed" TargetMode="Externa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chart" Target="../charts/chart15.xml"/></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chart" Target="../charts/chart19.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chart" Target="../charts/chart21.xml"/><Relationship Id="rId4" Type="http://schemas.openxmlformats.org/officeDocument/2006/relationships/chart" Target="../charts/chart20.xml"/></Relationships>
</file>

<file path=ppt/slides/_rels/slide25.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video" Target="https://www.youtube.com/embed/3vC6SklfAuQ?feature=oembed" TargetMode="External"/><Relationship Id="rId6" Type="http://schemas.openxmlformats.org/officeDocument/2006/relationships/image" Target="../media/image5.png"/><Relationship Id="rId5" Type="http://schemas.openxmlformats.org/officeDocument/2006/relationships/image" Target="../media/image19.jpe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chart" Target="../charts/chart25.xml"/><Relationship Id="rId4"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Colors" Target="../diagrams/colors5.xml"/><Relationship Id="rId18" Type="http://schemas.openxmlformats.org/officeDocument/2006/relationships/diagramColors" Target="../diagrams/colors6.xml"/><Relationship Id="rId3" Type="http://schemas.openxmlformats.org/officeDocument/2006/relationships/slideLayout" Target="../slideLayouts/slideLayout7.xml"/><Relationship Id="rId7" Type="http://schemas.openxmlformats.org/officeDocument/2006/relationships/diagramQuickStyle" Target="../diagrams/quickStyle4.xml"/><Relationship Id="rId12" Type="http://schemas.openxmlformats.org/officeDocument/2006/relationships/diagramQuickStyle" Target="../diagrams/quickStyle5.xml"/><Relationship Id="rId17" Type="http://schemas.openxmlformats.org/officeDocument/2006/relationships/diagramQuickStyle" Target="../diagrams/quickStyle6.xml"/><Relationship Id="rId2" Type="http://schemas.openxmlformats.org/officeDocument/2006/relationships/audio" Target="../media/media25.m4a"/><Relationship Id="rId16" Type="http://schemas.openxmlformats.org/officeDocument/2006/relationships/diagramLayout" Target="../diagrams/layout6.xml"/><Relationship Id="rId20" Type="http://schemas.openxmlformats.org/officeDocument/2006/relationships/image" Target="../media/image5.png"/><Relationship Id="rId1" Type="http://schemas.microsoft.com/office/2007/relationships/media" Target="../media/media25.m4a"/><Relationship Id="rId6" Type="http://schemas.openxmlformats.org/officeDocument/2006/relationships/diagramLayout" Target="../diagrams/layout4.xml"/><Relationship Id="rId11" Type="http://schemas.openxmlformats.org/officeDocument/2006/relationships/diagramLayout" Target="../diagrams/layout5.xml"/><Relationship Id="rId5" Type="http://schemas.openxmlformats.org/officeDocument/2006/relationships/diagramData" Target="../diagrams/data4.xml"/><Relationship Id="rId15" Type="http://schemas.openxmlformats.org/officeDocument/2006/relationships/diagramData" Target="../diagrams/data6.xml"/><Relationship Id="rId10" Type="http://schemas.openxmlformats.org/officeDocument/2006/relationships/diagramData" Target="../diagrams/data5.xml"/><Relationship Id="rId19" Type="http://schemas.microsoft.com/office/2007/relationships/diagramDrawing" Target="../diagrams/drawing6.xml"/><Relationship Id="rId4" Type="http://schemas.microsoft.com/office/2018/10/relationships/comments" Target="../comments/modernComment_106_CDE6D9ED.xml"/><Relationship Id="rId9" Type="http://schemas.microsoft.com/office/2007/relationships/diagramDrawing" Target="../diagrams/drawing4.xml"/><Relationship Id="rId14" Type="http://schemas.microsoft.com/office/2007/relationships/diagramDrawing" Target="../diagrams/drawing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20.png"/><Relationship Id="rId4" Type="http://schemas.microsoft.com/office/2011/relationships/webextension" Target="../webextensions/webextension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1.jpeg"/><Relationship Id="rId5" Type="http://schemas.openxmlformats.org/officeDocument/2006/relationships/hyperlink" Target="mailto:callie@evaluationgroup.com" TargetMode="External"/><Relationship Id="rId4" Type="http://schemas.openxmlformats.org/officeDocument/2006/relationships/hyperlink" Target="mailto:kfranklin@missouristate.edu"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instagram.com/msu_coders/" TargetMode="External"/><Relationship Id="rId2" Type="http://schemas.openxmlformats.org/officeDocument/2006/relationships/hyperlink" Target="https://www.ksmu.org/show/stem-spots/2021-11-18/stem-spots-cody-tells-us-about-codin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7.png"/><Relationship Id="rId4" Type="http://schemas.microsoft.com/office/2011/relationships/webextension" Target="../webextensions/webextension2.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5.m4a"/><Relationship Id="rId7" Type="http://schemas.openxmlformats.org/officeDocument/2006/relationships/image" Target="../media/image9.jpeg"/><Relationship Id="rId2" Type="http://schemas.openxmlformats.org/officeDocument/2006/relationships/video" Target="https://www.youtube.com/embed/QufU2fjzOYg?feature=oembed" TargetMode="External"/><Relationship Id="rId1" Type="http://schemas.openxmlformats.org/officeDocument/2006/relationships/video" Target="https://www.youtube.com/embed/H1XSdrKCuto?feature=oembed" TargetMode="External"/><Relationship Id="rId6" Type="http://schemas.openxmlformats.org/officeDocument/2006/relationships/image" Target="../media/image8.jpeg"/><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2.png"/><Relationship Id="rId4" Type="http://schemas.microsoft.com/office/2011/relationships/webextension" Target="../webextensions/webextension3.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Data" Target="../diagrams/data1.xml"/><Relationship Id="rId11" Type="http://schemas.openxmlformats.org/officeDocument/2006/relationships/image" Target="../media/image5.png"/><Relationship Id="rId5" Type="http://schemas.openxmlformats.org/officeDocument/2006/relationships/image" Target="../media/image13.jpeg"/><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40804191-573C-3CBB-B681-883F6012EF83}"/>
              </a:ext>
            </a:extLst>
          </p:cNvPr>
          <p:cNvPicPr>
            <a:picLocks noGrp="1" noChangeAspect="1"/>
          </p:cNvPicPr>
          <p:nvPr>
            <p:ph sz="half" idx="1"/>
          </p:nvPr>
        </p:nvPicPr>
        <p:blipFill rotWithShape="1">
          <a:blip r:embed="rId5"/>
          <a:stretch/>
        </p:blipFill>
        <p:spPr>
          <a:xfrm>
            <a:off x="302591" y="359810"/>
            <a:ext cx="4009058" cy="1511487"/>
          </a:xfrm>
          <a:prstGeom prst="rect">
            <a:avLst/>
          </a:prstGeom>
          <a:ln>
            <a:noFill/>
          </a:ln>
        </p:spPr>
      </p:pic>
      <p:pic>
        <p:nvPicPr>
          <p:cNvPr id="3074" name="Picture 2">
            <a:extLst>
              <a:ext uri="{FF2B5EF4-FFF2-40B4-BE49-F238E27FC236}">
                <a16:creationId xmlns:a16="http://schemas.microsoft.com/office/drawing/2014/main" id="{3EBAC976-4D3E-4625-94B8-8921EDAE53CD}"/>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6721612" y="-1"/>
            <a:ext cx="2643809" cy="26438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560228-39DA-EF0F-ABFE-0D154B0CDAFC}"/>
              </a:ext>
            </a:extLst>
          </p:cNvPr>
          <p:cNvSpPr txBox="1"/>
          <p:nvPr/>
        </p:nvSpPr>
        <p:spPr>
          <a:xfrm>
            <a:off x="444501" y="2643808"/>
            <a:ext cx="3441699" cy="5816977"/>
          </a:xfrm>
          <a:prstGeom prst="rect">
            <a:avLst/>
          </a:prstGeom>
          <a:noFill/>
        </p:spPr>
        <p:txBody>
          <a:bodyPr wrap="square" rtlCol="0">
            <a:spAutoFit/>
          </a:bodyPr>
          <a:lstStyle/>
          <a:p>
            <a:r>
              <a:rPr lang="en-US" sz="2400" b="0" i="0" u="none" strike="noStrike" dirty="0">
                <a:solidFill>
                  <a:srgbClr val="41454B"/>
                </a:solidFill>
                <a:effectLst/>
                <a:latin typeface="Helvetica Neue" panose="02000503000000020004" pitchFamily="2" charset="0"/>
              </a:rPr>
              <a:t>Exploring the Impact of Coding Across the Curriculum Professional Development</a:t>
            </a:r>
          </a:p>
          <a:p>
            <a:endParaRPr lang="en-US" dirty="0">
              <a:solidFill>
                <a:srgbClr val="41454B"/>
              </a:solidFill>
              <a:latin typeface="Helvetica Neue" panose="02000503000000020004" pitchFamily="2" charset="0"/>
            </a:endParaRPr>
          </a:p>
          <a:p>
            <a:r>
              <a:rPr lang="en-US" dirty="0">
                <a:solidFill>
                  <a:srgbClr val="41454B"/>
                </a:solidFill>
                <a:latin typeface="Helvetica Neue" panose="02000503000000020004" pitchFamily="2" charset="0"/>
              </a:rPr>
              <a:t>Keri R. Franklin, PhD</a:t>
            </a:r>
          </a:p>
          <a:p>
            <a:r>
              <a:rPr lang="en-US" dirty="0">
                <a:solidFill>
                  <a:srgbClr val="41454B"/>
                </a:solidFill>
                <a:latin typeface="Helvetica Neue" panose="02000503000000020004" pitchFamily="2" charset="0"/>
              </a:rPr>
              <a:t>Missouri State University, USA</a:t>
            </a:r>
          </a:p>
          <a:p>
            <a:r>
              <a:rPr lang="en-US" dirty="0">
                <a:solidFill>
                  <a:srgbClr val="41454B"/>
                </a:solidFill>
                <a:latin typeface="Helvetica Neue" panose="02000503000000020004" pitchFamily="2" charset="0"/>
                <a:hlinkClick r:id="rId7"/>
              </a:rPr>
              <a:t>kfranklin@missouristate.edu</a:t>
            </a:r>
            <a:endParaRPr lang="en-US" dirty="0">
              <a:solidFill>
                <a:srgbClr val="41454B"/>
              </a:solidFill>
              <a:latin typeface="Helvetica Neue" panose="02000503000000020004" pitchFamily="2" charset="0"/>
            </a:endParaRPr>
          </a:p>
          <a:p>
            <a:r>
              <a:rPr lang="en-US" dirty="0">
                <a:hlinkClick r:id="rId8"/>
              </a:rPr>
              <a:t>https://www.instagram.com/msu_coders/</a:t>
            </a:r>
            <a:r>
              <a:rPr lang="en-US" dirty="0">
                <a:solidFill>
                  <a:srgbClr val="41454B"/>
                </a:solidFill>
                <a:latin typeface="Helvetica Neue" panose="02000503000000020004" pitchFamily="2" charset="0"/>
              </a:rPr>
              <a:t> </a:t>
            </a:r>
          </a:p>
          <a:p>
            <a:endParaRPr lang="en-US" dirty="0">
              <a:solidFill>
                <a:srgbClr val="41454B"/>
              </a:solidFill>
              <a:latin typeface="Helvetica Neue" panose="02000503000000020004" pitchFamily="2" charset="0"/>
            </a:endParaRPr>
          </a:p>
          <a:p>
            <a:r>
              <a:rPr lang="en-US" dirty="0">
                <a:solidFill>
                  <a:srgbClr val="41454B"/>
                </a:solidFill>
                <a:latin typeface="Helvetica Neue" panose="02000503000000020004" pitchFamily="2" charset="0"/>
              </a:rPr>
              <a:t>Callie Dean, Evaluation Group</a:t>
            </a:r>
            <a:endParaRPr lang="en-US" dirty="0"/>
          </a:p>
          <a:p>
            <a:endParaRPr lang="en-US" dirty="0"/>
          </a:p>
          <a:p>
            <a:r>
              <a:rPr lang="en-US" dirty="0"/>
              <a:t>This project is funded by the U.S. Department of Education’s Education, Innovation &amp; Research Program, early phase FY 2021. </a:t>
            </a:r>
          </a:p>
        </p:txBody>
      </p:sp>
      <p:sp>
        <p:nvSpPr>
          <p:cNvPr id="9" name="TextBox 8">
            <a:extLst>
              <a:ext uri="{FF2B5EF4-FFF2-40B4-BE49-F238E27FC236}">
                <a16:creationId xmlns:a16="http://schemas.microsoft.com/office/drawing/2014/main" id="{27FFAA0E-68B5-3988-7151-ACEF5A38905F}"/>
              </a:ext>
            </a:extLst>
          </p:cNvPr>
          <p:cNvSpPr txBox="1"/>
          <p:nvPr/>
        </p:nvSpPr>
        <p:spPr>
          <a:xfrm>
            <a:off x="5611191" y="2643809"/>
            <a:ext cx="4651513" cy="646331"/>
          </a:xfrm>
          <a:prstGeom prst="rect">
            <a:avLst/>
          </a:prstGeom>
          <a:noFill/>
        </p:spPr>
        <p:txBody>
          <a:bodyPr wrap="square" rtlCol="0">
            <a:spAutoFit/>
          </a:bodyPr>
          <a:lstStyle/>
          <a:p>
            <a:r>
              <a:rPr lang="en-US" dirty="0"/>
              <a:t>Please use the QR code or go to </a:t>
            </a:r>
          </a:p>
          <a:p>
            <a:r>
              <a:rPr lang="en-US" dirty="0">
                <a:hlinkClick r:id="rId9"/>
              </a:rPr>
              <a:t>https://www.menti.com/ali58naremi4</a:t>
            </a:r>
            <a:r>
              <a:rPr lang="en-US" dirty="0"/>
              <a:t> </a:t>
            </a:r>
          </a:p>
        </p:txBody>
      </p:sp>
      <p:pic>
        <p:nvPicPr>
          <p:cNvPr id="3076" name="Picture 4">
            <a:extLst>
              <a:ext uri="{FF2B5EF4-FFF2-40B4-BE49-F238E27FC236}">
                <a16:creationId xmlns:a16="http://schemas.microsoft.com/office/drawing/2014/main" id="{B332AC84-0429-5FF5-0336-4ADF987C74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9474" y="248523"/>
            <a:ext cx="1614557" cy="193746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we="http://schemas.microsoft.com/office/webextensions/webextension/2010/11" xmlns:pca="http://schemas.microsoft.com/office/powerpoint/2013/contentapp" Requires="we pca">
          <p:graphicFrame>
            <p:nvGraphicFramePr>
              <p:cNvPr id="3" name="Add-in 2" title="Mentimeter - Interactive Presentations">
                <a:extLst>
                  <a:ext uri="{FF2B5EF4-FFF2-40B4-BE49-F238E27FC236}">
                    <a16:creationId xmlns:a16="http://schemas.microsoft.com/office/drawing/2014/main" id="{536EC3F4-473F-4824-FEAD-5EC673B68E1F}"/>
                  </a:ext>
                </a:extLst>
              </p:cNvPr>
              <p:cNvGraphicFramePr>
                <a:graphicFrameLocks noGrp="1"/>
              </p:cNvGraphicFramePr>
              <p:nvPr>
                <p:extLst>
                  <p:ext uri="{D42A27DB-BD31-4B8C-83A1-F6EECF244321}">
                    <p14:modId xmlns:p14="http://schemas.microsoft.com/office/powerpoint/2010/main" val="4089784067"/>
                  </p:ext>
                </p:extLst>
              </p:nvPr>
            </p:nvGraphicFramePr>
            <p:xfrm>
              <a:off x="4445000" y="3530600"/>
              <a:ext cx="5270500" cy="3568699"/>
            </p:xfrm>
            <a:graphic>
              <a:graphicData uri="http://schemas.microsoft.com/office/webextensions/webextension/2010/11">
                <we:webextensionref xmlns:we="http://schemas.microsoft.com/office/webextensions/webextension/2010/11" xmlns:r="http://schemas.openxmlformats.org/officeDocument/2006/relationships" r:id="rId11"/>
              </a:graphicData>
            </a:graphic>
          </p:graphicFrame>
        </mc:Choice>
        <mc:Fallback>
          <p:pic>
            <p:nvPicPr>
              <p:cNvPr id="3" name="Add-in 2" title="Mentimeter - Interactive Presentations">
                <a:extLst>
                  <a:ext uri="{FF2B5EF4-FFF2-40B4-BE49-F238E27FC236}">
                    <a16:creationId xmlns:a16="http://schemas.microsoft.com/office/drawing/2014/main" id="{536EC3F4-473F-4824-FEAD-5EC673B68E1F}"/>
                  </a:ext>
                </a:extLst>
              </p:cNvPr>
              <p:cNvPicPr>
                <a:picLocks noGrp="1" noRot="1" noChangeAspect="1" noMove="1" noResize="1" noEditPoints="1" noAdjustHandles="1" noChangeArrowheads="1" noChangeShapeType="1"/>
              </p:cNvPicPr>
              <p:nvPr/>
            </p:nvPicPr>
            <p:blipFill>
              <a:blip r:embed="rId12"/>
              <a:stretch>
                <a:fillRect/>
              </a:stretch>
            </p:blipFill>
            <p:spPr>
              <a:xfrm>
                <a:off x="4445000" y="3530600"/>
                <a:ext cx="5270500" cy="3568699"/>
              </a:xfrm>
              <a:prstGeom prst="rect">
                <a:avLst/>
              </a:prstGeom>
            </p:spPr>
          </p:pic>
        </mc:Fallback>
      </mc:AlternateContent>
      <p:pic>
        <p:nvPicPr>
          <p:cNvPr id="6" name="Audio 5">
            <a:hlinkClick r:id="" action="ppaction://media"/>
            <a:extLst>
              <a:ext uri="{FF2B5EF4-FFF2-40B4-BE49-F238E27FC236}">
                <a16:creationId xmlns:a16="http://schemas.microsoft.com/office/drawing/2014/main" id="{C09DC256-0FAB-3E47-035D-08F93D93B6C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3886047904"/>
      </p:ext>
    </p:extLst>
  </p:cSld>
  <p:clrMapOvr>
    <a:masterClrMapping/>
  </p:clrMapOvr>
  <mc:AlternateContent xmlns:mc="http://schemas.openxmlformats.org/markup-compatibility/2006">
    <mc:Choice xmlns:p14="http://schemas.microsoft.com/office/powerpoint/2010/main" Requires="p14">
      <p:transition spd="slow" p14:dur="2000" advTm="67402"/>
    </mc:Choice>
    <mc:Fallback>
      <p:transition spd="slow" advTm="67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0DBD-5DC0-F0C2-7F9E-CD59DFD9702A}"/>
              </a:ext>
            </a:extLst>
          </p:cNvPr>
          <p:cNvSpPr>
            <a:spLocks noGrp="1"/>
          </p:cNvSpPr>
          <p:nvPr>
            <p:ph type="title"/>
          </p:nvPr>
        </p:nvSpPr>
        <p:spPr/>
        <p:txBody>
          <a:bodyPr/>
          <a:lstStyle/>
          <a:p>
            <a:r>
              <a:rPr lang="en-US" dirty="0"/>
              <a:t>Support Components</a:t>
            </a:r>
          </a:p>
        </p:txBody>
      </p:sp>
      <p:graphicFrame>
        <p:nvGraphicFramePr>
          <p:cNvPr id="8" name="Content Placeholder 2">
            <a:extLst>
              <a:ext uri="{FF2B5EF4-FFF2-40B4-BE49-F238E27FC236}">
                <a16:creationId xmlns:a16="http://schemas.microsoft.com/office/drawing/2014/main" id="{6FFC6636-3148-C2FE-5487-493D94FCF95F}"/>
              </a:ext>
            </a:extLst>
          </p:cNvPr>
          <p:cNvGraphicFramePr>
            <a:graphicFrameLocks noGrp="1"/>
          </p:cNvGraphicFramePr>
          <p:nvPr>
            <p:ph sz="half" idx="1"/>
          </p:nvPr>
        </p:nvGraphicFramePr>
        <p:xfrm>
          <a:off x="692150" y="2068513"/>
          <a:ext cx="4273550" cy="49323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ontent Placeholder 3">
            <a:extLst>
              <a:ext uri="{FF2B5EF4-FFF2-40B4-BE49-F238E27FC236}">
                <a16:creationId xmlns:a16="http://schemas.microsoft.com/office/drawing/2014/main" id="{87869C55-7A5B-F446-BBE8-5267F0AA9BFF}"/>
              </a:ext>
            </a:extLst>
          </p:cNvPr>
          <p:cNvSpPr>
            <a:spLocks noGrp="1"/>
          </p:cNvSpPr>
          <p:nvPr>
            <p:ph sz="half" idx="2"/>
          </p:nvPr>
        </p:nvSpPr>
        <p:spPr/>
        <p:txBody>
          <a:bodyPr>
            <a:normAutofit fontScale="70000" lnSpcReduction="20000"/>
          </a:bodyPr>
          <a:lstStyle/>
          <a:p>
            <a:pPr marL="0" indent="0">
              <a:buNone/>
            </a:pPr>
            <a:r>
              <a:rPr lang="en-US" dirty="0"/>
              <a:t>CODERS Kits and Modules</a:t>
            </a:r>
          </a:p>
          <a:p>
            <a:pPr marL="0" indent="0">
              <a:buNone/>
            </a:pPr>
            <a:endParaRPr lang="en-US" dirty="0"/>
          </a:p>
          <a:p>
            <a:pPr algn="l">
              <a:buFont typeface="Arial" panose="020B0604020202020204" pitchFamily="34" charset="0"/>
              <a:buChar char="•"/>
            </a:pPr>
            <a:r>
              <a:rPr lang="en-US" b="0" i="0" dirty="0">
                <a:solidFill>
                  <a:srgbClr val="0A0A0A"/>
                </a:solidFill>
                <a:effectLst/>
                <a:latin typeface="proxima-nova"/>
              </a:rPr>
              <a:t>Careers in CS &amp; STEM</a:t>
            </a:r>
          </a:p>
          <a:p>
            <a:pPr algn="l">
              <a:buFont typeface="Arial" panose="020B0604020202020204" pitchFamily="34" charset="0"/>
              <a:buChar char="•"/>
            </a:pPr>
            <a:r>
              <a:rPr lang="en-US" b="0" i="0" dirty="0">
                <a:solidFill>
                  <a:srgbClr val="0A0A0A"/>
                </a:solidFill>
                <a:effectLst/>
                <a:latin typeface="proxima-nova"/>
              </a:rPr>
              <a:t>Computational Thinking</a:t>
            </a:r>
          </a:p>
          <a:p>
            <a:pPr algn="l">
              <a:buFont typeface="Arial" panose="020B0604020202020204" pitchFamily="34" charset="0"/>
              <a:buChar char="•"/>
            </a:pPr>
            <a:r>
              <a:rPr lang="en-US" b="0" i="0" dirty="0">
                <a:solidFill>
                  <a:srgbClr val="0A0A0A"/>
                </a:solidFill>
                <a:effectLst/>
                <a:latin typeface="proxima-nova"/>
              </a:rPr>
              <a:t>Writing</a:t>
            </a:r>
          </a:p>
          <a:p>
            <a:pPr algn="l">
              <a:buFont typeface="Arial" panose="020B0604020202020204" pitchFamily="34" charset="0"/>
              <a:buChar char="•"/>
            </a:pPr>
            <a:r>
              <a:rPr lang="en-US" b="0" i="0" dirty="0">
                <a:solidFill>
                  <a:srgbClr val="0A0A0A"/>
                </a:solidFill>
                <a:effectLst/>
                <a:latin typeface="proxima-nova"/>
              </a:rPr>
              <a:t>Block Coding &amp; Scratch</a:t>
            </a:r>
          </a:p>
          <a:p>
            <a:pPr algn="l">
              <a:buFont typeface="Arial" panose="020B0604020202020204" pitchFamily="34" charset="0"/>
              <a:buChar char="•"/>
            </a:pPr>
            <a:r>
              <a:rPr lang="en-US" b="0" i="0" dirty="0" err="1">
                <a:solidFill>
                  <a:srgbClr val="0A0A0A"/>
                </a:solidFill>
                <a:effectLst/>
                <a:latin typeface="proxima-nova"/>
              </a:rPr>
              <a:t>Cutebots</a:t>
            </a:r>
            <a:endParaRPr lang="en-US" b="0" i="0" dirty="0">
              <a:solidFill>
                <a:srgbClr val="0A0A0A"/>
              </a:solidFill>
              <a:effectLst/>
              <a:latin typeface="proxima-nova"/>
            </a:endParaRPr>
          </a:p>
          <a:p>
            <a:pPr algn="l">
              <a:buFont typeface="Arial" panose="020B0604020202020204" pitchFamily="34" charset="0"/>
              <a:buChar char="•"/>
            </a:pPr>
            <a:r>
              <a:rPr lang="en-US" b="0" i="0" dirty="0">
                <a:solidFill>
                  <a:srgbClr val="0A0A0A"/>
                </a:solidFill>
                <a:effectLst/>
                <a:latin typeface="proxima-nova"/>
              </a:rPr>
              <a:t>Microsoft MakeCode &amp; </a:t>
            </a:r>
            <a:r>
              <a:rPr lang="en-US" b="0" i="0" dirty="0" err="1">
                <a:solidFill>
                  <a:srgbClr val="0A0A0A"/>
                </a:solidFill>
                <a:effectLst/>
                <a:latin typeface="proxima-nova"/>
              </a:rPr>
              <a:t>Micro:Bit</a:t>
            </a:r>
            <a:endParaRPr lang="en-US" b="0" i="0" dirty="0">
              <a:solidFill>
                <a:srgbClr val="0A0A0A"/>
              </a:solidFill>
              <a:effectLst/>
              <a:latin typeface="proxima-nova"/>
            </a:endParaRPr>
          </a:p>
          <a:p>
            <a:pPr algn="l">
              <a:buFont typeface="Arial" panose="020B0604020202020204" pitchFamily="34" charset="0"/>
              <a:buChar char="•"/>
            </a:pPr>
            <a:r>
              <a:rPr lang="en-US" b="0" i="0" dirty="0">
                <a:solidFill>
                  <a:srgbClr val="0A0A0A"/>
                </a:solidFill>
                <a:effectLst/>
                <a:latin typeface="proxima-nova"/>
              </a:rPr>
              <a:t>Robot Dogs</a:t>
            </a:r>
          </a:p>
          <a:p>
            <a:pPr algn="l">
              <a:buFont typeface="Arial" panose="020B0604020202020204" pitchFamily="34" charset="0"/>
              <a:buChar char="•"/>
            </a:pPr>
            <a:r>
              <a:rPr lang="en-US" b="0" i="0" dirty="0">
                <a:solidFill>
                  <a:srgbClr val="0A0A0A"/>
                </a:solidFill>
                <a:effectLst/>
                <a:latin typeface="proxima-nova"/>
              </a:rPr>
              <a:t>Bulbs, Batteries, &amp; Wires</a:t>
            </a:r>
          </a:p>
          <a:p>
            <a:pPr algn="l">
              <a:buFont typeface="Arial" panose="020B0604020202020204" pitchFamily="34" charset="0"/>
              <a:buChar char="•"/>
            </a:pPr>
            <a:r>
              <a:rPr lang="en-US" b="0" i="0" dirty="0">
                <a:solidFill>
                  <a:srgbClr val="0A0A0A"/>
                </a:solidFill>
                <a:effectLst/>
                <a:latin typeface="proxima-nova"/>
              </a:rPr>
              <a:t>Force, Motion, &amp; Friction</a:t>
            </a:r>
          </a:p>
          <a:p>
            <a:pPr marL="0" indent="0" algn="l">
              <a:buNone/>
            </a:pPr>
            <a:br>
              <a:rPr lang="en-US" dirty="0"/>
            </a:b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5" name="Audio 4">
            <a:hlinkClick r:id="" action="ppaction://media"/>
            <a:extLst>
              <a:ext uri="{FF2B5EF4-FFF2-40B4-BE49-F238E27FC236}">
                <a16:creationId xmlns:a16="http://schemas.microsoft.com/office/drawing/2014/main" id="{E56CD41D-FEAB-304A-0A19-6BDBD498AF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1086861219"/>
      </p:ext>
    </p:extLst>
  </p:cSld>
  <p:clrMapOvr>
    <a:masterClrMapping/>
  </p:clrMapOvr>
  <mc:AlternateContent xmlns:mc="http://schemas.openxmlformats.org/markup-compatibility/2006">
    <mc:Choice xmlns:p14="http://schemas.microsoft.com/office/powerpoint/2010/main" Requires="p14">
      <p:transition spd="slow" p14:dur="2000" advTm="149962"/>
    </mc:Choice>
    <mc:Fallback>
      <p:transition spd="slow" advTm="149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29C5E-8232-7100-B0F6-D3BA5EDB30BC}"/>
              </a:ext>
            </a:extLst>
          </p:cNvPr>
          <p:cNvSpPr>
            <a:spLocks noGrp="1"/>
          </p:cNvSpPr>
          <p:nvPr>
            <p:ph type="title"/>
          </p:nvPr>
        </p:nvSpPr>
        <p:spPr>
          <a:xfrm>
            <a:off x="1035424" y="5983445"/>
            <a:ext cx="7987553" cy="838531"/>
          </a:xfrm>
        </p:spPr>
        <p:txBody>
          <a:bodyPr vert="horz" lIns="91440" tIns="45720" rIns="91440" bIns="45720" rtlCol="0" anchor="b">
            <a:normAutofit/>
          </a:bodyPr>
          <a:lstStyle/>
          <a:p>
            <a:pPr algn="ctr" defTabSz="914400"/>
            <a:r>
              <a:rPr lang="en-US" sz="3500" kern="1200">
                <a:solidFill>
                  <a:schemeClr val="tx1">
                    <a:lumMod val="85000"/>
                    <a:lumOff val="15000"/>
                  </a:schemeClr>
                </a:solidFill>
                <a:latin typeface="+mj-lt"/>
                <a:ea typeface="+mj-ea"/>
                <a:cs typeface="+mj-cs"/>
              </a:rPr>
              <a:t>Coding Olympiad Challenge</a:t>
            </a:r>
          </a:p>
        </p:txBody>
      </p:sp>
      <p:pic>
        <p:nvPicPr>
          <p:cNvPr id="4" name="Online Media 3">
            <a:hlinkClick r:id="" action="ppaction://media"/>
            <a:extLst>
              <a:ext uri="{FF2B5EF4-FFF2-40B4-BE49-F238E27FC236}">
                <a16:creationId xmlns:a16="http://schemas.microsoft.com/office/drawing/2014/main" id="{0A2A1672-229C-E1F6-53B1-0B3781CA07A3}"/>
              </a:ext>
            </a:extLst>
          </p:cNvPr>
          <p:cNvPicPr>
            <a:picLocks noGrp="1" noRot="1" noChangeAspect="1"/>
          </p:cNvPicPr>
          <p:nvPr>
            <p:ph idx="1"/>
            <a:videoFile r:link="rId1"/>
          </p:nvPr>
        </p:nvPicPr>
        <p:blipFill>
          <a:blip r:embed="rId3"/>
          <a:stretch>
            <a:fillRect/>
          </a:stretch>
        </p:blipFill>
        <p:spPr>
          <a:xfrm>
            <a:off x="792163" y="657225"/>
            <a:ext cx="8474075" cy="4787900"/>
          </a:xfrm>
          <a:prstGeom prst="rect">
            <a:avLst/>
          </a:prstGeom>
        </p:spPr>
      </p:pic>
    </p:spTree>
    <p:extLst>
      <p:ext uri="{BB962C8B-B14F-4D97-AF65-F5344CB8AC3E}">
        <p14:creationId xmlns:p14="http://schemas.microsoft.com/office/powerpoint/2010/main" val="215889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6A926-79B3-18A1-384F-0F4F02530170}"/>
              </a:ext>
            </a:extLst>
          </p:cNvPr>
          <p:cNvSpPr>
            <a:spLocks noGrp="1"/>
          </p:cNvSpPr>
          <p:nvPr>
            <p:ph type="title"/>
          </p:nvPr>
        </p:nvSpPr>
        <p:spPr/>
        <p:txBody>
          <a:bodyPr/>
          <a:lstStyle/>
          <a:p>
            <a:r>
              <a:rPr lang="en-US" dirty="0"/>
              <a:t>Teacher Survey Methods</a:t>
            </a:r>
          </a:p>
        </p:txBody>
      </p:sp>
      <p:graphicFrame>
        <p:nvGraphicFramePr>
          <p:cNvPr id="5" name="Content Placeholder 2">
            <a:extLst>
              <a:ext uri="{FF2B5EF4-FFF2-40B4-BE49-F238E27FC236}">
                <a16:creationId xmlns:a16="http://schemas.microsoft.com/office/drawing/2014/main" id="{32971A18-4EA2-1C7D-B731-094928DFD610}"/>
              </a:ext>
            </a:extLst>
          </p:cNvPr>
          <p:cNvGraphicFramePr>
            <a:graphicFrameLocks noGrp="1"/>
          </p:cNvGraphicFramePr>
          <p:nvPr>
            <p:ph idx="1"/>
          </p:nvPr>
        </p:nvGraphicFramePr>
        <p:xfrm>
          <a:off x="692150" y="2068513"/>
          <a:ext cx="8674100" cy="49323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86367704-7F8E-061A-FDA8-0D80081DF04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3142678654"/>
      </p:ext>
    </p:extLst>
  </p:cSld>
  <p:clrMapOvr>
    <a:masterClrMapping/>
  </p:clrMapOvr>
  <mc:AlternateContent xmlns:mc="http://schemas.openxmlformats.org/markup-compatibility/2006" xmlns:p14="http://schemas.microsoft.com/office/powerpoint/2010/main">
    <mc:Choice Requires="p14">
      <p:transition spd="slow" p14:dur="2000" advTm="21685"/>
    </mc:Choice>
    <mc:Fallback xmlns="">
      <p:transition spd="slow" advTm="21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4F2D4-1540-10B1-862F-A0755D721963}"/>
              </a:ext>
            </a:extLst>
          </p:cNvPr>
          <p:cNvSpPr>
            <a:spLocks noGrp="1"/>
          </p:cNvSpPr>
          <p:nvPr>
            <p:ph type="title"/>
          </p:nvPr>
        </p:nvSpPr>
        <p:spPr/>
        <p:txBody>
          <a:bodyPr/>
          <a:lstStyle/>
          <a:p>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ntent Placeholder 3" title="Mentimeter - Interactive Presentations">
                <a:extLst>
                  <a:ext uri="{FF2B5EF4-FFF2-40B4-BE49-F238E27FC236}">
                    <a16:creationId xmlns:a16="http://schemas.microsoft.com/office/drawing/2014/main" id="{EF55A9AA-A19A-0B2E-BC4B-8E9E2DEB5864}"/>
                  </a:ext>
                </a:extLst>
              </p:cNvPr>
              <p:cNvGraphicFramePr>
                <a:graphicFrameLocks noGrp="1"/>
              </p:cNvGraphicFramePr>
              <p:nvPr>
                <p:ph idx="1"/>
              </p:nvPr>
            </p:nvGraphicFramePr>
            <p:xfrm>
              <a:off x="692150" y="2068513"/>
              <a:ext cx="8674100" cy="4932362"/>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4" name="Content Placeholder 3" title="Mentimeter - Interactive Presentations">
                <a:extLst>
                  <a:ext uri="{FF2B5EF4-FFF2-40B4-BE49-F238E27FC236}">
                    <a16:creationId xmlns:a16="http://schemas.microsoft.com/office/drawing/2014/main" id="{EF55A9AA-A19A-0B2E-BC4B-8E9E2DEB5864}"/>
                  </a:ext>
                </a:extLst>
              </p:cNvPr>
              <p:cNvPicPr>
                <a:picLocks noGrp="1" noRot="1" noChangeAspect="1" noMove="1" noResize="1" noEditPoints="1" noAdjustHandles="1" noChangeArrowheads="1" noChangeShapeType="1"/>
              </p:cNvPicPr>
              <p:nvPr/>
            </p:nvPicPr>
            <p:blipFill>
              <a:blip r:embed="rId5"/>
              <a:stretch>
                <a:fillRect/>
              </a:stretch>
            </p:blipFill>
            <p:spPr>
              <a:xfrm>
                <a:off x="692150" y="2068513"/>
                <a:ext cx="8674100" cy="4932362"/>
              </a:xfrm>
              <a:prstGeom prst="rect">
                <a:avLst/>
              </a:prstGeom>
            </p:spPr>
          </p:pic>
        </mc:Fallback>
      </mc:AlternateContent>
      <p:pic>
        <p:nvPicPr>
          <p:cNvPr id="6" name="Audio 5">
            <a:hlinkClick r:id="" action="ppaction://media"/>
            <a:extLst>
              <a:ext uri="{FF2B5EF4-FFF2-40B4-BE49-F238E27FC236}">
                <a16:creationId xmlns:a16="http://schemas.microsoft.com/office/drawing/2014/main" id="{0254FCEB-B6BE-5CCD-733B-CC9545D278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913945961"/>
      </p:ext>
    </p:extLst>
  </p:cSld>
  <p:clrMapOvr>
    <a:masterClrMapping/>
  </p:clrMapOvr>
  <mc:AlternateContent xmlns:mc="http://schemas.openxmlformats.org/markup-compatibility/2006" xmlns:p14="http://schemas.microsoft.com/office/powerpoint/2010/main">
    <mc:Choice Requires="p14">
      <p:transition spd="slow" p14:dur="2000" advTm="18065"/>
    </mc:Choice>
    <mc:Fallback xmlns="">
      <p:transition spd="slow" advTm="18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312C-51D8-D145-8A47-64D3E568A3EF}"/>
              </a:ext>
            </a:extLst>
          </p:cNvPr>
          <p:cNvSpPr>
            <a:spLocks noGrp="1"/>
          </p:cNvSpPr>
          <p:nvPr>
            <p:ph type="title"/>
          </p:nvPr>
        </p:nvSpPr>
        <p:spPr>
          <a:xfrm>
            <a:off x="110291" y="-3141899"/>
            <a:ext cx="2865346" cy="835252"/>
          </a:xfrm>
        </p:spPr>
        <p:txBody>
          <a:bodyPr>
            <a:normAutofit fontScale="90000"/>
          </a:bodyPr>
          <a:lstStyle/>
          <a:p>
            <a:r>
              <a:rPr lang="en-US" sz="3200" dirty="0">
                <a:solidFill>
                  <a:srgbClr val="000000"/>
                </a:solidFill>
                <a:latin typeface="Segoe UI Black" panose="020B0A02040204020203" pitchFamily="34" charset="0"/>
                <a:ea typeface="Segoe UI Black" panose="020B0A02040204020203" pitchFamily="34" charset="0"/>
              </a:rPr>
              <a:t>CODERS Teacher Survey Summer 2023</a:t>
            </a:r>
          </a:p>
        </p:txBody>
      </p:sp>
      <p:sp>
        <p:nvSpPr>
          <p:cNvPr id="4" name="Rectangle 3">
            <a:extLst>
              <a:ext uri="{FF2B5EF4-FFF2-40B4-BE49-F238E27FC236}">
                <a16:creationId xmlns:a16="http://schemas.microsoft.com/office/drawing/2014/main" id="{F3A290E7-2A01-BB60-E5BB-5A30EE739AC2}"/>
              </a:ext>
            </a:extLst>
          </p:cNvPr>
          <p:cNvSpPr/>
          <p:nvPr/>
        </p:nvSpPr>
        <p:spPr>
          <a:xfrm>
            <a:off x="-4340" y="417196"/>
            <a:ext cx="10062740" cy="190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bg2"/>
              </a:solidFill>
            </a:endParaRPr>
          </a:p>
        </p:txBody>
      </p:sp>
      <p:sp>
        <p:nvSpPr>
          <p:cNvPr id="5" name="Rectangle 4">
            <a:extLst>
              <a:ext uri="{FF2B5EF4-FFF2-40B4-BE49-F238E27FC236}">
                <a16:creationId xmlns:a16="http://schemas.microsoft.com/office/drawing/2014/main" id="{16F56497-AC75-7BD7-03C9-3D131B84F559}"/>
              </a:ext>
            </a:extLst>
          </p:cNvPr>
          <p:cNvSpPr/>
          <p:nvPr/>
        </p:nvSpPr>
        <p:spPr>
          <a:xfrm>
            <a:off x="-4340" y="228601"/>
            <a:ext cx="10058400" cy="188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6" name="Rectangle 5">
            <a:extLst>
              <a:ext uri="{FF2B5EF4-FFF2-40B4-BE49-F238E27FC236}">
                <a16:creationId xmlns:a16="http://schemas.microsoft.com/office/drawing/2014/main" id="{D12A14B9-98AF-9AF5-A081-AB8DB5A12ABA}"/>
              </a:ext>
            </a:extLst>
          </p:cNvPr>
          <p:cNvSpPr/>
          <p:nvPr/>
        </p:nvSpPr>
        <p:spPr>
          <a:xfrm>
            <a:off x="-4340" y="605933"/>
            <a:ext cx="10062740" cy="188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bg2"/>
              </a:solidFill>
            </a:endParaRPr>
          </a:p>
        </p:txBody>
      </p:sp>
      <p:graphicFrame>
        <p:nvGraphicFramePr>
          <p:cNvPr id="7" name="Chart 6">
            <a:extLst>
              <a:ext uri="{FF2B5EF4-FFF2-40B4-BE49-F238E27FC236}">
                <a16:creationId xmlns:a16="http://schemas.microsoft.com/office/drawing/2014/main" id="{A218B0FA-F08E-012F-0745-800289426E76}"/>
              </a:ext>
            </a:extLst>
          </p:cNvPr>
          <p:cNvGraphicFramePr>
            <a:graphicFrameLocks/>
          </p:cNvGraphicFramePr>
          <p:nvPr>
            <p:extLst>
              <p:ext uri="{D42A27DB-BD31-4B8C-83A1-F6EECF244321}">
                <p14:modId xmlns:p14="http://schemas.microsoft.com/office/powerpoint/2010/main" val="90456193"/>
              </p:ext>
            </p:extLst>
          </p:nvPr>
        </p:nvGraphicFramePr>
        <p:xfrm>
          <a:off x="273148" y="1701239"/>
          <a:ext cx="3329061" cy="528247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45C411E7-1806-546D-47E2-6CFAC792AFE0}"/>
              </a:ext>
            </a:extLst>
          </p:cNvPr>
          <p:cNvGraphicFramePr>
            <a:graphicFrameLocks/>
          </p:cNvGraphicFramePr>
          <p:nvPr>
            <p:extLst>
              <p:ext uri="{D42A27DB-BD31-4B8C-83A1-F6EECF244321}">
                <p14:modId xmlns:p14="http://schemas.microsoft.com/office/powerpoint/2010/main" val="2418762823"/>
              </p:ext>
            </p:extLst>
          </p:nvPr>
        </p:nvGraphicFramePr>
        <p:xfrm>
          <a:off x="3489951" y="2078571"/>
          <a:ext cx="3067585" cy="4783288"/>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39DB8017-9D8C-AC82-EF73-5B32732EFE8E}"/>
              </a:ext>
            </a:extLst>
          </p:cNvPr>
          <p:cNvSpPr txBox="1"/>
          <p:nvPr/>
        </p:nvSpPr>
        <p:spPr>
          <a:xfrm>
            <a:off x="3714468" y="1969082"/>
            <a:ext cx="2618550" cy="1015663"/>
          </a:xfrm>
          <a:prstGeom prst="rect">
            <a:avLst/>
          </a:prstGeom>
          <a:noFill/>
        </p:spPr>
        <p:txBody>
          <a:bodyPr wrap="square">
            <a:spAutoFit/>
          </a:bodyPr>
          <a:lstStyle/>
          <a:p>
            <a:pPr defTabSz="754380">
              <a:defRPr/>
            </a:pPr>
            <a:r>
              <a:rPr lang="en-US" sz="2000" dirty="0">
                <a:solidFill>
                  <a:srgbClr val="000000"/>
                </a:solidFill>
                <a:latin typeface="Segoe UI Black" panose="020B0A02040204020203" pitchFamily="34" charset="0"/>
                <a:ea typeface="Segoe UI Black" panose="020B0A02040204020203" pitchFamily="34" charset="0"/>
              </a:rPr>
              <a:t>Two-thirds of teachers taught </a:t>
            </a:r>
            <a:r>
              <a:rPr lang="en-US" sz="2000" dirty="0">
                <a:solidFill>
                  <a:schemeClr val="accent1"/>
                </a:solidFill>
                <a:latin typeface="Segoe UI Black" panose="020B0A02040204020203" pitchFamily="34" charset="0"/>
                <a:ea typeface="Segoe UI Black" panose="020B0A02040204020203" pitchFamily="34" charset="0"/>
              </a:rPr>
              <a:t>middle school</a:t>
            </a:r>
            <a:r>
              <a:rPr lang="en-US" sz="2000" dirty="0">
                <a:solidFill>
                  <a:srgbClr val="000000"/>
                </a:solidFill>
                <a:latin typeface="Segoe UI Black" panose="020B0A02040204020203" pitchFamily="34" charset="0"/>
                <a:ea typeface="Segoe UI Black" panose="020B0A02040204020203" pitchFamily="34" charset="0"/>
              </a:rPr>
              <a:t>.</a:t>
            </a:r>
          </a:p>
        </p:txBody>
      </p:sp>
      <p:sp>
        <p:nvSpPr>
          <p:cNvPr id="8" name="TextBox 7">
            <a:extLst>
              <a:ext uri="{FF2B5EF4-FFF2-40B4-BE49-F238E27FC236}">
                <a16:creationId xmlns:a16="http://schemas.microsoft.com/office/drawing/2014/main" id="{12A7AA7B-F730-F60B-9463-2B345133257E}"/>
              </a:ext>
            </a:extLst>
          </p:cNvPr>
          <p:cNvSpPr txBox="1"/>
          <p:nvPr/>
        </p:nvSpPr>
        <p:spPr>
          <a:xfrm>
            <a:off x="6962262" y="6522052"/>
            <a:ext cx="2276475" cy="461665"/>
          </a:xfrm>
          <a:prstGeom prst="rect">
            <a:avLst/>
          </a:prstGeom>
          <a:noFill/>
        </p:spPr>
        <p:txBody>
          <a:bodyPr wrap="square">
            <a:spAutoFit/>
          </a:bodyPr>
          <a:lstStyle/>
          <a:p>
            <a:pPr algn="just"/>
            <a:r>
              <a:rPr lang="en-US" sz="1200" i="1" dirty="0">
                <a:solidFill>
                  <a:srgbClr val="000000"/>
                </a:solidFill>
                <a:latin typeface="Georgia" panose="02040502050405020303" pitchFamily="18" charset="0"/>
                <a:cs typeface="Segoe UI Semibold" panose="020B0702040204020203" pitchFamily="34" charset="0"/>
              </a:rPr>
              <a:t>* Humanities included ELA, Social Studies, and Music. </a:t>
            </a:r>
            <a:endParaRPr lang="en-US" sz="1200" i="1" dirty="0"/>
          </a:p>
        </p:txBody>
      </p:sp>
      <p:graphicFrame>
        <p:nvGraphicFramePr>
          <p:cNvPr id="3" name="Chart 2">
            <a:extLst>
              <a:ext uri="{FF2B5EF4-FFF2-40B4-BE49-F238E27FC236}">
                <a16:creationId xmlns:a16="http://schemas.microsoft.com/office/drawing/2014/main" id="{A8562BF0-5761-3458-2B62-0CFD98600974}"/>
              </a:ext>
            </a:extLst>
          </p:cNvPr>
          <p:cNvGraphicFramePr>
            <a:graphicFrameLocks/>
          </p:cNvGraphicFramePr>
          <p:nvPr>
            <p:extLst>
              <p:ext uri="{D42A27DB-BD31-4B8C-83A1-F6EECF244321}">
                <p14:modId xmlns:p14="http://schemas.microsoft.com/office/powerpoint/2010/main" val="2607912029"/>
              </p:ext>
            </p:extLst>
          </p:nvPr>
        </p:nvGraphicFramePr>
        <p:xfrm>
          <a:off x="6557535" y="2078571"/>
          <a:ext cx="3085928" cy="4347454"/>
        </p:xfrm>
        <a:graphic>
          <a:graphicData uri="http://schemas.openxmlformats.org/drawingml/2006/chart">
            <c:chart xmlns:c="http://schemas.openxmlformats.org/drawingml/2006/chart" xmlns:r="http://schemas.openxmlformats.org/officeDocument/2006/relationships" r:id="rId7"/>
          </a:graphicData>
        </a:graphic>
      </p:graphicFrame>
      <p:pic>
        <p:nvPicPr>
          <p:cNvPr id="9" name="Audio 8">
            <a:hlinkClick r:id="" action="ppaction://media"/>
            <a:extLst>
              <a:ext uri="{FF2B5EF4-FFF2-40B4-BE49-F238E27FC236}">
                <a16:creationId xmlns:a16="http://schemas.microsoft.com/office/drawing/2014/main" id="{41425FEF-E66F-06BF-55A5-5F33741A3C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1111218239"/>
      </p:ext>
    </p:extLst>
  </p:cSld>
  <p:clrMapOvr>
    <a:masterClrMapping/>
  </p:clrMapOvr>
  <mc:AlternateContent xmlns:mc="http://schemas.openxmlformats.org/markup-compatibility/2006" xmlns:p14="http://schemas.microsoft.com/office/powerpoint/2010/main">
    <mc:Choice Requires="p14">
      <p:transition spd="slow" p14:dur="2000" advTm="77440"/>
    </mc:Choice>
    <mc:Fallback xmlns="">
      <p:transition spd="slow" advTm="7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DD727E-EED2-FE5C-591A-6C6F010AEE01}"/>
              </a:ext>
            </a:extLst>
          </p:cNvPr>
          <p:cNvSpPr/>
          <p:nvPr/>
        </p:nvSpPr>
        <p:spPr>
          <a:xfrm>
            <a:off x="0" y="417196"/>
            <a:ext cx="10062740" cy="190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bg2"/>
              </a:solidFill>
            </a:endParaRPr>
          </a:p>
        </p:txBody>
      </p:sp>
      <p:sp>
        <p:nvSpPr>
          <p:cNvPr id="10" name="Rectangle 9">
            <a:extLst>
              <a:ext uri="{FF2B5EF4-FFF2-40B4-BE49-F238E27FC236}">
                <a16:creationId xmlns:a16="http://schemas.microsoft.com/office/drawing/2014/main" id="{DF285082-7A11-145A-8F2C-B366FE0ECD7B}"/>
              </a:ext>
            </a:extLst>
          </p:cNvPr>
          <p:cNvSpPr/>
          <p:nvPr/>
        </p:nvSpPr>
        <p:spPr>
          <a:xfrm>
            <a:off x="0" y="228601"/>
            <a:ext cx="10058400" cy="188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1" name="Rectangle 10">
            <a:extLst>
              <a:ext uri="{FF2B5EF4-FFF2-40B4-BE49-F238E27FC236}">
                <a16:creationId xmlns:a16="http://schemas.microsoft.com/office/drawing/2014/main" id="{D93337A4-E90E-FD30-CAF8-9100BECA4930}"/>
              </a:ext>
            </a:extLst>
          </p:cNvPr>
          <p:cNvSpPr/>
          <p:nvPr/>
        </p:nvSpPr>
        <p:spPr>
          <a:xfrm>
            <a:off x="0" y="605933"/>
            <a:ext cx="10062740" cy="188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bg2"/>
              </a:solidFill>
            </a:endParaRPr>
          </a:p>
        </p:txBody>
      </p:sp>
      <p:graphicFrame>
        <p:nvGraphicFramePr>
          <p:cNvPr id="3" name="Chart 2">
            <a:extLst>
              <a:ext uri="{FF2B5EF4-FFF2-40B4-BE49-F238E27FC236}">
                <a16:creationId xmlns:a16="http://schemas.microsoft.com/office/drawing/2014/main" id="{6FDF6F44-171F-5FF2-6BCE-75E56F5089B9}"/>
              </a:ext>
            </a:extLst>
          </p:cNvPr>
          <p:cNvGraphicFramePr>
            <a:graphicFrameLocks/>
          </p:cNvGraphicFramePr>
          <p:nvPr/>
        </p:nvGraphicFramePr>
        <p:xfrm>
          <a:off x="3288366" y="1833933"/>
          <a:ext cx="6386432" cy="4093428"/>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1B525268-692E-7E55-725E-DFBDF650126F}"/>
              </a:ext>
            </a:extLst>
          </p:cNvPr>
          <p:cNvSpPr txBox="1"/>
          <p:nvPr/>
        </p:nvSpPr>
        <p:spPr>
          <a:xfrm>
            <a:off x="229959" y="1057458"/>
            <a:ext cx="2961914" cy="3046988"/>
          </a:xfrm>
          <a:prstGeom prst="rect">
            <a:avLst/>
          </a:prstGeom>
          <a:noFill/>
        </p:spPr>
        <p:txBody>
          <a:bodyPr wrap="square">
            <a:spAutoFit/>
          </a:bodyPr>
          <a:lstStyle/>
          <a:p>
            <a:r>
              <a:rPr lang="en-US" sz="2400" dirty="0">
                <a:solidFill>
                  <a:srgbClr val="000000"/>
                </a:solidFill>
                <a:latin typeface="Segoe UI Black" panose="020B0A02040204020203" pitchFamily="34" charset="0"/>
                <a:ea typeface="Segoe UI Black" panose="020B0A02040204020203" pitchFamily="34" charset="0"/>
                <a:cs typeface="Segoe UI Semibold" panose="020B0702040204020203" pitchFamily="34" charset="0"/>
              </a:rPr>
              <a:t>Teachers who participated in two years of CODERS (n=9) </a:t>
            </a:r>
            <a:r>
              <a:rPr lang="en-US" sz="2400" dirty="0">
                <a:solidFill>
                  <a:srgbClr val="000000"/>
                </a:solidFill>
                <a:highlight>
                  <a:srgbClr val="FFFF00"/>
                </a:highlight>
                <a:latin typeface="Segoe UI Black" panose="020B0A02040204020203" pitchFamily="34" charset="0"/>
                <a:ea typeface="Segoe UI Black" panose="020B0A02040204020203" pitchFamily="34" charset="0"/>
                <a:cs typeface="Segoe UI Semibold" panose="020B0702040204020203" pitchFamily="34" charset="0"/>
              </a:rPr>
              <a:t>increased the amount of time teaching coding, CT, and writing. </a:t>
            </a:r>
          </a:p>
        </p:txBody>
      </p:sp>
      <p:sp>
        <p:nvSpPr>
          <p:cNvPr id="13" name="TextBox 12">
            <a:extLst>
              <a:ext uri="{FF2B5EF4-FFF2-40B4-BE49-F238E27FC236}">
                <a16:creationId xmlns:a16="http://schemas.microsoft.com/office/drawing/2014/main" id="{FAB218B6-CD99-5C16-7049-D20E873DAF17}"/>
              </a:ext>
            </a:extLst>
          </p:cNvPr>
          <p:cNvSpPr txBox="1"/>
          <p:nvPr/>
        </p:nvSpPr>
        <p:spPr>
          <a:xfrm>
            <a:off x="865310" y="6320437"/>
            <a:ext cx="8507290" cy="646331"/>
          </a:xfrm>
          <a:prstGeom prst="rect">
            <a:avLst/>
          </a:prstGeom>
          <a:noFill/>
        </p:spPr>
        <p:txBody>
          <a:bodyPr wrap="square">
            <a:spAutoFit/>
          </a:bodyPr>
          <a:lstStyle/>
          <a:p>
            <a:pPr algn="just"/>
            <a:r>
              <a:rPr lang="en-US" sz="1200" i="1" dirty="0">
                <a:solidFill>
                  <a:srgbClr val="000000"/>
                </a:solidFill>
                <a:latin typeface="Georgia" panose="02040502050405020303" pitchFamily="18" charset="0"/>
                <a:cs typeface="Segoe UI Semibold" panose="020B0702040204020203" pitchFamily="34" charset="0"/>
              </a:rPr>
              <a:t>The percentages shown above are those who said they spent at least “minimal” class time teaching coding and computational thinking; those who responded “Yes” when asked, “Do you integrate writing into STEM courses?”; and those that said they explicitly teach writing strategies at least “monthly.”</a:t>
            </a:r>
            <a:endParaRPr lang="en-US" sz="1200" i="1" dirty="0"/>
          </a:p>
        </p:txBody>
      </p:sp>
      <p:pic>
        <p:nvPicPr>
          <p:cNvPr id="2" name="Audio 1">
            <a:hlinkClick r:id="" action="ppaction://media"/>
            <a:extLst>
              <a:ext uri="{FF2B5EF4-FFF2-40B4-BE49-F238E27FC236}">
                <a16:creationId xmlns:a16="http://schemas.microsoft.com/office/drawing/2014/main" id="{B5FA1F17-1663-40D5-DEEA-76DBCDC507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1677675714"/>
      </p:ext>
    </p:extLst>
  </p:cSld>
  <p:clrMapOvr>
    <a:masterClrMapping/>
  </p:clrMapOvr>
  <mc:AlternateContent xmlns:mc="http://schemas.openxmlformats.org/markup-compatibility/2006">
    <mc:Choice xmlns:p14="http://schemas.microsoft.com/office/powerpoint/2010/main" Requires="p14">
      <p:transition spd="slow" p14:dur="2000" advTm="99338"/>
    </mc:Choice>
    <mc:Fallback>
      <p:transition spd="slow" advTm="99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DD727E-EED2-FE5C-591A-6C6F010AEE01}"/>
              </a:ext>
            </a:extLst>
          </p:cNvPr>
          <p:cNvSpPr/>
          <p:nvPr/>
        </p:nvSpPr>
        <p:spPr>
          <a:xfrm>
            <a:off x="-4340" y="417196"/>
            <a:ext cx="10062740" cy="190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bg2"/>
              </a:solidFill>
            </a:endParaRPr>
          </a:p>
        </p:txBody>
      </p:sp>
      <p:sp>
        <p:nvSpPr>
          <p:cNvPr id="10" name="Rectangle 9">
            <a:extLst>
              <a:ext uri="{FF2B5EF4-FFF2-40B4-BE49-F238E27FC236}">
                <a16:creationId xmlns:a16="http://schemas.microsoft.com/office/drawing/2014/main" id="{DF285082-7A11-145A-8F2C-B366FE0ECD7B}"/>
              </a:ext>
            </a:extLst>
          </p:cNvPr>
          <p:cNvSpPr/>
          <p:nvPr/>
        </p:nvSpPr>
        <p:spPr>
          <a:xfrm>
            <a:off x="-4340" y="228601"/>
            <a:ext cx="10058400" cy="188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1" name="Rectangle 10">
            <a:extLst>
              <a:ext uri="{FF2B5EF4-FFF2-40B4-BE49-F238E27FC236}">
                <a16:creationId xmlns:a16="http://schemas.microsoft.com/office/drawing/2014/main" id="{D93337A4-E90E-FD30-CAF8-9100BECA4930}"/>
              </a:ext>
            </a:extLst>
          </p:cNvPr>
          <p:cNvSpPr/>
          <p:nvPr/>
        </p:nvSpPr>
        <p:spPr>
          <a:xfrm>
            <a:off x="-4340" y="605933"/>
            <a:ext cx="10062740" cy="188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bg2"/>
              </a:solidFill>
            </a:endParaRPr>
          </a:p>
        </p:txBody>
      </p:sp>
      <p:graphicFrame>
        <p:nvGraphicFramePr>
          <p:cNvPr id="6" name="Chart 5">
            <a:extLst>
              <a:ext uri="{FF2B5EF4-FFF2-40B4-BE49-F238E27FC236}">
                <a16:creationId xmlns:a16="http://schemas.microsoft.com/office/drawing/2014/main" id="{E6E934C1-4CD7-005D-DD32-34B0DD634161}"/>
              </a:ext>
            </a:extLst>
          </p:cNvPr>
          <p:cNvGraphicFramePr>
            <a:graphicFrameLocks/>
          </p:cNvGraphicFramePr>
          <p:nvPr/>
        </p:nvGraphicFramePr>
        <p:xfrm>
          <a:off x="4373040" y="803843"/>
          <a:ext cx="2263140" cy="32061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2E2BFB3B-231E-40F1-B2A3-307464F7829E}"/>
              </a:ext>
            </a:extLst>
          </p:cNvPr>
          <p:cNvGraphicFramePr>
            <a:graphicFrameLocks/>
          </p:cNvGraphicFramePr>
          <p:nvPr/>
        </p:nvGraphicFramePr>
        <p:xfrm>
          <a:off x="4373040" y="3953823"/>
          <a:ext cx="2263140" cy="32061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3E8D84F7-AC61-46DF-BA67-91E122A12C11}"/>
              </a:ext>
            </a:extLst>
          </p:cNvPr>
          <p:cNvGraphicFramePr>
            <a:graphicFrameLocks/>
          </p:cNvGraphicFramePr>
          <p:nvPr/>
        </p:nvGraphicFramePr>
        <p:xfrm>
          <a:off x="6979039" y="3960353"/>
          <a:ext cx="2263140" cy="3206115"/>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DE8E3733-2FE4-44E1-F65C-33E15DAB40F8}"/>
              </a:ext>
            </a:extLst>
          </p:cNvPr>
          <p:cNvSpPr txBox="1"/>
          <p:nvPr/>
        </p:nvSpPr>
        <p:spPr>
          <a:xfrm>
            <a:off x="816221" y="1511437"/>
            <a:ext cx="3213960" cy="2677656"/>
          </a:xfrm>
          <a:prstGeom prst="rect">
            <a:avLst/>
          </a:prstGeom>
          <a:noFill/>
        </p:spPr>
        <p:txBody>
          <a:bodyPr wrap="square">
            <a:spAutoFit/>
          </a:bodyPr>
          <a:lstStyle/>
          <a:p>
            <a:pPr algn="r"/>
            <a:r>
              <a:rPr lang="en-US" sz="2400" dirty="0">
                <a:solidFill>
                  <a:srgbClr val="000000"/>
                </a:solidFill>
                <a:latin typeface="Segoe UI Black" panose="020B0A02040204020203" pitchFamily="34" charset="0"/>
                <a:ea typeface="Segoe UI Black" panose="020B0A02040204020203" pitchFamily="34" charset="0"/>
                <a:cs typeface="Segoe UI Semibold" panose="020B0702040204020203" pitchFamily="34" charset="0"/>
              </a:rPr>
              <a:t>Teachers who participated in 108 hours of PD (n=9)  </a:t>
            </a:r>
            <a:r>
              <a:rPr lang="en-US" sz="2400" dirty="0">
                <a:solidFill>
                  <a:schemeClr val="accent1"/>
                </a:solidFill>
                <a:latin typeface="Segoe UI Black" panose="020B0A02040204020203" pitchFamily="34" charset="0"/>
                <a:ea typeface="Segoe UI Black" panose="020B0A02040204020203" pitchFamily="34" charset="0"/>
                <a:cs typeface="Segoe UI Semibold" panose="020B0702040204020203" pitchFamily="34" charset="0"/>
              </a:rPr>
              <a:t>steadily gained </a:t>
            </a:r>
            <a:r>
              <a:rPr lang="en-US" sz="2400" dirty="0">
                <a:solidFill>
                  <a:srgbClr val="000000"/>
                </a:solidFill>
                <a:latin typeface="Segoe UI Black" panose="020B0A02040204020203" pitchFamily="34" charset="0"/>
                <a:ea typeface="Segoe UI Black" panose="020B0A02040204020203" pitchFamily="34" charset="0"/>
                <a:cs typeface="Segoe UI Semibold" panose="020B0702040204020203" pitchFamily="34" charset="0"/>
              </a:rPr>
              <a:t>in </a:t>
            </a:r>
            <a:r>
              <a:rPr lang="en-US" sz="2400" dirty="0">
                <a:solidFill>
                  <a:schemeClr val="accent1"/>
                </a:solidFill>
                <a:latin typeface="Segoe UI Black" panose="020B0A02040204020203" pitchFamily="34" charset="0"/>
                <a:ea typeface="Segoe UI Black" panose="020B0A02040204020203" pitchFamily="34" charset="0"/>
                <a:cs typeface="Segoe UI Semibold" panose="020B0702040204020203" pitchFamily="34" charset="0"/>
              </a:rPr>
              <a:t>STEM</a:t>
            </a:r>
            <a:r>
              <a:rPr lang="en-US" sz="2400" dirty="0">
                <a:solidFill>
                  <a:schemeClr val="accent4"/>
                </a:solidFill>
                <a:latin typeface="Segoe UI Black" panose="020B0A02040204020203" pitchFamily="34" charset="0"/>
                <a:ea typeface="Segoe UI Black" panose="020B0A02040204020203" pitchFamily="34" charset="0"/>
                <a:cs typeface="Segoe UI Semibold" panose="020B0702040204020203" pitchFamily="34" charset="0"/>
              </a:rPr>
              <a:t> </a:t>
            </a:r>
            <a:r>
              <a:rPr lang="en-US" sz="2400" dirty="0">
                <a:solidFill>
                  <a:schemeClr val="accent1"/>
                </a:solidFill>
                <a:latin typeface="Segoe UI Black" panose="020B0A02040204020203" pitchFamily="34" charset="0"/>
                <a:ea typeface="Segoe UI Black" panose="020B0A02040204020203" pitchFamily="34" charset="0"/>
                <a:cs typeface="Segoe UI Semibold" panose="020B0702040204020203" pitchFamily="34" charset="0"/>
              </a:rPr>
              <a:t>self-efficacy</a:t>
            </a:r>
            <a:r>
              <a:rPr lang="en-US" sz="2400" dirty="0">
                <a:solidFill>
                  <a:schemeClr val="accent4"/>
                </a:solidFill>
                <a:latin typeface="Segoe UI Black" panose="020B0A02040204020203" pitchFamily="34" charset="0"/>
                <a:ea typeface="Segoe UI Black" panose="020B0A02040204020203" pitchFamily="34" charset="0"/>
                <a:cs typeface="Segoe UI Semibold" panose="020B0702040204020203" pitchFamily="34" charset="0"/>
              </a:rPr>
              <a:t> </a:t>
            </a:r>
            <a:r>
              <a:rPr lang="en-US" sz="2400" dirty="0">
                <a:solidFill>
                  <a:srgbClr val="000000"/>
                </a:solidFill>
                <a:latin typeface="Segoe UI Black" panose="020B0A02040204020203" pitchFamily="34" charset="0"/>
                <a:ea typeface="Segoe UI Black" panose="020B0A02040204020203" pitchFamily="34" charset="0"/>
                <a:cs typeface="Segoe UI Semibold" panose="020B0702040204020203" pitchFamily="34" charset="0"/>
              </a:rPr>
              <a:t>and</a:t>
            </a:r>
            <a:r>
              <a:rPr lang="en-US" sz="2400" dirty="0">
                <a:solidFill>
                  <a:schemeClr val="accent4"/>
                </a:solidFill>
                <a:latin typeface="Segoe UI Black" panose="020B0A02040204020203" pitchFamily="34" charset="0"/>
                <a:ea typeface="Segoe UI Black" panose="020B0A02040204020203" pitchFamily="34" charset="0"/>
                <a:cs typeface="Segoe UI Semibold" panose="020B0702040204020203" pitchFamily="34" charset="0"/>
              </a:rPr>
              <a:t> </a:t>
            </a:r>
            <a:r>
              <a:rPr lang="en-US" sz="2400" dirty="0">
                <a:solidFill>
                  <a:schemeClr val="accent1"/>
                </a:solidFill>
                <a:latin typeface="Segoe UI Black" panose="020B0A02040204020203" pitchFamily="34" charset="0"/>
                <a:ea typeface="Segoe UI Black" panose="020B0A02040204020203" pitchFamily="34" charset="0"/>
                <a:cs typeface="Segoe UI Semibold" panose="020B0702040204020203" pitchFamily="34" charset="0"/>
              </a:rPr>
              <a:t>knowledge</a:t>
            </a:r>
            <a:r>
              <a:rPr lang="en-US" sz="2400" dirty="0">
                <a:solidFill>
                  <a:schemeClr val="accent4"/>
                </a:solidFill>
                <a:latin typeface="Segoe UI Black" panose="020B0A02040204020203" pitchFamily="34" charset="0"/>
                <a:ea typeface="Segoe UI Black" panose="020B0A02040204020203" pitchFamily="34" charset="0"/>
                <a:cs typeface="Segoe UI Semibold" panose="020B0702040204020203" pitchFamily="34" charset="0"/>
              </a:rPr>
              <a:t>.</a:t>
            </a:r>
          </a:p>
          <a:p>
            <a:endParaRPr lang="en-US" sz="2400" dirty="0">
              <a:solidFill>
                <a:schemeClr val="accent4"/>
              </a:solidFill>
              <a:latin typeface="Segoe UI Black" panose="020B0A02040204020203" pitchFamily="34" charset="0"/>
              <a:ea typeface="Segoe UI Black" panose="020B0A02040204020203" pitchFamily="34" charset="0"/>
              <a:cs typeface="Segoe UI Semibold" panose="020B0702040204020203" pitchFamily="34" charset="0"/>
            </a:endParaRPr>
          </a:p>
        </p:txBody>
      </p:sp>
      <p:sp>
        <p:nvSpPr>
          <p:cNvPr id="16" name="TextBox 15">
            <a:extLst>
              <a:ext uri="{FF2B5EF4-FFF2-40B4-BE49-F238E27FC236}">
                <a16:creationId xmlns:a16="http://schemas.microsoft.com/office/drawing/2014/main" id="{4985C1FF-F20D-3A7F-7CAD-70CBC45EF152}"/>
              </a:ext>
            </a:extLst>
          </p:cNvPr>
          <p:cNvSpPr txBox="1"/>
          <p:nvPr/>
        </p:nvSpPr>
        <p:spPr>
          <a:xfrm>
            <a:off x="1114425" y="5023007"/>
            <a:ext cx="2915756" cy="1569660"/>
          </a:xfrm>
          <a:prstGeom prst="rect">
            <a:avLst/>
          </a:prstGeom>
          <a:noFill/>
        </p:spPr>
        <p:txBody>
          <a:bodyPr wrap="square">
            <a:spAutoFit/>
          </a:bodyPr>
          <a:lstStyle/>
          <a:p>
            <a:pPr algn="just"/>
            <a:r>
              <a:rPr lang="en-US" sz="1200" i="1" dirty="0">
                <a:solidFill>
                  <a:srgbClr val="000000"/>
                </a:solidFill>
                <a:latin typeface="Georgia" panose="02040502050405020303" pitchFamily="18" charset="0"/>
                <a:cs typeface="Segoe UI Semibold" panose="020B0702040204020203" pitchFamily="34" charset="0"/>
              </a:rPr>
              <a:t>The graphs at right show subscale scores on a scale of 1 (lowest) to 5 (highest) for the following instruments:</a:t>
            </a:r>
          </a:p>
          <a:p>
            <a:pPr marL="171450" indent="-171450">
              <a:buFont typeface="Arial" panose="020B0604020202020204" pitchFamily="34" charset="0"/>
              <a:buChar char="•"/>
            </a:pPr>
            <a:r>
              <a:rPr lang="en-US" sz="1200" i="1" dirty="0">
                <a:solidFill>
                  <a:srgbClr val="000000"/>
                </a:solidFill>
                <a:latin typeface="Georgia" panose="02040502050405020303" pitchFamily="18" charset="0"/>
                <a:cs typeface="Segoe UI Semibold" panose="020B0702040204020203" pitchFamily="34" charset="0"/>
              </a:rPr>
              <a:t>Science Self-Efficacy (T-STEM Science): 10 items</a:t>
            </a:r>
          </a:p>
          <a:p>
            <a:pPr marL="171450" indent="-171450">
              <a:buFont typeface="Arial" panose="020B0604020202020204" pitchFamily="34" charset="0"/>
              <a:buChar char="•"/>
            </a:pPr>
            <a:r>
              <a:rPr lang="en-US" sz="1200" i="1" dirty="0">
                <a:solidFill>
                  <a:srgbClr val="000000"/>
                </a:solidFill>
                <a:latin typeface="Georgia" panose="02040502050405020303" pitchFamily="18" charset="0"/>
                <a:cs typeface="Segoe UI Semibold" panose="020B0702040204020203" pitchFamily="34" charset="0"/>
              </a:rPr>
              <a:t>Coding Self-Efficacy: 5 items</a:t>
            </a:r>
          </a:p>
          <a:p>
            <a:pPr marL="171450" indent="-171450">
              <a:buFont typeface="Arial" panose="020B0604020202020204" pitchFamily="34" charset="0"/>
              <a:buChar char="•"/>
            </a:pPr>
            <a:r>
              <a:rPr lang="en-US" sz="1200" i="1" dirty="0">
                <a:solidFill>
                  <a:srgbClr val="000000"/>
                </a:solidFill>
                <a:latin typeface="Georgia" panose="02040502050405020303" pitchFamily="18" charset="0"/>
                <a:cs typeface="Segoe UI Semibold" panose="020B0702040204020203" pitchFamily="34" charset="0"/>
              </a:rPr>
              <a:t>STEM Career Knowledge: 4 items</a:t>
            </a:r>
          </a:p>
          <a:p>
            <a:pPr marL="171450" indent="-171450">
              <a:buFont typeface="Arial" panose="020B0604020202020204" pitchFamily="34" charset="0"/>
              <a:buChar char="•"/>
            </a:pPr>
            <a:r>
              <a:rPr lang="en-US" sz="1200" i="1" dirty="0">
                <a:solidFill>
                  <a:srgbClr val="000000"/>
                </a:solidFill>
                <a:latin typeface="Georgia" panose="02040502050405020303" pitchFamily="18" charset="0"/>
                <a:cs typeface="Segoe UI Semibold" panose="020B0702040204020203" pitchFamily="34" charset="0"/>
              </a:rPr>
              <a:t>Computer Science Utility: 15 items</a:t>
            </a:r>
            <a:endParaRPr lang="en-US" sz="1200" i="1" dirty="0"/>
          </a:p>
        </p:txBody>
      </p:sp>
      <p:graphicFrame>
        <p:nvGraphicFramePr>
          <p:cNvPr id="17" name="Chart 16">
            <a:extLst>
              <a:ext uri="{FF2B5EF4-FFF2-40B4-BE49-F238E27FC236}">
                <a16:creationId xmlns:a16="http://schemas.microsoft.com/office/drawing/2014/main" id="{BB2E7A46-4538-4F34-4CF3-DC4F48D9138E}"/>
              </a:ext>
            </a:extLst>
          </p:cNvPr>
          <p:cNvGraphicFramePr>
            <a:graphicFrameLocks/>
          </p:cNvGraphicFramePr>
          <p:nvPr/>
        </p:nvGraphicFramePr>
        <p:xfrm>
          <a:off x="6979039" y="803843"/>
          <a:ext cx="2263140" cy="320611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08632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0058398"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9" name="Rectangle 1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31018" cy="2590798"/>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4CC6083-3855-0EE7-B1B5-44B27CDED498}"/>
              </a:ext>
            </a:extLst>
          </p:cNvPr>
          <p:cNvSpPr>
            <a:spLocks noGrp="1"/>
          </p:cNvSpPr>
          <p:nvPr>
            <p:ph idx="1"/>
          </p:nvPr>
        </p:nvSpPr>
        <p:spPr>
          <a:xfrm>
            <a:off x="628486" y="471638"/>
            <a:ext cx="3833697" cy="6732224"/>
          </a:xfrm>
        </p:spPr>
        <p:txBody>
          <a:bodyPr anchor="ctr">
            <a:noAutofit/>
          </a:bodyPr>
          <a:lstStyle/>
          <a:p>
            <a:pPr>
              <a:spcBef>
                <a:spcPts val="0"/>
              </a:spcBef>
              <a:spcAft>
                <a:spcPts val="800"/>
              </a:spcAft>
            </a:pPr>
            <a:r>
              <a:rPr lang="en-US" sz="1800" b="0" i="0" u="none" strike="noStrike" dirty="0">
                <a:effectLst/>
                <a:latin typeface="Arial" panose="020B0604020202020204" pitchFamily="34" charset="0"/>
                <a:cs typeface="Arial" panose="020B0604020202020204" pitchFamily="34" charset="0"/>
              </a:rPr>
              <a:t>During the first year of CODERS programming, </a:t>
            </a:r>
            <a:r>
              <a:rPr lang="en-US" sz="1800" b="1" i="0" u="none" strike="noStrike" dirty="0">
                <a:effectLst/>
                <a:latin typeface="Arial" panose="020B0604020202020204" pitchFamily="34" charset="0"/>
                <a:cs typeface="Arial" panose="020B0604020202020204" pitchFamily="34" charset="0"/>
              </a:rPr>
              <a:t>participating teachers</a:t>
            </a:r>
            <a:r>
              <a:rPr lang="en-US" sz="1800" b="0" i="0" u="none" strike="noStrike" dirty="0">
                <a:effectLst/>
                <a:latin typeface="Arial" panose="020B0604020202020204" pitchFamily="34" charset="0"/>
                <a:cs typeface="Arial" panose="020B0604020202020204" pitchFamily="34" charset="0"/>
              </a:rPr>
              <a:t> experienced statistically significant </a:t>
            </a:r>
            <a:r>
              <a:rPr lang="en-US" sz="1800" b="1" i="0" u="none" strike="noStrike" dirty="0">
                <a:effectLst/>
                <a:latin typeface="Arial" panose="020B0604020202020204" pitchFamily="34" charset="0"/>
                <a:cs typeface="Arial" panose="020B0604020202020204" pitchFamily="34" charset="0"/>
              </a:rPr>
              <a:t>growth</a:t>
            </a:r>
            <a:r>
              <a:rPr lang="en-US" sz="1800" b="0" i="0" u="none" strike="noStrike" dirty="0">
                <a:effectLst/>
                <a:latin typeface="Arial" panose="020B0604020202020204" pitchFamily="34" charset="0"/>
                <a:cs typeface="Arial" panose="020B0604020202020204" pitchFamily="34" charset="0"/>
              </a:rPr>
              <a:t> in their c</a:t>
            </a:r>
            <a:r>
              <a:rPr lang="en-US" sz="1800" b="1" i="0" u="none" strike="noStrike" dirty="0">
                <a:effectLst/>
                <a:latin typeface="Arial" panose="020B0604020202020204" pitchFamily="34" charset="0"/>
                <a:cs typeface="Arial" panose="020B0604020202020204" pitchFamily="34" charset="0"/>
              </a:rPr>
              <a:t>omputer science efficacy, </a:t>
            </a:r>
            <a:r>
              <a:rPr lang="en-US" sz="1800" b="0" i="0" u="none" strike="noStrike" dirty="0">
                <a:effectLst/>
                <a:latin typeface="Arial" panose="020B0604020202020204" pitchFamily="34" charset="0"/>
                <a:cs typeface="Arial" panose="020B0604020202020204" pitchFamily="34" charset="0"/>
              </a:rPr>
              <a:t>knowledge of </a:t>
            </a:r>
            <a:r>
              <a:rPr lang="en-US" sz="1800" b="1" i="0" u="none" strike="noStrike" dirty="0">
                <a:effectLst/>
                <a:latin typeface="Arial" panose="020B0604020202020204" pitchFamily="34" charset="0"/>
                <a:cs typeface="Arial" panose="020B0604020202020204" pitchFamily="34" charset="0"/>
              </a:rPr>
              <a:t>STEM integration</a:t>
            </a:r>
            <a:r>
              <a:rPr lang="en-US" sz="1800" b="0" i="0" u="none" strike="noStrike" dirty="0">
                <a:effectLst/>
                <a:latin typeface="Arial" panose="020B0604020202020204" pitchFamily="34" charset="0"/>
                <a:cs typeface="Arial" panose="020B0604020202020204" pitchFamily="34" charset="0"/>
              </a:rPr>
              <a:t> and </a:t>
            </a:r>
            <a:r>
              <a:rPr lang="en-US" sz="1800" b="1" i="0" u="none" strike="noStrike" dirty="0">
                <a:effectLst/>
                <a:latin typeface="Arial" panose="020B0604020202020204" pitchFamily="34" charset="0"/>
                <a:cs typeface="Arial" panose="020B0604020202020204" pitchFamily="34" charset="0"/>
              </a:rPr>
              <a:t>STEM careers</a:t>
            </a:r>
            <a:r>
              <a:rPr lang="en-US" sz="1800" b="0" i="0" u="none" strike="noStrike" dirty="0">
                <a:effectLst/>
                <a:latin typeface="Arial" panose="020B0604020202020204" pitchFamily="34" charset="0"/>
                <a:cs typeface="Arial" panose="020B0604020202020204" pitchFamily="34" charset="0"/>
              </a:rPr>
              <a:t>, and use of </a:t>
            </a:r>
            <a:r>
              <a:rPr lang="en-US" sz="1800" b="1" i="0" u="none" strike="noStrike" dirty="0">
                <a:effectLst/>
                <a:latin typeface="Arial" panose="020B0604020202020204" pitchFamily="34" charset="0"/>
                <a:cs typeface="Arial" panose="020B0604020202020204" pitchFamily="34" charset="0"/>
              </a:rPr>
              <a:t>STEM instructional strategies</a:t>
            </a:r>
            <a:r>
              <a:rPr lang="en-US" sz="1800" b="0" i="0" u="none" strike="noStrike" dirty="0">
                <a:effectLst/>
                <a:latin typeface="Arial" panose="020B0604020202020204" pitchFamily="34" charset="0"/>
                <a:cs typeface="Arial" panose="020B0604020202020204" pitchFamily="34" charset="0"/>
              </a:rPr>
              <a:t>. </a:t>
            </a:r>
          </a:p>
          <a:p>
            <a:pPr>
              <a:spcBef>
                <a:spcPts val="0"/>
              </a:spcBef>
              <a:spcAft>
                <a:spcPts val="800"/>
              </a:spcAft>
            </a:pPr>
            <a:r>
              <a:rPr lang="en-US" sz="1800" b="0" i="0" u="none" strike="noStrike" dirty="0">
                <a:effectLst/>
                <a:latin typeface="Arial" panose="020B0604020202020204" pitchFamily="34" charset="0"/>
                <a:cs typeface="Arial" panose="020B0604020202020204" pitchFamily="34" charset="0"/>
              </a:rPr>
              <a:t>During the first year of CODERS programming, elementary students showed small gains in their attitudes and efficacy around both </a:t>
            </a:r>
            <a:r>
              <a:rPr lang="en-US" sz="1800" b="1" i="0" u="none" strike="noStrike" dirty="0">
                <a:effectLst/>
                <a:latin typeface="Arial" panose="020B0604020202020204" pitchFamily="34" charset="0"/>
                <a:cs typeface="Arial" panose="020B0604020202020204" pitchFamily="34" charset="0"/>
              </a:rPr>
              <a:t>STEM</a:t>
            </a:r>
            <a:r>
              <a:rPr lang="en-US" sz="1800" b="0" i="0" u="none" strike="noStrike" dirty="0">
                <a:effectLst/>
                <a:latin typeface="Arial" panose="020B0604020202020204" pitchFamily="34" charset="0"/>
                <a:cs typeface="Arial" panose="020B0604020202020204" pitchFamily="34" charset="0"/>
              </a:rPr>
              <a:t> and </a:t>
            </a:r>
            <a:r>
              <a:rPr lang="en-US" sz="1800" b="1" i="0" u="none" strike="noStrike" dirty="0">
                <a:effectLst/>
                <a:latin typeface="Arial" panose="020B0604020202020204" pitchFamily="34" charset="0"/>
                <a:cs typeface="Arial" panose="020B0604020202020204" pitchFamily="34" charset="0"/>
              </a:rPr>
              <a:t>coding</a:t>
            </a:r>
            <a:r>
              <a:rPr lang="en-US" sz="1800" b="0" i="0" u="none" strike="noStrike" dirty="0">
                <a:effectLst/>
                <a:latin typeface="Arial" panose="020B0604020202020204" pitchFamily="34" charset="0"/>
                <a:cs typeface="Arial" panose="020B0604020202020204" pitchFamily="34" charset="0"/>
              </a:rPr>
              <a:t>.</a:t>
            </a:r>
          </a:p>
          <a:p>
            <a:pPr>
              <a:spcBef>
                <a:spcPts val="0"/>
              </a:spcBef>
              <a:spcAft>
                <a:spcPts val="800"/>
              </a:spcAft>
            </a:pPr>
            <a:r>
              <a:rPr lang="en-US" sz="1800" b="0" i="0" u="none" strike="noStrike" dirty="0">
                <a:effectLst/>
                <a:latin typeface="Arial" panose="020B0604020202020204" pitchFamily="34" charset="0"/>
                <a:cs typeface="Arial" panose="020B0604020202020204" pitchFamily="34" charset="0"/>
              </a:rPr>
              <a:t>During the first year of CODERS programming, </a:t>
            </a:r>
            <a:r>
              <a:rPr lang="en-US" sz="1800" b="1" i="0" u="none" strike="noStrike" dirty="0">
                <a:effectLst/>
                <a:latin typeface="Arial" panose="020B0604020202020204" pitchFamily="34" charset="0"/>
                <a:cs typeface="Arial" panose="020B0604020202020204" pitchFamily="34" charset="0"/>
              </a:rPr>
              <a:t>middle school students</a:t>
            </a:r>
            <a:r>
              <a:rPr lang="en-US" sz="1800" b="0" i="0" u="none" strike="noStrike" dirty="0">
                <a:effectLst/>
                <a:latin typeface="Arial" panose="020B0604020202020204" pitchFamily="34" charset="0"/>
                <a:cs typeface="Arial" panose="020B0604020202020204" pitchFamily="34" charset="0"/>
              </a:rPr>
              <a:t> showed small gains in their attitudes and efficacy around </a:t>
            </a:r>
            <a:r>
              <a:rPr lang="en-US" sz="1800" b="1" i="0" u="none" strike="noStrike" dirty="0">
                <a:effectLst/>
                <a:latin typeface="Arial" panose="020B0604020202020204" pitchFamily="34" charset="0"/>
                <a:cs typeface="Arial" panose="020B0604020202020204" pitchFamily="34" charset="0"/>
              </a:rPr>
              <a:t>STEM, coding, and computational thinking. </a:t>
            </a:r>
          </a:p>
          <a:p>
            <a:pPr marL="0" marR="0">
              <a:spcBef>
                <a:spcPts val="0"/>
              </a:spcBef>
              <a:spcAft>
                <a:spcPts val="800"/>
              </a:spcAft>
              <a:buFont typeface="Arial" panose="020B0604020202020204" pitchFamily="34" charset="0"/>
              <a:buChar char="•"/>
            </a:pPr>
            <a:endParaRPr lang="en-US" sz="1800" i="1" dirty="0">
              <a:latin typeface="Arial" panose="020B0604020202020204" pitchFamily="34" charset="0"/>
              <a:cs typeface="Arial" panose="020B0604020202020204" pitchFamily="34" charset="0"/>
            </a:endParaRPr>
          </a:p>
          <a:p>
            <a:pPr marL="0" marR="0" indent="0">
              <a:spcBef>
                <a:spcPts val="0"/>
              </a:spcBef>
              <a:spcAft>
                <a:spcPts val="800"/>
              </a:spcAft>
              <a:buNone/>
            </a:pPr>
            <a:r>
              <a:rPr lang="en-US" sz="1800" i="1" u="none" strike="noStrike" dirty="0">
                <a:effectLst/>
                <a:latin typeface="Arial" panose="020B0604020202020204" pitchFamily="34" charset="0"/>
                <a:cs typeface="Arial" panose="020B0604020202020204" pitchFamily="34" charset="0"/>
              </a:rPr>
              <a:t>2022-2023 data for teachers; 2023-2024 for students</a:t>
            </a:r>
          </a:p>
          <a:p>
            <a:endParaRPr lang="en-US" sz="1800" dirty="0"/>
          </a:p>
        </p:txBody>
      </p:sp>
      <p:pic>
        <p:nvPicPr>
          <p:cNvPr id="5" name="Picture 4" descr="Models if molecules in science classroom">
            <a:extLst>
              <a:ext uri="{FF2B5EF4-FFF2-40B4-BE49-F238E27FC236}">
                <a16:creationId xmlns:a16="http://schemas.microsoft.com/office/drawing/2014/main" id="{8341F40E-6DA6-3AB5-D1C3-50D8C7E2AA1E}"/>
              </a:ext>
            </a:extLst>
          </p:cNvPr>
          <p:cNvPicPr>
            <a:picLocks noChangeAspect="1"/>
          </p:cNvPicPr>
          <p:nvPr/>
        </p:nvPicPr>
        <p:blipFill rotWithShape="1">
          <a:blip r:embed="rId4"/>
          <a:srcRect l="31057" r="25704"/>
          <a:stretch/>
        </p:blipFill>
        <p:spPr>
          <a:xfrm>
            <a:off x="5029200" y="1"/>
            <a:ext cx="5034830" cy="7772400"/>
          </a:xfrm>
          <a:prstGeom prst="rect">
            <a:avLst/>
          </a:prstGeom>
        </p:spPr>
      </p:pic>
      <p:pic>
        <p:nvPicPr>
          <p:cNvPr id="6" name="Audio 5">
            <a:hlinkClick r:id="" action="ppaction://media"/>
            <a:extLst>
              <a:ext uri="{FF2B5EF4-FFF2-40B4-BE49-F238E27FC236}">
                <a16:creationId xmlns:a16="http://schemas.microsoft.com/office/drawing/2014/main" id="{509F1EB0-88D6-3AAB-B49F-A4118DD65D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1921556669"/>
      </p:ext>
    </p:extLst>
  </p:cSld>
  <p:clrMapOvr>
    <a:masterClrMapping/>
  </p:clrMapOvr>
  <mc:AlternateContent xmlns:mc="http://schemas.openxmlformats.org/markup-compatibility/2006" xmlns:p14="http://schemas.microsoft.com/office/powerpoint/2010/main">
    <mc:Choice Requires="p14">
      <p:transition spd="slow" p14:dur="2000" advTm="6517"/>
    </mc:Choice>
    <mc:Fallback xmlns="">
      <p:transition spd="slow" advTm="6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Content Placeholder 2">
            <a:extLst>
              <a:ext uri="{FF2B5EF4-FFF2-40B4-BE49-F238E27FC236}">
                <a16:creationId xmlns:a16="http://schemas.microsoft.com/office/drawing/2014/main" id="{490DDB4B-261F-A2CB-4973-AA10772A312A}"/>
              </a:ext>
            </a:extLst>
          </p:cNvPr>
          <p:cNvSpPr>
            <a:spLocks noGrp="1"/>
          </p:cNvSpPr>
          <p:nvPr>
            <p:ph idx="1"/>
          </p:nvPr>
        </p:nvSpPr>
        <p:spPr>
          <a:xfrm>
            <a:off x="691515" y="2069041"/>
            <a:ext cx="7547710" cy="4931517"/>
          </a:xfrm>
        </p:spPr>
        <p:txBody>
          <a:bodyPr>
            <a:noAutofit/>
          </a:bodyPr>
          <a:lstStyle/>
          <a:p>
            <a:pPr marL="0" marR="0">
              <a:spcBef>
                <a:spcPts val="0"/>
              </a:spcBef>
              <a:spcAft>
                <a:spcPts val="800"/>
              </a:spcAft>
              <a:buFont typeface="Arial" panose="020B0604020202020204" pitchFamily="34" charset="0"/>
              <a:buChar char="•"/>
            </a:pPr>
            <a:r>
              <a:rPr lang="en-US" sz="2400" b="0" i="0" u="none" strike="noStrike" dirty="0">
                <a:effectLst/>
                <a:latin typeface="Arial" panose="020B0604020202020204" pitchFamily="34" charset="0"/>
                <a:cs typeface="Arial" panose="020B0604020202020204" pitchFamily="34" charset="0"/>
              </a:rPr>
              <a:t>Among the teachers who participated for two years, before attending the CODERS summer institute in 2021, fewer than half (44%) of participating teachers spent  </a:t>
            </a:r>
            <a:r>
              <a:rPr lang="en-US" sz="2400" b="1" i="0" u="none" strike="noStrike" dirty="0">
                <a:effectLst/>
                <a:latin typeface="Arial" panose="020B0604020202020204" pitchFamily="34" charset="0"/>
                <a:cs typeface="Arial" panose="020B0604020202020204" pitchFamily="34" charset="0"/>
              </a:rPr>
              <a:t>class time teaching coding</a:t>
            </a:r>
            <a:r>
              <a:rPr lang="en-US" sz="2400" b="0" i="0" u="none" strike="noStrike" dirty="0">
                <a:effectLst/>
                <a:latin typeface="Arial" panose="020B0604020202020204" pitchFamily="34" charset="0"/>
                <a:cs typeface="Arial" panose="020B0604020202020204" pitchFamily="34" charset="0"/>
              </a:rPr>
              <a:t>. After the first year, that number had jumped to </a:t>
            </a:r>
            <a:r>
              <a:rPr lang="en-US" sz="2400" b="1" dirty="0">
                <a:latin typeface="Arial" panose="020B0604020202020204" pitchFamily="34" charset="0"/>
                <a:cs typeface="Arial" panose="020B0604020202020204" pitchFamily="34" charset="0"/>
              </a:rPr>
              <a:t>100%. </a:t>
            </a:r>
          </a:p>
          <a:p>
            <a:pPr marL="0" marR="0" indent="0">
              <a:spcBef>
                <a:spcPts val="0"/>
              </a:spcBef>
              <a:spcAft>
                <a:spcPts val="800"/>
              </a:spcAft>
              <a:buNone/>
            </a:pPr>
            <a:endParaRPr lang="en-US" sz="2400" b="0" i="0" u="none" strike="noStrike" dirty="0">
              <a:effectLst/>
              <a:latin typeface="Arial" panose="020B0604020202020204" pitchFamily="34" charset="0"/>
              <a:cs typeface="Arial" panose="020B0604020202020204" pitchFamily="34" charset="0"/>
            </a:endParaRPr>
          </a:p>
          <a:p>
            <a:pPr marL="0" marR="0">
              <a:spcBef>
                <a:spcPts val="0"/>
              </a:spcBef>
              <a:spcAft>
                <a:spcPts val="800"/>
              </a:spcAft>
              <a:buFont typeface="Arial" panose="020B0604020202020204" pitchFamily="34" charset="0"/>
              <a:buChar char="•"/>
            </a:pPr>
            <a:r>
              <a:rPr lang="en-US" sz="2400" b="0" i="0" u="none" strike="noStrike" dirty="0">
                <a:effectLst/>
                <a:latin typeface="Arial" panose="020B0604020202020204" pitchFamily="34" charset="0"/>
                <a:cs typeface="Arial" panose="020B0604020202020204" pitchFamily="34" charset="0"/>
              </a:rPr>
              <a:t>Before participating in CODERS, fewer than half </a:t>
            </a:r>
            <a:r>
              <a:rPr lang="en-US" sz="2400" b="1" i="0" u="none" strike="noStrike" dirty="0">
                <a:effectLst/>
                <a:latin typeface="Arial" panose="020B0604020202020204" pitchFamily="34" charset="0"/>
                <a:cs typeface="Arial" panose="020B0604020202020204" pitchFamily="34" charset="0"/>
              </a:rPr>
              <a:t>(47%) </a:t>
            </a:r>
            <a:r>
              <a:rPr lang="en-US" sz="2400" b="0" i="0" u="none" strike="noStrike" dirty="0">
                <a:effectLst/>
                <a:latin typeface="Arial" panose="020B0604020202020204" pitchFamily="34" charset="0"/>
                <a:cs typeface="Arial" panose="020B0604020202020204" pitchFamily="34" charset="0"/>
              </a:rPr>
              <a:t>of teachers said they </a:t>
            </a:r>
            <a:r>
              <a:rPr lang="en-US" sz="2400" b="1" i="0" u="none" strike="noStrike" dirty="0">
                <a:effectLst/>
                <a:latin typeface="Arial" panose="020B0604020202020204" pitchFamily="34" charset="0"/>
                <a:cs typeface="Arial" panose="020B0604020202020204" pitchFamily="34" charset="0"/>
              </a:rPr>
              <a:t>intentionally integrated writing</a:t>
            </a:r>
            <a:r>
              <a:rPr lang="en-US" sz="2400" b="0" i="0" u="none" strike="noStrike" dirty="0">
                <a:effectLst/>
                <a:latin typeface="Arial" panose="020B0604020202020204" pitchFamily="34" charset="0"/>
                <a:cs typeface="Arial" panose="020B0604020202020204" pitchFamily="34" charset="0"/>
              </a:rPr>
              <a:t> into their STEM</a:t>
            </a:r>
            <a:r>
              <a:rPr lang="en-US" sz="2400" dirty="0">
                <a:latin typeface="Arial" panose="020B0604020202020204" pitchFamily="34" charset="0"/>
                <a:cs typeface="Arial" panose="020B0604020202020204" pitchFamily="34" charset="0"/>
              </a:rPr>
              <a:t> </a:t>
            </a:r>
            <a:r>
              <a:rPr lang="en-US" sz="2400" b="0" i="0" u="none" strike="noStrike" dirty="0">
                <a:effectLst/>
                <a:latin typeface="Arial" panose="020B0604020202020204" pitchFamily="34" charset="0"/>
                <a:cs typeface="Arial" panose="020B0604020202020204" pitchFamily="34" charset="0"/>
              </a:rPr>
              <a:t>courses. By the end of the first school year, that number had jumped to </a:t>
            </a:r>
            <a:r>
              <a:rPr lang="en-US" sz="2400" b="1" dirty="0">
                <a:latin typeface="Arial" panose="020B0604020202020204" pitchFamily="34" charset="0"/>
                <a:cs typeface="Arial" panose="020B0604020202020204" pitchFamily="34" charset="0"/>
              </a:rPr>
              <a:t>56% and continued to climb in the 2</a:t>
            </a:r>
            <a:r>
              <a:rPr lang="en-US" sz="2400" b="1" baseline="30000" dirty="0">
                <a:latin typeface="Arial" panose="020B0604020202020204" pitchFamily="34" charset="0"/>
                <a:cs typeface="Arial" panose="020B0604020202020204" pitchFamily="34" charset="0"/>
              </a:rPr>
              <a:t>nd</a:t>
            </a:r>
            <a:r>
              <a:rPr lang="en-US" sz="2400" b="1" dirty="0">
                <a:latin typeface="Arial" panose="020B0604020202020204" pitchFamily="34" charset="0"/>
                <a:cs typeface="Arial" panose="020B0604020202020204" pitchFamily="34" charset="0"/>
              </a:rPr>
              <a:t> year to 89%. </a:t>
            </a:r>
            <a:endParaRPr lang="en-US" sz="2400" b="0" i="0" u="none" strike="noStrike" dirty="0">
              <a:effectLst/>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7" name="Title 6">
            <a:extLst>
              <a:ext uri="{FF2B5EF4-FFF2-40B4-BE49-F238E27FC236}">
                <a16:creationId xmlns:a16="http://schemas.microsoft.com/office/drawing/2014/main" id="{59961938-936F-07ED-2872-3BB0992203A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776188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F1E6-C6CB-1E06-149E-858C841EF02B}"/>
              </a:ext>
            </a:extLst>
          </p:cNvPr>
          <p:cNvSpPr>
            <a:spLocks noGrp="1"/>
          </p:cNvSpPr>
          <p:nvPr>
            <p:ph type="title"/>
          </p:nvPr>
        </p:nvSpPr>
        <p:spPr>
          <a:xfrm>
            <a:off x="3839794" y="373075"/>
            <a:ext cx="5688025" cy="2020824"/>
          </a:xfrm>
        </p:spPr>
        <p:txBody>
          <a:bodyPr anchor="b">
            <a:normAutofit/>
          </a:bodyPr>
          <a:lstStyle/>
          <a:p>
            <a:r>
              <a:rPr lang="en-US" sz="5200"/>
              <a:t>Student Survey Methods</a:t>
            </a:r>
          </a:p>
        </p:txBody>
      </p:sp>
      <p:sp>
        <p:nvSpPr>
          <p:cNvPr id="3" name="Content Placeholder 2">
            <a:extLst>
              <a:ext uri="{FF2B5EF4-FFF2-40B4-BE49-F238E27FC236}">
                <a16:creationId xmlns:a16="http://schemas.microsoft.com/office/drawing/2014/main" id="{973A3723-D075-1889-5B32-12709C779B2B}"/>
              </a:ext>
            </a:extLst>
          </p:cNvPr>
          <p:cNvSpPr>
            <a:spLocks noGrp="1"/>
          </p:cNvSpPr>
          <p:nvPr>
            <p:ph idx="1"/>
          </p:nvPr>
        </p:nvSpPr>
        <p:spPr>
          <a:xfrm>
            <a:off x="3839794" y="3067507"/>
            <a:ext cx="5688025" cy="3948379"/>
          </a:xfrm>
        </p:spPr>
        <p:txBody>
          <a:bodyPr>
            <a:normAutofit/>
          </a:bodyPr>
          <a:lstStyle/>
          <a:p>
            <a:pPr marL="0" indent="0">
              <a:buNone/>
            </a:pPr>
            <a:r>
              <a:rPr lang="en-US" sz="1200" dirty="0">
                <a:latin typeface="Arial" panose="020B0604020202020204" pitchFamily="34" charset="0"/>
                <a:cs typeface="Arial" panose="020B0604020202020204" pitchFamily="34" charset="0"/>
              </a:rPr>
              <a:t>The Student Survey was administered as a pre-survey in September 2023 and a post-survey in April 2024 from 16 schools were represented in the data. The student survey consisted of the following scales:</a:t>
            </a:r>
          </a:p>
          <a:p>
            <a:endParaRPr lang="en-US" sz="1200" dirty="0">
              <a:latin typeface="Arial" panose="020B0604020202020204" pitchFamily="34" charset="0"/>
              <a:cs typeface="Arial" panose="020B0604020202020204" pitchFamily="34" charset="0"/>
            </a:endParaRPr>
          </a:p>
          <a:p>
            <a:pPr marL="356959" lvl="1" indent="-181546">
              <a:spcAft>
                <a:spcPts val="464"/>
              </a:spcAft>
              <a:buClr>
                <a:schemeClr val="accent4"/>
              </a:buClr>
              <a:buFont typeface="Arial" panose="020B0604020202020204" pitchFamily="34" charset="0"/>
              <a:buChar char="•"/>
            </a:pPr>
            <a:r>
              <a:rPr lang="en-US" sz="1200" b="1" dirty="0">
                <a:latin typeface="Arial" panose="020B0604020202020204" pitchFamily="34" charset="0"/>
                <a:cs typeface="Arial" panose="020B0604020202020204" pitchFamily="34" charset="0"/>
              </a:rPr>
              <a:t>Coding and Computer Science</a:t>
            </a:r>
            <a:r>
              <a:rPr lang="en-US" sz="1200" dirty="0">
                <a:latin typeface="Arial" panose="020B0604020202020204" pitchFamily="34" charset="0"/>
                <a:cs typeface="Arial" panose="020B0604020202020204" pitchFamily="34" charset="0"/>
              </a:rPr>
              <a:t>:  22 items measuring coding confidence, coding interest, utility, social influence, and perceptions of coders;</a:t>
            </a:r>
          </a:p>
          <a:p>
            <a:pPr marL="356959" lvl="1" indent="-181546">
              <a:spcAft>
                <a:spcPts val="464"/>
              </a:spcAft>
              <a:buClr>
                <a:schemeClr val="accent4"/>
              </a:buClr>
              <a:buFont typeface="Arial" panose="020B0604020202020204" pitchFamily="34" charset="0"/>
              <a:buChar char="•"/>
            </a:pPr>
            <a:r>
              <a:rPr lang="en-US" sz="1200" b="1" dirty="0">
                <a:latin typeface="Arial" panose="020B0604020202020204" pitchFamily="34" charset="0"/>
                <a:cs typeface="Arial" panose="020B0604020202020204" pitchFamily="34" charset="0"/>
              </a:rPr>
              <a:t>Student Attitudes Toward STEM (S-STEM): </a:t>
            </a:r>
            <a:r>
              <a:rPr lang="en-US" sz="1200" dirty="0">
                <a:latin typeface="Arial" panose="020B0604020202020204" pitchFamily="34" charset="0"/>
                <a:cs typeface="Arial" panose="020B0604020202020204" pitchFamily="34" charset="0"/>
              </a:rPr>
              <a:t>26 items about math, science, and engineering/technology perceptions; </a:t>
            </a:r>
          </a:p>
          <a:p>
            <a:pPr marL="356959" lvl="1" indent="-181546">
              <a:spcAft>
                <a:spcPts val="464"/>
              </a:spcAft>
              <a:buClr>
                <a:schemeClr val="accent4"/>
              </a:buClr>
              <a:buFont typeface="Arial" panose="020B0604020202020204" pitchFamily="34" charset="0"/>
              <a:buChar char="•"/>
            </a:pPr>
            <a:r>
              <a:rPr lang="en-US" sz="1200" b="1" dirty="0">
                <a:latin typeface="Arial" panose="020B0604020202020204" pitchFamily="34" charset="0"/>
                <a:cs typeface="Arial" panose="020B0604020202020204" pitchFamily="34" charset="0"/>
              </a:rPr>
              <a:t>STEM Career Interest</a:t>
            </a:r>
            <a:r>
              <a:rPr lang="en-US" sz="1200" dirty="0">
                <a:latin typeface="Arial" panose="020B0604020202020204" pitchFamily="34" charset="0"/>
                <a:cs typeface="Arial" panose="020B0604020202020204" pitchFamily="34" charset="0"/>
              </a:rPr>
              <a:t>: 11 items representing broad STEM career fields</a:t>
            </a:r>
          </a:p>
          <a:p>
            <a:pPr marL="356959" lvl="1" indent="-181546">
              <a:spcAft>
                <a:spcPts val="464"/>
              </a:spcAft>
              <a:buClr>
                <a:schemeClr val="accent4"/>
              </a:buClr>
              <a:buFont typeface="Arial" panose="020B0604020202020204" pitchFamily="34" charset="0"/>
              <a:buChar char="•"/>
            </a:pPr>
            <a:r>
              <a:rPr lang="en-US" sz="1200" b="1" dirty="0">
                <a:latin typeface="Arial" panose="020B0604020202020204" pitchFamily="34" charset="0"/>
                <a:cs typeface="Arial" panose="020B0604020202020204" pitchFamily="34" charset="0"/>
              </a:rPr>
              <a:t>Programming and Computing Efficacy </a:t>
            </a:r>
            <a:r>
              <a:rPr lang="en-US" sz="1200" dirty="0">
                <a:latin typeface="Arial" panose="020B0604020202020204" pitchFamily="34" charset="0"/>
                <a:cs typeface="Arial" panose="020B0604020202020204" pitchFamily="34" charset="0"/>
              </a:rPr>
              <a:t>(3</a:t>
            </a:r>
            <a:r>
              <a:rPr lang="en-US" sz="1200" baseline="30000" dirty="0">
                <a:latin typeface="Arial" panose="020B0604020202020204" pitchFamily="34" charset="0"/>
                <a:cs typeface="Arial" panose="020B0604020202020204" pitchFamily="34" charset="0"/>
              </a:rPr>
              <a:t>rd</a:t>
            </a:r>
            <a:r>
              <a:rPr lang="en-US" sz="1200" dirty="0">
                <a:latin typeface="Arial" panose="020B0604020202020204" pitchFamily="34" charset="0"/>
                <a:cs typeface="Arial" panose="020B0604020202020204" pitchFamily="34" charset="0"/>
              </a:rPr>
              <a:t> – 5</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grade only): 15 items measuring  programming meaningfulness, impact, creative self-efficacy, and programming self-efficacy;</a:t>
            </a:r>
          </a:p>
          <a:p>
            <a:pPr marL="356959" lvl="1" indent="-181546">
              <a:spcAft>
                <a:spcPts val="464"/>
              </a:spcAft>
              <a:buClr>
                <a:schemeClr val="accent4"/>
              </a:buClr>
              <a:buFont typeface="Arial" panose="020B0604020202020204" pitchFamily="34" charset="0"/>
              <a:buChar char="•"/>
            </a:pPr>
            <a:r>
              <a:rPr lang="en-US" sz="1200" b="1" dirty="0">
                <a:latin typeface="Arial" panose="020B0604020202020204" pitchFamily="34" charset="0"/>
                <a:cs typeface="Arial" panose="020B0604020202020204" pitchFamily="34" charset="0"/>
              </a:rPr>
              <a:t>Computational Thinking</a:t>
            </a:r>
            <a:r>
              <a:rPr lang="en-US" sz="1200" dirty="0">
                <a:latin typeface="Arial" panose="020B0604020202020204" pitchFamily="34" charset="0"/>
                <a:cs typeface="Arial" panose="020B0604020202020204" pitchFamily="34" charset="0"/>
              </a:rPr>
              <a:t> (6</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 8</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grade only): 22 items measuring computational thinking to solve problems, write computer programs, and create computer programs; and</a:t>
            </a:r>
          </a:p>
          <a:p>
            <a:pPr marL="356959" lvl="1" indent="-181546">
              <a:spcAft>
                <a:spcPts val="464"/>
              </a:spcAft>
              <a:buClr>
                <a:schemeClr val="accent4"/>
              </a:buClr>
              <a:buFont typeface="Arial" panose="020B0604020202020204" pitchFamily="34" charset="0"/>
              <a:buChar char="•"/>
            </a:pPr>
            <a:r>
              <a:rPr lang="en-US" sz="1200" b="1" dirty="0">
                <a:latin typeface="Arial" panose="020B0604020202020204" pitchFamily="34" charset="0"/>
                <a:cs typeface="Arial" panose="020B0604020202020204" pitchFamily="34" charset="0"/>
              </a:rPr>
              <a:t>Science Pre-test </a:t>
            </a:r>
            <a:r>
              <a:rPr lang="en-US" sz="1200" dirty="0">
                <a:latin typeface="Arial" panose="020B0604020202020204" pitchFamily="34" charset="0"/>
                <a:cs typeface="Arial" panose="020B0604020202020204" pitchFamily="34" charset="0"/>
              </a:rPr>
              <a:t>(differentiated by grade level: elementary vs. middle school): 7 content-knowledge questions from the CODERS modules.</a:t>
            </a:r>
          </a:p>
          <a:p>
            <a:endParaRPr lang="en-US" sz="1200" dirty="0">
              <a:latin typeface="Arial" panose="020B0604020202020204" pitchFamily="34" charset="0"/>
              <a:cs typeface="Arial" panose="020B0604020202020204" pitchFamily="34" charset="0"/>
            </a:endParaRPr>
          </a:p>
        </p:txBody>
      </p:sp>
      <p:pic>
        <p:nvPicPr>
          <p:cNvPr id="5" name="Picture 4" descr="Electronic components on a white background">
            <a:extLst>
              <a:ext uri="{FF2B5EF4-FFF2-40B4-BE49-F238E27FC236}">
                <a16:creationId xmlns:a16="http://schemas.microsoft.com/office/drawing/2014/main" id="{9207A3B2-354A-2D7B-A924-97F869BF136A}"/>
              </a:ext>
            </a:extLst>
          </p:cNvPr>
          <p:cNvPicPr>
            <a:picLocks noChangeAspect="1"/>
          </p:cNvPicPr>
          <p:nvPr/>
        </p:nvPicPr>
        <p:blipFill rotWithShape="1">
          <a:blip r:embed="rId4"/>
          <a:srcRect l="71288"/>
          <a:stretch/>
        </p:blipFill>
        <p:spPr>
          <a:xfrm>
            <a:off x="20" y="1"/>
            <a:ext cx="3343327" cy="77724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pic>
        <p:nvPicPr>
          <p:cNvPr id="4" name="Audio 3">
            <a:hlinkClick r:id="" action="ppaction://media"/>
            <a:extLst>
              <a:ext uri="{FF2B5EF4-FFF2-40B4-BE49-F238E27FC236}">
                <a16:creationId xmlns:a16="http://schemas.microsoft.com/office/drawing/2014/main" id="{7C9C70F8-5648-7E81-6D8F-07F0F8E944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234188458"/>
      </p:ext>
    </p:extLst>
  </p:cSld>
  <p:clrMapOvr>
    <a:masterClrMapping/>
  </p:clrMapOvr>
  <mc:AlternateContent xmlns:mc="http://schemas.openxmlformats.org/markup-compatibility/2006" xmlns:p14="http://schemas.microsoft.com/office/powerpoint/2010/main">
    <mc:Choice Requires="p14">
      <p:transition spd="slow" p14:dur="2000" advTm="40256"/>
    </mc:Choice>
    <mc:Fallback xmlns="">
      <p:transition spd="slow" advTm="40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8D332-C28B-A1C1-6A7B-350459C3CF03}"/>
              </a:ext>
            </a:extLst>
          </p:cNvPr>
          <p:cNvSpPr>
            <a:spLocks noGrp="1"/>
          </p:cNvSpPr>
          <p:nvPr>
            <p:ph type="title"/>
          </p:nvPr>
        </p:nvSpPr>
        <p:spPr/>
        <p:txBody>
          <a:bodyPr/>
          <a:lstStyle/>
          <a:p>
            <a:endParaRPr lang="en-US"/>
          </a:p>
        </p:txBody>
      </p:sp>
      <p:pic>
        <p:nvPicPr>
          <p:cNvPr id="6" name="Online Media 5">
            <a:hlinkClick r:id="" action="ppaction://media"/>
            <a:extLst>
              <a:ext uri="{FF2B5EF4-FFF2-40B4-BE49-F238E27FC236}">
                <a16:creationId xmlns:a16="http://schemas.microsoft.com/office/drawing/2014/main" id="{892087E6-4A68-94E2-0CB6-BD7392F0816B}"/>
              </a:ext>
            </a:extLst>
          </p:cNvPr>
          <p:cNvPicPr>
            <a:picLocks noGrp="1" noRot="1" noChangeAspect="1"/>
          </p:cNvPicPr>
          <p:nvPr>
            <p:ph idx="1"/>
            <a:videoFile r:link="rId1"/>
          </p:nvPr>
        </p:nvPicPr>
        <p:blipFill>
          <a:blip r:embed="rId5"/>
          <a:stretch>
            <a:fillRect/>
          </a:stretch>
        </p:blipFill>
        <p:spPr>
          <a:xfrm>
            <a:off x="1518128" y="808522"/>
            <a:ext cx="7022143" cy="5266607"/>
          </a:xfrm>
          <a:prstGeom prst="rect">
            <a:avLst/>
          </a:prstGeom>
        </p:spPr>
      </p:pic>
      <p:pic>
        <p:nvPicPr>
          <p:cNvPr id="8" name="Audio 7">
            <a:hlinkClick r:id="" action="ppaction://media"/>
            <a:extLst>
              <a:ext uri="{FF2B5EF4-FFF2-40B4-BE49-F238E27FC236}">
                <a16:creationId xmlns:a16="http://schemas.microsoft.com/office/drawing/2014/main" id="{F83176FD-A2F1-CAB7-E8B9-F154DDEE0C3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1612819259"/>
      </p:ext>
    </p:extLst>
  </p:cSld>
  <p:clrMapOvr>
    <a:masterClrMapping/>
  </p:clrMapOvr>
  <mc:AlternateContent xmlns:mc="http://schemas.openxmlformats.org/markup-compatibility/2006" xmlns:p14="http://schemas.microsoft.com/office/powerpoint/2010/main">
    <mc:Choice Requires="p14">
      <p:transition spd="slow" p14:dur="2000" advTm="147509"/>
    </mc:Choice>
    <mc:Fallback xmlns="">
      <p:transition spd="slow" advTm="147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312C-51D8-D145-8A47-64D3E568A3EF}"/>
              </a:ext>
            </a:extLst>
          </p:cNvPr>
          <p:cNvSpPr>
            <a:spLocks noGrp="1"/>
          </p:cNvSpPr>
          <p:nvPr>
            <p:ph type="title"/>
          </p:nvPr>
        </p:nvSpPr>
        <p:spPr>
          <a:xfrm>
            <a:off x="494361" y="863121"/>
            <a:ext cx="8887314" cy="950963"/>
          </a:xfrm>
        </p:spPr>
        <p:txBody>
          <a:bodyPr>
            <a:normAutofit/>
          </a:bodyPr>
          <a:lstStyle/>
          <a:p>
            <a:r>
              <a:rPr lang="en-US" sz="3300" dirty="0">
                <a:solidFill>
                  <a:srgbClr val="000000"/>
                </a:solidFill>
                <a:latin typeface="Segoe UI Black" panose="020B0A02040204020203" pitchFamily="34" charset="0"/>
                <a:ea typeface="Segoe UI Black" panose="020B0A02040204020203" pitchFamily="34" charset="0"/>
              </a:rPr>
              <a:t>CODERS Student Survey</a:t>
            </a:r>
          </a:p>
        </p:txBody>
      </p:sp>
      <p:sp>
        <p:nvSpPr>
          <p:cNvPr id="4" name="Rectangle 3">
            <a:extLst>
              <a:ext uri="{FF2B5EF4-FFF2-40B4-BE49-F238E27FC236}">
                <a16:creationId xmlns:a16="http://schemas.microsoft.com/office/drawing/2014/main" id="{F3A290E7-2A01-BB60-E5BB-5A30EE739AC2}"/>
              </a:ext>
            </a:extLst>
          </p:cNvPr>
          <p:cNvSpPr/>
          <p:nvPr/>
        </p:nvSpPr>
        <p:spPr>
          <a:xfrm>
            <a:off x="-4340" y="416277"/>
            <a:ext cx="10062740" cy="190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bg2"/>
              </a:solidFill>
            </a:endParaRPr>
          </a:p>
        </p:txBody>
      </p:sp>
      <p:sp>
        <p:nvSpPr>
          <p:cNvPr id="5" name="Rectangle 4">
            <a:extLst>
              <a:ext uri="{FF2B5EF4-FFF2-40B4-BE49-F238E27FC236}">
                <a16:creationId xmlns:a16="http://schemas.microsoft.com/office/drawing/2014/main" id="{16F56497-AC75-7BD7-03C9-3D131B84F559}"/>
              </a:ext>
            </a:extLst>
          </p:cNvPr>
          <p:cNvSpPr/>
          <p:nvPr/>
        </p:nvSpPr>
        <p:spPr>
          <a:xfrm>
            <a:off x="-4340" y="227682"/>
            <a:ext cx="10058400" cy="188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6" name="Rectangle 5">
            <a:extLst>
              <a:ext uri="{FF2B5EF4-FFF2-40B4-BE49-F238E27FC236}">
                <a16:creationId xmlns:a16="http://schemas.microsoft.com/office/drawing/2014/main" id="{D12A14B9-98AF-9AF5-A081-AB8DB5A12ABA}"/>
              </a:ext>
            </a:extLst>
          </p:cNvPr>
          <p:cNvSpPr/>
          <p:nvPr/>
        </p:nvSpPr>
        <p:spPr>
          <a:xfrm>
            <a:off x="-4340" y="605014"/>
            <a:ext cx="10062740" cy="188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bg2"/>
              </a:solidFill>
            </a:endParaRPr>
          </a:p>
        </p:txBody>
      </p:sp>
      <p:sp>
        <p:nvSpPr>
          <p:cNvPr id="9" name="TextBox 8">
            <a:extLst>
              <a:ext uri="{FF2B5EF4-FFF2-40B4-BE49-F238E27FC236}">
                <a16:creationId xmlns:a16="http://schemas.microsoft.com/office/drawing/2014/main" id="{D5798B99-AE76-8247-59AB-1F8645C19504}"/>
              </a:ext>
            </a:extLst>
          </p:cNvPr>
          <p:cNvSpPr txBox="1"/>
          <p:nvPr/>
        </p:nvSpPr>
        <p:spPr>
          <a:xfrm>
            <a:off x="503396" y="1604537"/>
            <a:ext cx="9052560" cy="1200329"/>
          </a:xfrm>
          <a:prstGeom prst="rect">
            <a:avLst/>
          </a:prstGeom>
          <a:noFill/>
        </p:spPr>
        <p:txBody>
          <a:bodyPr wrap="square" numCol="2" spcCol="457200">
            <a:spAutoFit/>
          </a:bodyPr>
          <a:lstStyle/>
          <a:p>
            <a:pPr algn="just"/>
            <a:r>
              <a:rPr lang="en-US" sz="1200" dirty="0">
                <a:solidFill>
                  <a:srgbClr val="000000"/>
                </a:solidFill>
                <a:latin typeface="Georgia" panose="02040502050405020303" pitchFamily="18" charset="0"/>
                <a:cs typeface="Segoe UI Semibold" panose="020B0702040204020203" pitchFamily="34" charset="0"/>
              </a:rPr>
              <a:t>In Year 3 of the program (2023-24), teachers administered the student pre- and post-survey to their students at the beginning and end of their relevant CODERS course. A total of 1,222 students completed the pre-survey, and 1,121 students completed the post-survey; </a:t>
            </a:r>
            <a:r>
              <a:rPr lang="en-US" sz="1200" b="1" dirty="0">
                <a:solidFill>
                  <a:srgbClr val="000000"/>
                </a:solidFill>
                <a:latin typeface="Georgia" panose="02040502050405020303" pitchFamily="18" charset="0"/>
                <a:cs typeface="Segoe UI Semibold" panose="020B0702040204020203" pitchFamily="34" charset="0"/>
              </a:rPr>
              <a:t>978 sets of student pre and post responses were able to be matched</a:t>
            </a:r>
            <a:r>
              <a:rPr lang="en-US" sz="1200" dirty="0">
                <a:solidFill>
                  <a:srgbClr val="000000"/>
                </a:solidFill>
                <a:latin typeface="Georgia" panose="02040502050405020303" pitchFamily="18" charset="0"/>
                <a:cs typeface="Segoe UI Semibold" panose="020B0702040204020203" pitchFamily="34" charset="0"/>
              </a:rPr>
              <a:t>. This year’s match rate (83%) represents a 43% increase from last year’s rate (58%). The results of the matched student surveys are reported in the slides that follow. </a:t>
            </a:r>
            <a:endParaRPr lang="en-US" sz="1200" dirty="0">
              <a:solidFill>
                <a:srgbClr val="000000"/>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14" name="TextBox 13">
            <a:extLst>
              <a:ext uri="{FF2B5EF4-FFF2-40B4-BE49-F238E27FC236}">
                <a16:creationId xmlns:a16="http://schemas.microsoft.com/office/drawing/2014/main" id="{39DB8017-9D8C-AC82-EF73-5B32732EFE8E}"/>
              </a:ext>
            </a:extLst>
          </p:cNvPr>
          <p:cNvSpPr txBox="1"/>
          <p:nvPr/>
        </p:nvSpPr>
        <p:spPr>
          <a:xfrm>
            <a:off x="3823625" y="3065189"/>
            <a:ext cx="2534281" cy="461665"/>
          </a:xfrm>
          <a:prstGeom prst="rect">
            <a:avLst/>
          </a:prstGeom>
          <a:noFill/>
        </p:spPr>
        <p:txBody>
          <a:bodyPr wrap="square">
            <a:spAutoFit/>
          </a:bodyPr>
          <a:lstStyle/>
          <a:p>
            <a:pPr defTabSz="754380">
              <a:defRPr/>
            </a:pPr>
            <a:r>
              <a:rPr lang="en-US" sz="1200" dirty="0">
                <a:solidFill>
                  <a:srgbClr val="000000"/>
                </a:solidFill>
                <a:latin typeface="Segoe UI Black" panose="020B0A02040204020203" pitchFamily="34" charset="0"/>
                <a:ea typeface="Segoe UI Black" panose="020B0A02040204020203" pitchFamily="34" charset="0"/>
              </a:rPr>
              <a:t>Just over half of students identified as </a:t>
            </a:r>
            <a:r>
              <a:rPr lang="en-US" sz="1200" dirty="0">
                <a:solidFill>
                  <a:schemeClr val="bg2"/>
                </a:solidFill>
                <a:latin typeface="Segoe UI Black" panose="020B0A02040204020203" pitchFamily="34" charset="0"/>
                <a:ea typeface="Segoe UI Black" panose="020B0A02040204020203" pitchFamily="34" charset="0"/>
              </a:rPr>
              <a:t>male</a:t>
            </a:r>
            <a:r>
              <a:rPr lang="en-US" sz="1200" dirty="0">
                <a:solidFill>
                  <a:srgbClr val="000000"/>
                </a:solidFill>
                <a:latin typeface="Segoe UI Black" panose="020B0A02040204020203" pitchFamily="34" charset="0"/>
                <a:ea typeface="Segoe UI Black" panose="020B0A02040204020203" pitchFamily="34" charset="0"/>
              </a:rPr>
              <a:t>. </a:t>
            </a:r>
          </a:p>
        </p:txBody>
      </p:sp>
      <p:sp>
        <p:nvSpPr>
          <p:cNvPr id="8" name="TextBox 7">
            <a:extLst>
              <a:ext uri="{FF2B5EF4-FFF2-40B4-BE49-F238E27FC236}">
                <a16:creationId xmlns:a16="http://schemas.microsoft.com/office/drawing/2014/main" id="{52BE2C85-0FFD-B18E-D138-612C8DB702A8}"/>
              </a:ext>
            </a:extLst>
          </p:cNvPr>
          <p:cNvSpPr txBox="1"/>
          <p:nvPr/>
        </p:nvSpPr>
        <p:spPr>
          <a:xfrm>
            <a:off x="503397" y="3065189"/>
            <a:ext cx="3013795" cy="646331"/>
          </a:xfrm>
          <a:prstGeom prst="rect">
            <a:avLst/>
          </a:prstGeom>
          <a:noFill/>
        </p:spPr>
        <p:txBody>
          <a:bodyPr wrap="square">
            <a:spAutoFit/>
          </a:bodyPr>
          <a:lstStyle/>
          <a:p>
            <a:pPr defTabSz="754380">
              <a:defRPr/>
            </a:pPr>
            <a:r>
              <a:rPr lang="en-US" sz="1200" dirty="0">
                <a:solidFill>
                  <a:srgbClr val="000000"/>
                </a:solidFill>
                <a:latin typeface="Segoe UI Black" panose="020B0A02040204020203" pitchFamily="34" charset="0"/>
                <a:ea typeface="Segoe UI Black" panose="020B0A02040204020203" pitchFamily="34" charset="0"/>
              </a:rPr>
              <a:t>More than twice as many </a:t>
            </a:r>
            <a:r>
              <a:rPr lang="en-US" sz="1200" dirty="0">
                <a:solidFill>
                  <a:schemeClr val="bg2"/>
                </a:solidFill>
                <a:latin typeface="Segoe UI Black" panose="020B0A02040204020203" pitchFamily="34" charset="0"/>
                <a:ea typeface="Segoe UI Black" panose="020B0A02040204020203" pitchFamily="34" charset="0"/>
              </a:rPr>
              <a:t>middle school students (69%) </a:t>
            </a:r>
            <a:r>
              <a:rPr lang="en-US" sz="1200" dirty="0">
                <a:solidFill>
                  <a:srgbClr val="000000"/>
                </a:solidFill>
                <a:latin typeface="Segoe UI Black" panose="020B0A02040204020203" pitchFamily="34" charset="0"/>
                <a:ea typeface="Segoe UI Black" panose="020B0A02040204020203" pitchFamily="34" charset="0"/>
              </a:rPr>
              <a:t>took the survey as </a:t>
            </a:r>
            <a:r>
              <a:rPr lang="en-US" sz="1200" dirty="0">
                <a:solidFill>
                  <a:schemeClr val="accent3"/>
                </a:solidFill>
                <a:latin typeface="Segoe UI Black" panose="020B0A02040204020203" pitchFamily="34" charset="0"/>
                <a:ea typeface="Segoe UI Black" panose="020B0A02040204020203" pitchFamily="34" charset="0"/>
              </a:rPr>
              <a:t>elementary students (31%).</a:t>
            </a:r>
          </a:p>
        </p:txBody>
      </p:sp>
      <p:sp>
        <p:nvSpPr>
          <p:cNvPr id="13" name="TextBox 12">
            <a:extLst>
              <a:ext uri="{FF2B5EF4-FFF2-40B4-BE49-F238E27FC236}">
                <a16:creationId xmlns:a16="http://schemas.microsoft.com/office/drawing/2014/main" id="{B599BBB1-4324-C90B-D1F9-9E9EFAFD7C23}"/>
              </a:ext>
            </a:extLst>
          </p:cNvPr>
          <p:cNvSpPr txBox="1"/>
          <p:nvPr/>
        </p:nvSpPr>
        <p:spPr>
          <a:xfrm>
            <a:off x="6664337" y="3065189"/>
            <a:ext cx="2890666" cy="461665"/>
          </a:xfrm>
          <a:prstGeom prst="rect">
            <a:avLst/>
          </a:prstGeom>
          <a:noFill/>
        </p:spPr>
        <p:txBody>
          <a:bodyPr wrap="square">
            <a:spAutoFit/>
          </a:bodyPr>
          <a:lstStyle/>
          <a:p>
            <a:pPr defTabSz="754380">
              <a:defRPr/>
            </a:pPr>
            <a:r>
              <a:rPr lang="en-US" sz="1200" dirty="0">
                <a:solidFill>
                  <a:srgbClr val="000000"/>
                </a:solidFill>
                <a:latin typeface="Segoe UI Black" panose="020B0A02040204020203" pitchFamily="34" charset="0"/>
                <a:ea typeface="Segoe UI Black" panose="020B0A02040204020203" pitchFamily="34" charset="0"/>
              </a:rPr>
              <a:t>Almost three in four students identified as </a:t>
            </a:r>
            <a:r>
              <a:rPr lang="en-US" sz="1200" dirty="0">
                <a:solidFill>
                  <a:schemeClr val="accent3"/>
                </a:solidFill>
                <a:latin typeface="Segoe UI Black" panose="020B0A02040204020203" pitchFamily="34" charset="0"/>
                <a:ea typeface="Segoe UI Black" panose="020B0A02040204020203" pitchFamily="34" charset="0"/>
              </a:rPr>
              <a:t>White</a:t>
            </a:r>
            <a:r>
              <a:rPr lang="en-US" sz="1200" dirty="0">
                <a:solidFill>
                  <a:srgbClr val="000000"/>
                </a:solidFill>
                <a:latin typeface="Segoe UI Black" panose="020B0A02040204020203" pitchFamily="34" charset="0"/>
                <a:ea typeface="Segoe UI Black" panose="020B0A02040204020203" pitchFamily="34" charset="0"/>
              </a:rPr>
              <a:t>.</a:t>
            </a:r>
            <a:endParaRPr lang="en-US" sz="1200" dirty="0">
              <a:solidFill>
                <a:schemeClr val="bg2"/>
              </a:solidFill>
              <a:latin typeface="Segoe UI Black" panose="020B0A02040204020203" pitchFamily="34" charset="0"/>
              <a:ea typeface="Segoe UI Black" panose="020B0A02040204020203" pitchFamily="34" charset="0"/>
            </a:endParaRPr>
          </a:p>
        </p:txBody>
      </p:sp>
      <p:graphicFrame>
        <p:nvGraphicFramePr>
          <p:cNvPr id="12" name="Chart 11">
            <a:extLst>
              <a:ext uri="{FF2B5EF4-FFF2-40B4-BE49-F238E27FC236}">
                <a16:creationId xmlns:a16="http://schemas.microsoft.com/office/drawing/2014/main" id="{044C8C78-2422-557A-DA20-2D9FEB56B1CA}"/>
              </a:ext>
            </a:extLst>
          </p:cNvPr>
          <p:cNvGraphicFramePr/>
          <p:nvPr/>
        </p:nvGraphicFramePr>
        <p:xfrm>
          <a:off x="536544" y="3656115"/>
          <a:ext cx="2632965" cy="32468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42943374-8D64-1BA4-370A-196D0FA0F92C}"/>
              </a:ext>
            </a:extLst>
          </p:cNvPr>
          <p:cNvGraphicFramePr/>
          <p:nvPr/>
        </p:nvGraphicFramePr>
        <p:xfrm>
          <a:off x="3517192" y="3649355"/>
          <a:ext cx="3147145" cy="30127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Chart 18">
            <a:extLst>
              <a:ext uri="{FF2B5EF4-FFF2-40B4-BE49-F238E27FC236}">
                <a16:creationId xmlns:a16="http://schemas.microsoft.com/office/drawing/2014/main" id="{9953E6C9-5A9C-4FE6-1555-6B7E12499841}"/>
              </a:ext>
            </a:extLst>
          </p:cNvPr>
          <p:cNvGraphicFramePr/>
          <p:nvPr/>
        </p:nvGraphicFramePr>
        <p:xfrm>
          <a:off x="6664336" y="3575346"/>
          <a:ext cx="2890666" cy="3246847"/>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a:extLst>
              <a:ext uri="{FF2B5EF4-FFF2-40B4-BE49-F238E27FC236}">
                <a16:creationId xmlns:a16="http://schemas.microsoft.com/office/drawing/2014/main" id="{3B2F4B7D-60C3-3D93-5D3F-E778F418FD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2389167654"/>
      </p:ext>
    </p:extLst>
  </p:cSld>
  <p:clrMapOvr>
    <a:masterClrMapping/>
  </p:clrMapOvr>
  <mc:AlternateContent xmlns:mc="http://schemas.openxmlformats.org/markup-compatibility/2006" xmlns:p14="http://schemas.microsoft.com/office/powerpoint/2010/main">
    <mc:Choice Requires="p14">
      <p:transition spd="slow" p14:dur="2000" advTm="140920"/>
    </mc:Choice>
    <mc:Fallback xmlns="">
      <p:transition spd="slow" advTm="140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312C-51D8-D145-8A47-64D3E568A3EF}"/>
              </a:ext>
            </a:extLst>
          </p:cNvPr>
          <p:cNvSpPr>
            <a:spLocks noGrp="1"/>
          </p:cNvSpPr>
          <p:nvPr>
            <p:ph type="title"/>
          </p:nvPr>
        </p:nvSpPr>
        <p:spPr>
          <a:xfrm>
            <a:off x="494361" y="778447"/>
            <a:ext cx="8887314" cy="950963"/>
          </a:xfrm>
        </p:spPr>
        <p:txBody>
          <a:bodyPr>
            <a:normAutofit/>
          </a:bodyPr>
          <a:lstStyle/>
          <a:p>
            <a:r>
              <a:rPr lang="en-US" sz="3300" dirty="0">
                <a:solidFill>
                  <a:srgbClr val="000000"/>
                </a:solidFill>
                <a:latin typeface="Segoe UI Black" panose="020B0A02040204020203" pitchFamily="34" charset="0"/>
                <a:ea typeface="Segoe UI Black" panose="020B0A02040204020203" pitchFamily="34" charset="0"/>
              </a:rPr>
              <a:t>Academic Achievement</a:t>
            </a:r>
          </a:p>
        </p:txBody>
      </p:sp>
      <p:sp>
        <p:nvSpPr>
          <p:cNvPr id="4" name="Rectangle 3">
            <a:extLst>
              <a:ext uri="{FF2B5EF4-FFF2-40B4-BE49-F238E27FC236}">
                <a16:creationId xmlns:a16="http://schemas.microsoft.com/office/drawing/2014/main" id="{F3A290E7-2A01-BB60-E5BB-5A30EE739AC2}"/>
              </a:ext>
            </a:extLst>
          </p:cNvPr>
          <p:cNvSpPr/>
          <p:nvPr/>
        </p:nvSpPr>
        <p:spPr>
          <a:xfrm>
            <a:off x="-4340" y="416277"/>
            <a:ext cx="10062740" cy="190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bg2"/>
              </a:solidFill>
            </a:endParaRPr>
          </a:p>
        </p:txBody>
      </p:sp>
      <p:sp>
        <p:nvSpPr>
          <p:cNvPr id="5" name="Rectangle 4">
            <a:extLst>
              <a:ext uri="{FF2B5EF4-FFF2-40B4-BE49-F238E27FC236}">
                <a16:creationId xmlns:a16="http://schemas.microsoft.com/office/drawing/2014/main" id="{16F56497-AC75-7BD7-03C9-3D131B84F559}"/>
              </a:ext>
            </a:extLst>
          </p:cNvPr>
          <p:cNvSpPr/>
          <p:nvPr/>
        </p:nvSpPr>
        <p:spPr>
          <a:xfrm>
            <a:off x="-4340" y="227682"/>
            <a:ext cx="10058400" cy="188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6" name="Rectangle 5">
            <a:extLst>
              <a:ext uri="{FF2B5EF4-FFF2-40B4-BE49-F238E27FC236}">
                <a16:creationId xmlns:a16="http://schemas.microsoft.com/office/drawing/2014/main" id="{D12A14B9-98AF-9AF5-A081-AB8DB5A12ABA}"/>
              </a:ext>
            </a:extLst>
          </p:cNvPr>
          <p:cNvSpPr/>
          <p:nvPr/>
        </p:nvSpPr>
        <p:spPr>
          <a:xfrm>
            <a:off x="-4340" y="605014"/>
            <a:ext cx="10062740" cy="188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bg2"/>
              </a:solidFill>
            </a:endParaRPr>
          </a:p>
        </p:txBody>
      </p:sp>
      <p:sp>
        <p:nvSpPr>
          <p:cNvPr id="9" name="TextBox 8">
            <a:extLst>
              <a:ext uri="{FF2B5EF4-FFF2-40B4-BE49-F238E27FC236}">
                <a16:creationId xmlns:a16="http://schemas.microsoft.com/office/drawing/2014/main" id="{D5798B99-AE76-8247-59AB-1F8645C19504}"/>
              </a:ext>
            </a:extLst>
          </p:cNvPr>
          <p:cNvSpPr txBox="1"/>
          <p:nvPr/>
        </p:nvSpPr>
        <p:spPr>
          <a:xfrm>
            <a:off x="494361" y="1454655"/>
            <a:ext cx="9052560" cy="1384995"/>
          </a:xfrm>
          <a:prstGeom prst="rect">
            <a:avLst/>
          </a:prstGeom>
          <a:noFill/>
        </p:spPr>
        <p:txBody>
          <a:bodyPr wrap="square" numCol="2" spcCol="457200">
            <a:spAutoFit/>
          </a:bodyPr>
          <a:lstStyle/>
          <a:p>
            <a:pPr algn="just"/>
            <a:r>
              <a:rPr lang="en-US" sz="1200" dirty="0">
                <a:solidFill>
                  <a:srgbClr val="000000"/>
                </a:solidFill>
                <a:latin typeface="Georgia" panose="02040502050405020303" pitchFamily="18" charset="0"/>
                <a:ea typeface="Segoe UI Black" panose="020B0A02040204020203" pitchFamily="34" charset="0"/>
                <a:cs typeface="Segoe UI Semibold" panose="020B0702040204020203" pitchFamily="34" charset="0"/>
              </a:rPr>
              <a:t>Annual standardized test data in science, math, and English/language arts aims to demonstrate the short and medium-term effects of the CODERS program on students’ academic achievement. For Year 2 of the program, baseline test data was collected from 852 students in Spring 2022, before students received any instruction in CODERS in Spring modules and was compared with Spring 2023 test data from 911 students who had completed a full year of CODERS instruction. CODERS students saw the greatest increases in their science proficiency rates (a 42% increase), followed by math proficiency rates (a 10% increase); however, ELA proficiency rates fell by 7%. Full academic data from Year 3 (2023-24) will be available in Fall 2024.</a:t>
            </a:r>
            <a:endParaRPr lang="en-US" sz="1200" dirty="0">
              <a:solidFill>
                <a:srgbClr val="000000"/>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52BE2C85-0FFD-B18E-D138-612C8DB702A8}"/>
              </a:ext>
            </a:extLst>
          </p:cNvPr>
          <p:cNvSpPr txBox="1"/>
          <p:nvPr/>
        </p:nvSpPr>
        <p:spPr>
          <a:xfrm>
            <a:off x="664030" y="2957155"/>
            <a:ext cx="2911827" cy="646331"/>
          </a:xfrm>
          <a:prstGeom prst="rect">
            <a:avLst/>
          </a:prstGeom>
          <a:noFill/>
        </p:spPr>
        <p:txBody>
          <a:bodyPr wrap="square">
            <a:spAutoFit/>
          </a:bodyPr>
          <a:lstStyle/>
          <a:p>
            <a:pPr defTabSz="754380">
              <a:defRPr/>
            </a:pPr>
            <a:r>
              <a:rPr lang="en-US" sz="1200" dirty="0">
                <a:solidFill>
                  <a:srgbClr val="000000"/>
                </a:solidFill>
                <a:latin typeface="Segoe UI Black" panose="020B0A02040204020203" pitchFamily="34" charset="0"/>
                <a:ea typeface="Segoe UI Black" panose="020B0A02040204020203" pitchFamily="34" charset="0"/>
              </a:rPr>
              <a:t>The Year 2 CODERS cohort </a:t>
            </a:r>
            <a:r>
              <a:rPr lang="en-US" sz="1200" dirty="0">
                <a:solidFill>
                  <a:schemeClr val="accent3"/>
                </a:solidFill>
                <a:latin typeface="Segoe UI Black" panose="020B0A02040204020203" pitchFamily="34" charset="0"/>
                <a:ea typeface="Segoe UI Black" panose="020B0A02040204020203" pitchFamily="34" charset="0"/>
              </a:rPr>
              <a:t>exceeded the program target</a:t>
            </a:r>
            <a:r>
              <a:rPr lang="en-US" sz="1200" dirty="0">
                <a:solidFill>
                  <a:srgbClr val="000000"/>
                </a:solidFill>
                <a:latin typeface="Segoe UI Black" panose="020B0A02040204020203" pitchFamily="34" charset="0"/>
                <a:ea typeface="Segoe UI Black" panose="020B0A02040204020203" pitchFamily="34" charset="0"/>
              </a:rPr>
              <a:t> for science proficiency… </a:t>
            </a:r>
            <a:endParaRPr lang="en-US" sz="1200" dirty="0">
              <a:solidFill>
                <a:schemeClr val="accent3"/>
              </a:solidFill>
              <a:latin typeface="Segoe UI Black" panose="020B0A02040204020203" pitchFamily="34" charset="0"/>
              <a:ea typeface="Segoe UI Black" panose="020B0A02040204020203" pitchFamily="34" charset="0"/>
            </a:endParaRPr>
          </a:p>
        </p:txBody>
      </p:sp>
      <p:graphicFrame>
        <p:nvGraphicFramePr>
          <p:cNvPr id="10" name="Chart 9">
            <a:extLst>
              <a:ext uri="{FF2B5EF4-FFF2-40B4-BE49-F238E27FC236}">
                <a16:creationId xmlns:a16="http://schemas.microsoft.com/office/drawing/2014/main" id="{907FC067-7B8A-BB10-4167-8CCFF4B01BB9}"/>
              </a:ext>
            </a:extLst>
          </p:cNvPr>
          <p:cNvGraphicFramePr/>
          <p:nvPr/>
        </p:nvGraphicFramePr>
        <p:xfrm>
          <a:off x="664030" y="3576729"/>
          <a:ext cx="2623457" cy="34010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F27B2FA2-83C5-AFCC-E251-14A443E3CD28}"/>
              </a:ext>
            </a:extLst>
          </p:cNvPr>
          <p:cNvGraphicFramePr/>
          <p:nvPr/>
        </p:nvGraphicFramePr>
        <p:xfrm>
          <a:off x="6932500" y="3576729"/>
          <a:ext cx="2623457" cy="340101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a:extLst>
              <a:ext uri="{FF2B5EF4-FFF2-40B4-BE49-F238E27FC236}">
                <a16:creationId xmlns:a16="http://schemas.microsoft.com/office/drawing/2014/main" id="{B5981ECB-DD60-4B64-CA24-44EF1418CE16}"/>
              </a:ext>
            </a:extLst>
          </p:cNvPr>
          <p:cNvGraphicFramePr/>
          <p:nvPr/>
        </p:nvGraphicFramePr>
        <p:xfrm>
          <a:off x="3798265" y="3576729"/>
          <a:ext cx="2623457" cy="3401010"/>
        </p:xfrm>
        <a:graphic>
          <a:graphicData uri="http://schemas.openxmlformats.org/drawingml/2006/chart">
            <c:chart xmlns:c="http://schemas.openxmlformats.org/drawingml/2006/chart" xmlns:r="http://schemas.openxmlformats.org/officeDocument/2006/relationships" r:id="rId6"/>
          </a:graphicData>
        </a:graphic>
      </p:graphicFrame>
      <p:sp>
        <p:nvSpPr>
          <p:cNvPr id="16" name="TextBox 15">
            <a:extLst>
              <a:ext uri="{FF2B5EF4-FFF2-40B4-BE49-F238E27FC236}">
                <a16:creationId xmlns:a16="http://schemas.microsoft.com/office/drawing/2014/main" id="{A549BB21-C03B-3CA4-143F-FE1E0277549E}"/>
              </a:ext>
            </a:extLst>
          </p:cNvPr>
          <p:cNvSpPr txBox="1"/>
          <p:nvPr/>
        </p:nvSpPr>
        <p:spPr>
          <a:xfrm>
            <a:off x="3942450" y="2957155"/>
            <a:ext cx="2623457" cy="461665"/>
          </a:xfrm>
          <a:prstGeom prst="rect">
            <a:avLst/>
          </a:prstGeom>
          <a:noFill/>
        </p:spPr>
        <p:txBody>
          <a:bodyPr wrap="square">
            <a:spAutoFit/>
          </a:bodyPr>
          <a:lstStyle/>
          <a:p>
            <a:pPr defTabSz="754380">
              <a:defRPr/>
            </a:pPr>
            <a:r>
              <a:rPr lang="en-US" sz="1200" dirty="0">
                <a:solidFill>
                  <a:schemeClr val="accent3"/>
                </a:solidFill>
                <a:latin typeface="Segoe UI Black" panose="020B0A02040204020203" pitchFamily="34" charset="0"/>
                <a:ea typeface="Segoe UI Black" panose="020B0A02040204020203" pitchFamily="34" charset="0"/>
              </a:rPr>
              <a:t>…met the target</a:t>
            </a:r>
            <a:r>
              <a:rPr lang="en-US" sz="1200" dirty="0">
                <a:solidFill>
                  <a:srgbClr val="000000"/>
                </a:solidFill>
                <a:latin typeface="Segoe UI Black" panose="020B0A02040204020203" pitchFamily="34" charset="0"/>
                <a:ea typeface="Segoe UI Black" panose="020B0A02040204020203" pitchFamily="34" charset="0"/>
              </a:rPr>
              <a:t> for math proficiency…</a:t>
            </a:r>
            <a:endParaRPr lang="en-US" sz="1200" dirty="0">
              <a:solidFill>
                <a:schemeClr val="accent3"/>
              </a:solidFill>
              <a:latin typeface="Segoe UI Black" panose="020B0A02040204020203" pitchFamily="34" charset="0"/>
              <a:ea typeface="Segoe UI Black" panose="020B0A02040204020203" pitchFamily="34" charset="0"/>
            </a:endParaRPr>
          </a:p>
        </p:txBody>
      </p:sp>
      <p:sp>
        <p:nvSpPr>
          <p:cNvPr id="17" name="TextBox 16">
            <a:extLst>
              <a:ext uri="{FF2B5EF4-FFF2-40B4-BE49-F238E27FC236}">
                <a16:creationId xmlns:a16="http://schemas.microsoft.com/office/drawing/2014/main" id="{4AF81789-5AA1-1AC9-C8D3-55A75B46B4C0}"/>
              </a:ext>
            </a:extLst>
          </p:cNvPr>
          <p:cNvSpPr txBox="1"/>
          <p:nvPr/>
        </p:nvSpPr>
        <p:spPr>
          <a:xfrm>
            <a:off x="6932500" y="2957155"/>
            <a:ext cx="2623457" cy="646331"/>
          </a:xfrm>
          <a:prstGeom prst="rect">
            <a:avLst/>
          </a:prstGeom>
          <a:noFill/>
        </p:spPr>
        <p:txBody>
          <a:bodyPr wrap="square">
            <a:spAutoFit/>
          </a:bodyPr>
          <a:lstStyle/>
          <a:p>
            <a:pPr defTabSz="754380">
              <a:defRPr/>
            </a:pPr>
            <a:r>
              <a:rPr lang="en-US" sz="1200" dirty="0">
                <a:solidFill>
                  <a:srgbClr val="000000"/>
                </a:solidFill>
                <a:latin typeface="Segoe UI Black" panose="020B0A02040204020203" pitchFamily="34" charset="0"/>
                <a:ea typeface="Segoe UI Black" panose="020B0A02040204020203" pitchFamily="34" charset="0"/>
              </a:rPr>
              <a:t>…but</a:t>
            </a:r>
            <a:r>
              <a:rPr lang="en-US" sz="1200" dirty="0">
                <a:solidFill>
                  <a:schemeClr val="accent3"/>
                </a:solidFill>
                <a:latin typeface="Segoe UI Black" panose="020B0A02040204020203" pitchFamily="34" charset="0"/>
                <a:ea typeface="Segoe UI Black" panose="020B0A02040204020203" pitchFamily="34" charset="0"/>
              </a:rPr>
              <a:t> fell short of the target</a:t>
            </a:r>
            <a:r>
              <a:rPr lang="en-US" sz="1200" dirty="0">
                <a:solidFill>
                  <a:srgbClr val="000000"/>
                </a:solidFill>
                <a:latin typeface="Segoe UI Black" panose="020B0A02040204020203" pitchFamily="34" charset="0"/>
                <a:ea typeface="Segoe UI Black" panose="020B0A02040204020203" pitchFamily="34" charset="0"/>
              </a:rPr>
              <a:t> for English/language arts proficiency. </a:t>
            </a:r>
            <a:endParaRPr lang="en-US" sz="1200" dirty="0">
              <a:solidFill>
                <a:schemeClr val="accent3"/>
              </a:solidFill>
              <a:latin typeface="Segoe UI Black" panose="020B0A02040204020203" pitchFamily="34" charset="0"/>
              <a:ea typeface="Segoe UI Black" panose="020B0A02040204020203" pitchFamily="34" charset="0"/>
            </a:endParaRPr>
          </a:p>
        </p:txBody>
      </p:sp>
      <p:pic>
        <p:nvPicPr>
          <p:cNvPr id="3" name="Audio 2">
            <a:hlinkClick r:id="" action="ppaction://media"/>
            <a:extLst>
              <a:ext uri="{FF2B5EF4-FFF2-40B4-BE49-F238E27FC236}">
                <a16:creationId xmlns:a16="http://schemas.microsoft.com/office/drawing/2014/main" id="{671D0D5C-5E3A-16F2-8142-2747AE2EFB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2369037434"/>
      </p:ext>
    </p:extLst>
  </p:cSld>
  <p:clrMapOvr>
    <a:masterClrMapping/>
  </p:clrMapOvr>
  <mc:AlternateContent xmlns:mc="http://schemas.openxmlformats.org/markup-compatibility/2006" xmlns:p14="http://schemas.microsoft.com/office/powerpoint/2010/main">
    <mc:Choice Requires="p14">
      <p:transition spd="slow" p14:dur="2000" advTm="44138"/>
    </mc:Choice>
    <mc:Fallback xmlns="">
      <p:transition spd="slow" advTm="44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DD727E-EED2-FE5C-591A-6C6F010AEE01}"/>
              </a:ext>
            </a:extLst>
          </p:cNvPr>
          <p:cNvSpPr/>
          <p:nvPr/>
        </p:nvSpPr>
        <p:spPr>
          <a:xfrm>
            <a:off x="0" y="417196"/>
            <a:ext cx="10062740" cy="190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bg2"/>
              </a:solidFill>
            </a:endParaRPr>
          </a:p>
        </p:txBody>
      </p:sp>
      <p:sp>
        <p:nvSpPr>
          <p:cNvPr id="10" name="Rectangle 9">
            <a:extLst>
              <a:ext uri="{FF2B5EF4-FFF2-40B4-BE49-F238E27FC236}">
                <a16:creationId xmlns:a16="http://schemas.microsoft.com/office/drawing/2014/main" id="{DF285082-7A11-145A-8F2C-B366FE0ECD7B}"/>
              </a:ext>
            </a:extLst>
          </p:cNvPr>
          <p:cNvSpPr/>
          <p:nvPr/>
        </p:nvSpPr>
        <p:spPr>
          <a:xfrm>
            <a:off x="0" y="228601"/>
            <a:ext cx="10058400" cy="188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1" name="Rectangle 10">
            <a:extLst>
              <a:ext uri="{FF2B5EF4-FFF2-40B4-BE49-F238E27FC236}">
                <a16:creationId xmlns:a16="http://schemas.microsoft.com/office/drawing/2014/main" id="{D93337A4-E90E-FD30-CAF8-9100BECA4930}"/>
              </a:ext>
            </a:extLst>
          </p:cNvPr>
          <p:cNvSpPr/>
          <p:nvPr/>
        </p:nvSpPr>
        <p:spPr>
          <a:xfrm>
            <a:off x="0" y="605933"/>
            <a:ext cx="10062740" cy="188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bg2"/>
              </a:solidFill>
            </a:endParaRPr>
          </a:p>
        </p:txBody>
      </p:sp>
      <p:sp>
        <p:nvSpPr>
          <p:cNvPr id="12" name="TextBox 11">
            <a:extLst>
              <a:ext uri="{FF2B5EF4-FFF2-40B4-BE49-F238E27FC236}">
                <a16:creationId xmlns:a16="http://schemas.microsoft.com/office/drawing/2014/main" id="{14CB682B-38CC-A0CE-AF82-3E9D5A4B20FC}"/>
              </a:ext>
            </a:extLst>
          </p:cNvPr>
          <p:cNvSpPr txBox="1"/>
          <p:nvPr/>
        </p:nvSpPr>
        <p:spPr>
          <a:xfrm>
            <a:off x="468086" y="997700"/>
            <a:ext cx="9122229" cy="1200329"/>
          </a:xfrm>
          <a:prstGeom prst="rect">
            <a:avLst/>
          </a:prstGeom>
          <a:noFill/>
        </p:spPr>
        <p:txBody>
          <a:bodyPr wrap="square">
            <a:spAutoFit/>
          </a:bodyPr>
          <a:lstStyle/>
          <a:p>
            <a:r>
              <a:rPr lang="en-US" sz="2400" dirty="0">
                <a:solidFill>
                  <a:srgbClr val="000000"/>
                </a:solidFill>
                <a:latin typeface="Segoe UI Black" panose="020B0A02040204020203" pitchFamily="34" charset="0"/>
                <a:ea typeface="Segoe UI Black" panose="020B0A02040204020203" pitchFamily="34" charset="0"/>
                <a:cs typeface="Segoe UI Semibold" panose="020B0702040204020203" pitchFamily="34" charset="0"/>
              </a:rPr>
              <a:t>Students’ </a:t>
            </a:r>
            <a:r>
              <a:rPr lang="en-US" sz="2400"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attitudes toward coding </a:t>
            </a:r>
            <a:r>
              <a:rPr lang="en-US" sz="2400" b="1"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remained largely the same </a:t>
            </a:r>
            <a:r>
              <a:rPr lang="en-US" sz="2400" b="1" dirty="0">
                <a:solidFill>
                  <a:srgbClr val="000000"/>
                </a:solidFill>
                <a:latin typeface="Segoe UI Black" panose="020B0A02040204020203" pitchFamily="34" charset="0"/>
                <a:ea typeface="Segoe UI Black" panose="020B0A02040204020203" pitchFamily="34" charset="0"/>
                <a:cs typeface="Segoe UI Semibold" panose="020B0702040204020203" pitchFamily="34" charset="0"/>
              </a:rPr>
              <a:t>from the beginning to the end of the school year.</a:t>
            </a:r>
          </a:p>
          <a:p>
            <a:r>
              <a:rPr lang="en-US" sz="2400" b="1" dirty="0">
                <a:solidFill>
                  <a:schemeClr val="accent1"/>
                </a:solidFill>
                <a:latin typeface="Segoe UI Black" panose="020B0A02040204020203" pitchFamily="34" charset="0"/>
                <a:ea typeface="Segoe UI Black" panose="020B0A02040204020203" pitchFamily="34" charset="0"/>
                <a:cs typeface="Segoe UI Semibold" panose="020B0702040204020203" pitchFamily="34" charset="0"/>
              </a:rPr>
              <a:t> </a:t>
            </a:r>
            <a:endParaRPr lang="en-US" sz="2400" dirty="0">
              <a:solidFill>
                <a:srgbClr val="000000"/>
              </a:solidFill>
              <a:latin typeface="Segoe UI Black" panose="020B0A02040204020203" pitchFamily="34" charset="0"/>
              <a:ea typeface="Segoe UI Black" panose="020B0A02040204020203" pitchFamily="34" charset="0"/>
              <a:cs typeface="Segoe UI Semibold" panose="020B0702040204020203" pitchFamily="34" charset="0"/>
            </a:endParaRPr>
          </a:p>
        </p:txBody>
      </p:sp>
      <p:sp>
        <p:nvSpPr>
          <p:cNvPr id="17" name="TextBox 16">
            <a:extLst>
              <a:ext uri="{FF2B5EF4-FFF2-40B4-BE49-F238E27FC236}">
                <a16:creationId xmlns:a16="http://schemas.microsoft.com/office/drawing/2014/main" id="{777E7BC8-3CD1-CE3C-E34C-C63DD97DFA1E}"/>
              </a:ext>
            </a:extLst>
          </p:cNvPr>
          <p:cNvSpPr txBox="1"/>
          <p:nvPr/>
        </p:nvSpPr>
        <p:spPr>
          <a:xfrm>
            <a:off x="5965371" y="6664856"/>
            <a:ext cx="3684286" cy="646331"/>
          </a:xfrm>
          <a:prstGeom prst="rect">
            <a:avLst/>
          </a:prstGeom>
          <a:noFill/>
        </p:spPr>
        <p:txBody>
          <a:bodyPr wrap="square">
            <a:spAutoFit/>
          </a:bodyPr>
          <a:lstStyle/>
          <a:p>
            <a:pPr algn="r"/>
            <a:r>
              <a:rPr lang="en-US" sz="1200" i="1" dirty="0">
                <a:solidFill>
                  <a:srgbClr val="000000"/>
                </a:solidFill>
                <a:latin typeface="Georgia" panose="02040502050405020303" pitchFamily="18" charset="0"/>
                <a:cs typeface="Segoe UI Semibold" panose="020B0702040204020203" pitchFamily="34" charset="0"/>
              </a:rPr>
              <a:t>The graph above shows individual subscale scores from the ESCAS (Mason &amp; Rich, 2020). Each subscale ranged from 1 (lowest) to 5 (highest).</a:t>
            </a:r>
            <a:endParaRPr lang="en-US" sz="1200" i="1" dirty="0">
              <a:solidFill>
                <a:srgbClr val="000000"/>
              </a:solidFill>
              <a:latin typeface="Georgia" panose="02040502050405020303" pitchFamily="18" charset="0"/>
            </a:endParaRPr>
          </a:p>
        </p:txBody>
      </p:sp>
      <p:graphicFrame>
        <p:nvGraphicFramePr>
          <p:cNvPr id="8" name="Chart 7">
            <a:extLst>
              <a:ext uri="{FF2B5EF4-FFF2-40B4-BE49-F238E27FC236}">
                <a16:creationId xmlns:a16="http://schemas.microsoft.com/office/drawing/2014/main" id="{387B54D6-FFDE-1027-5093-26496C9F8BC0}"/>
              </a:ext>
            </a:extLst>
          </p:cNvPr>
          <p:cNvGraphicFramePr/>
          <p:nvPr/>
        </p:nvGraphicFramePr>
        <p:xfrm>
          <a:off x="468086" y="2048341"/>
          <a:ext cx="9122229" cy="4874973"/>
        </p:xfrm>
        <a:graphic>
          <a:graphicData uri="http://schemas.openxmlformats.org/drawingml/2006/chart">
            <c:chart xmlns:c="http://schemas.openxmlformats.org/drawingml/2006/chart" xmlns:r="http://schemas.openxmlformats.org/officeDocument/2006/relationships" r:id="rId4"/>
          </a:graphicData>
        </a:graphic>
      </p:graphicFrame>
      <p:pic>
        <p:nvPicPr>
          <p:cNvPr id="2" name="Audio 1">
            <a:hlinkClick r:id="" action="ppaction://media"/>
            <a:extLst>
              <a:ext uri="{FF2B5EF4-FFF2-40B4-BE49-F238E27FC236}">
                <a16:creationId xmlns:a16="http://schemas.microsoft.com/office/drawing/2014/main" id="{F413CD19-5D6A-0FD4-C1FE-A159995F7F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3430130243"/>
      </p:ext>
    </p:extLst>
  </p:cSld>
  <p:clrMapOvr>
    <a:masterClrMapping/>
  </p:clrMapOvr>
  <mc:AlternateContent xmlns:mc="http://schemas.openxmlformats.org/markup-compatibility/2006" xmlns:p14="http://schemas.microsoft.com/office/powerpoint/2010/main">
    <mc:Choice Requires="p14">
      <p:transition spd="slow" p14:dur="2000" advTm="64032"/>
    </mc:Choice>
    <mc:Fallback xmlns="">
      <p:transition spd="slow" advTm="64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DD727E-EED2-FE5C-591A-6C6F010AEE01}"/>
              </a:ext>
            </a:extLst>
          </p:cNvPr>
          <p:cNvSpPr/>
          <p:nvPr/>
        </p:nvSpPr>
        <p:spPr>
          <a:xfrm>
            <a:off x="0" y="415843"/>
            <a:ext cx="10062740" cy="190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bg2"/>
              </a:solidFill>
            </a:endParaRPr>
          </a:p>
        </p:txBody>
      </p:sp>
      <p:sp>
        <p:nvSpPr>
          <p:cNvPr id="10" name="Rectangle 9">
            <a:extLst>
              <a:ext uri="{FF2B5EF4-FFF2-40B4-BE49-F238E27FC236}">
                <a16:creationId xmlns:a16="http://schemas.microsoft.com/office/drawing/2014/main" id="{DF285082-7A11-145A-8F2C-B366FE0ECD7B}"/>
              </a:ext>
            </a:extLst>
          </p:cNvPr>
          <p:cNvSpPr/>
          <p:nvPr/>
        </p:nvSpPr>
        <p:spPr>
          <a:xfrm>
            <a:off x="0" y="227248"/>
            <a:ext cx="10058400" cy="188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1" name="Rectangle 10">
            <a:extLst>
              <a:ext uri="{FF2B5EF4-FFF2-40B4-BE49-F238E27FC236}">
                <a16:creationId xmlns:a16="http://schemas.microsoft.com/office/drawing/2014/main" id="{D93337A4-E90E-FD30-CAF8-9100BECA4930}"/>
              </a:ext>
            </a:extLst>
          </p:cNvPr>
          <p:cNvSpPr/>
          <p:nvPr/>
        </p:nvSpPr>
        <p:spPr>
          <a:xfrm>
            <a:off x="0" y="604580"/>
            <a:ext cx="10062740" cy="188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bg2"/>
              </a:solidFill>
            </a:endParaRPr>
          </a:p>
        </p:txBody>
      </p:sp>
      <p:sp>
        <p:nvSpPr>
          <p:cNvPr id="7" name="TextBox 6">
            <a:extLst>
              <a:ext uri="{FF2B5EF4-FFF2-40B4-BE49-F238E27FC236}">
                <a16:creationId xmlns:a16="http://schemas.microsoft.com/office/drawing/2014/main" id="{FFD69C4F-57FD-C7AB-0C5E-49992F6A9C62}"/>
              </a:ext>
            </a:extLst>
          </p:cNvPr>
          <p:cNvSpPr txBox="1"/>
          <p:nvPr/>
        </p:nvSpPr>
        <p:spPr>
          <a:xfrm>
            <a:off x="476252" y="1481823"/>
            <a:ext cx="4000500" cy="1569660"/>
          </a:xfrm>
          <a:prstGeom prst="rect">
            <a:avLst/>
          </a:prstGeom>
          <a:noFill/>
        </p:spPr>
        <p:txBody>
          <a:bodyPr wrap="square">
            <a:spAutoFit/>
          </a:bodyPr>
          <a:lstStyle/>
          <a:p>
            <a:pPr algn="r"/>
            <a:r>
              <a:rPr lang="en-US" sz="2400" dirty="0">
                <a:solidFill>
                  <a:srgbClr val="000000"/>
                </a:solidFill>
                <a:latin typeface="Segoe UI Black" panose="020B0A02040204020203" pitchFamily="34" charset="0"/>
                <a:ea typeface="Segoe UI Black" panose="020B0A02040204020203" pitchFamily="34" charset="0"/>
              </a:rPr>
              <a:t>Students experienced a  small significant increase in </a:t>
            </a:r>
            <a:r>
              <a:rPr lang="en-US" sz="2400" dirty="0">
                <a:solidFill>
                  <a:schemeClr val="accent3"/>
                </a:solidFill>
                <a:latin typeface="Segoe UI Black" panose="020B0A02040204020203" pitchFamily="34" charset="0"/>
                <a:ea typeface="Segoe UI Black" panose="020B0A02040204020203" pitchFamily="34" charset="0"/>
              </a:rPr>
              <a:t>math confidence and self-efficacy.</a:t>
            </a:r>
            <a:endParaRPr lang="en-US" sz="2400"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endParaRPr>
          </a:p>
        </p:txBody>
      </p:sp>
      <p:sp>
        <p:nvSpPr>
          <p:cNvPr id="15" name="TextBox 14">
            <a:extLst>
              <a:ext uri="{FF2B5EF4-FFF2-40B4-BE49-F238E27FC236}">
                <a16:creationId xmlns:a16="http://schemas.microsoft.com/office/drawing/2014/main" id="{39C1BCD6-175A-4D1D-D0C4-F85ED165B2E8}"/>
              </a:ext>
            </a:extLst>
          </p:cNvPr>
          <p:cNvSpPr txBox="1"/>
          <p:nvPr/>
        </p:nvSpPr>
        <p:spPr>
          <a:xfrm>
            <a:off x="476252" y="5639623"/>
            <a:ext cx="4000500" cy="830997"/>
          </a:xfrm>
          <a:prstGeom prst="rect">
            <a:avLst/>
          </a:prstGeom>
          <a:noFill/>
        </p:spPr>
        <p:txBody>
          <a:bodyPr wrap="square">
            <a:spAutoFit/>
          </a:bodyPr>
          <a:lstStyle/>
          <a:p>
            <a:pPr algn="r"/>
            <a:r>
              <a:rPr lang="en-US" sz="1200" i="1" dirty="0">
                <a:solidFill>
                  <a:srgbClr val="000000"/>
                </a:solidFill>
                <a:latin typeface="Georgia" panose="02040502050405020303" pitchFamily="18" charset="0"/>
                <a:cs typeface="Segoe UI Semibold" panose="020B0702040204020203" pitchFamily="34" charset="0"/>
              </a:rPr>
              <a:t>The graphs at right show individual subscale scores and the total composite scores of the S-STEM (</a:t>
            </a:r>
            <a:r>
              <a:rPr lang="en-US" sz="1200" i="1" dirty="0">
                <a:solidFill>
                  <a:srgbClr val="000000"/>
                </a:solidFill>
                <a:latin typeface="Georgia" panose="02040502050405020303" pitchFamily="18" charset="0"/>
              </a:rPr>
              <a:t>Friday Center for Educational Innovation, 2012). Each scale ranged from 1 (lowest) to 5 (highest).</a:t>
            </a:r>
          </a:p>
        </p:txBody>
      </p:sp>
      <p:sp>
        <p:nvSpPr>
          <p:cNvPr id="17" name="TextBox 16">
            <a:extLst>
              <a:ext uri="{FF2B5EF4-FFF2-40B4-BE49-F238E27FC236}">
                <a16:creationId xmlns:a16="http://schemas.microsoft.com/office/drawing/2014/main" id="{D09C36D8-CC89-94EE-8162-0362C7B0038D}"/>
              </a:ext>
            </a:extLst>
          </p:cNvPr>
          <p:cNvSpPr txBox="1"/>
          <p:nvPr/>
        </p:nvSpPr>
        <p:spPr>
          <a:xfrm>
            <a:off x="1175657" y="3627535"/>
            <a:ext cx="3301095" cy="830997"/>
          </a:xfrm>
          <a:prstGeom prst="rect">
            <a:avLst/>
          </a:prstGeom>
          <a:noFill/>
        </p:spPr>
        <p:txBody>
          <a:bodyPr wrap="square">
            <a:spAutoFit/>
          </a:bodyPr>
          <a:lstStyle/>
          <a:p>
            <a:pPr algn="r"/>
            <a:r>
              <a:rPr lang="en-US" sz="1600" dirty="0">
                <a:solidFill>
                  <a:srgbClr val="000000"/>
                </a:solidFill>
                <a:latin typeface="Segoe UI Black" panose="020B0A02040204020203" pitchFamily="34" charset="0"/>
                <a:ea typeface="Segoe UI Black" panose="020B0A02040204020203" pitchFamily="34" charset="0"/>
              </a:rPr>
              <a:t>However, their level of confidence in other STEM disciplines did not change. </a:t>
            </a:r>
            <a:endParaRPr lang="en-US" sz="1600" dirty="0"/>
          </a:p>
        </p:txBody>
      </p:sp>
      <p:graphicFrame>
        <p:nvGraphicFramePr>
          <p:cNvPr id="5" name="Chart 4">
            <a:extLst>
              <a:ext uri="{FF2B5EF4-FFF2-40B4-BE49-F238E27FC236}">
                <a16:creationId xmlns:a16="http://schemas.microsoft.com/office/drawing/2014/main" id="{62A461C3-295C-5D6A-0CEF-A8DAF90EFD4A}"/>
              </a:ext>
            </a:extLst>
          </p:cNvPr>
          <p:cNvGraphicFramePr/>
          <p:nvPr/>
        </p:nvGraphicFramePr>
        <p:xfrm>
          <a:off x="5007431" y="931104"/>
          <a:ext cx="2100943" cy="31883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864ADD6C-EC49-D555-2802-9574CC75F5A1}"/>
              </a:ext>
            </a:extLst>
          </p:cNvPr>
          <p:cNvGraphicFramePr/>
          <p:nvPr/>
        </p:nvGraphicFramePr>
        <p:xfrm>
          <a:off x="7270291" y="941113"/>
          <a:ext cx="2100943" cy="318830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E05A32F7-E28A-95C4-1951-8A499BEBCAE4}"/>
              </a:ext>
            </a:extLst>
          </p:cNvPr>
          <p:cNvGraphicFramePr/>
          <p:nvPr/>
        </p:nvGraphicFramePr>
        <p:xfrm>
          <a:off x="5029201" y="4172960"/>
          <a:ext cx="2100943" cy="303002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Chart 15">
            <a:extLst>
              <a:ext uri="{FF2B5EF4-FFF2-40B4-BE49-F238E27FC236}">
                <a16:creationId xmlns:a16="http://schemas.microsoft.com/office/drawing/2014/main" id="{B0EE885E-EA58-827D-B097-1EF8BFA9B769}"/>
              </a:ext>
            </a:extLst>
          </p:cNvPr>
          <p:cNvGraphicFramePr/>
          <p:nvPr/>
        </p:nvGraphicFramePr>
        <p:xfrm>
          <a:off x="7343754" y="4054491"/>
          <a:ext cx="2100943" cy="3170263"/>
        </p:xfrm>
        <a:graphic>
          <a:graphicData uri="http://schemas.openxmlformats.org/drawingml/2006/chart">
            <c:chart xmlns:c="http://schemas.openxmlformats.org/drawingml/2006/chart" xmlns:r="http://schemas.openxmlformats.org/officeDocument/2006/relationships" r:id="rId7"/>
          </a:graphicData>
        </a:graphic>
      </p:graphicFrame>
      <p:pic>
        <p:nvPicPr>
          <p:cNvPr id="2" name="Audio 1">
            <a:hlinkClick r:id="" action="ppaction://media"/>
            <a:extLst>
              <a:ext uri="{FF2B5EF4-FFF2-40B4-BE49-F238E27FC236}">
                <a16:creationId xmlns:a16="http://schemas.microsoft.com/office/drawing/2014/main" id="{28B7D727-457E-FCCF-F49D-76C542AF02E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385062823"/>
      </p:ext>
    </p:extLst>
  </p:cSld>
  <p:clrMapOvr>
    <a:masterClrMapping/>
  </p:clrMapOvr>
  <mc:AlternateContent xmlns:mc="http://schemas.openxmlformats.org/markup-compatibility/2006" xmlns:p14="http://schemas.microsoft.com/office/powerpoint/2010/main">
    <mc:Choice Requires="p14">
      <p:transition spd="slow" p14:dur="2000" advTm="24330"/>
    </mc:Choice>
    <mc:Fallback xmlns="">
      <p:transition spd="slow" advTm="24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DD727E-EED2-FE5C-591A-6C6F010AEE01}"/>
              </a:ext>
            </a:extLst>
          </p:cNvPr>
          <p:cNvSpPr/>
          <p:nvPr/>
        </p:nvSpPr>
        <p:spPr>
          <a:xfrm>
            <a:off x="0" y="417196"/>
            <a:ext cx="10062740" cy="190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bg2"/>
              </a:solidFill>
            </a:endParaRPr>
          </a:p>
        </p:txBody>
      </p:sp>
      <p:sp>
        <p:nvSpPr>
          <p:cNvPr id="10" name="Rectangle 9">
            <a:extLst>
              <a:ext uri="{FF2B5EF4-FFF2-40B4-BE49-F238E27FC236}">
                <a16:creationId xmlns:a16="http://schemas.microsoft.com/office/drawing/2014/main" id="{DF285082-7A11-145A-8F2C-B366FE0ECD7B}"/>
              </a:ext>
            </a:extLst>
          </p:cNvPr>
          <p:cNvSpPr/>
          <p:nvPr/>
        </p:nvSpPr>
        <p:spPr>
          <a:xfrm>
            <a:off x="0" y="228601"/>
            <a:ext cx="10058400" cy="188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11" name="Rectangle 10">
            <a:extLst>
              <a:ext uri="{FF2B5EF4-FFF2-40B4-BE49-F238E27FC236}">
                <a16:creationId xmlns:a16="http://schemas.microsoft.com/office/drawing/2014/main" id="{D93337A4-E90E-FD30-CAF8-9100BECA4930}"/>
              </a:ext>
            </a:extLst>
          </p:cNvPr>
          <p:cNvSpPr/>
          <p:nvPr/>
        </p:nvSpPr>
        <p:spPr>
          <a:xfrm>
            <a:off x="0" y="605933"/>
            <a:ext cx="10062740" cy="188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bg2"/>
              </a:solidFill>
            </a:endParaRPr>
          </a:p>
        </p:txBody>
      </p:sp>
      <p:graphicFrame>
        <p:nvGraphicFramePr>
          <p:cNvPr id="16" name="Chart 15">
            <a:extLst>
              <a:ext uri="{FF2B5EF4-FFF2-40B4-BE49-F238E27FC236}">
                <a16:creationId xmlns:a16="http://schemas.microsoft.com/office/drawing/2014/main" id="{68260971-A327-A0C6-8691-3228754676BD}"/>
              </a:ext>
            </a:extLst>
          </p:cNvPr>
          <p:cNvGraphicFramePr/>
          <p:nvPr/>
        </p:nvGraphicFramePr>
        <p:xfrm>
          <a:off x="649891" y="2208767"/>
          <a:ext cx="3668751" cy="4957702"/>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9D159C28-C0A8-D7CE-9525-295EC5603592}"/>
              </a:ext>
            </a:extLst>
          </p:cNvPr>
          <p:cNvSpPr txBox="1"/>
          <p:nvPr/>
        </p:nvSpPr>
        <p:spPr>
          <a:xfrm>
            <a:off x="446050" y="932262"/>
            <a:ext cx="4583151" cy="1200329"/>
          </a:xfrm>
          <a:prstGeom prst="rect">
            <a:avLst/>
          </a:prstGeom>
          <a:noFill/>
        </p:spPr>
        <p:txBody>
          <a:bodyPr wrap="square" rtlCol="0">
            <a:spAutoFit/>
          </a:bodyPr>
          <a:lstStyle/>
          <a:p>
            <a:r>
              <a:rPr lang="en-US" dirty="0">
                <a:solidFill>
                  <a:srgbClr val="000000"/>
                </a:solidFill>
                <a:latin typeface="Segoe UI Black" panose="020B0A02040204020203" pitchFamily="34" charset="0"/>
                <a:ea typeface="Segoe UI Black" panose="020B0A02040204020203" pitchFamily="34" charset="0"/>
              </a:rPr>
              <a:t>Younger CODERS students had </a:t>
            </a:r>
            <a:r>
              <a:rPr lang="en-US" dirty="0">
                <a:solidFill>
                  <a:schemeClr val="accent3"/>
                </a:solidFill>
                <a:latin typeface="Segoe UI Black" panose="020B0A02040204020203" pitchFamily="34" charset="0"/>
                <a:ea typeface="Segoe UI Black" panose="020B0A02040204020203" pitchFamily="34" charset="0"/>
              </a:rPr>
              <a:t>broader career interests </a:t>
            </a:r>
            <a:r>
              <a:rPr lang="en-US" dirty="0">
                <a:solidFill>
                  <a:srgbClr val="000000"/>
                </a:solidFill>
                <a:latin typeface="Segoe UI Black" panose="020B0A02040204020203" pitchFamily="34" charset="0"/>
                <a:ea typeface="Segoe UI Black" panose="020B0A02040204020203" pitchFamily="34" charset="0"/>
              </a:rPr>
              <a:t>than older students. </a:t>
            </a:r>
          </a:p>
          <a:p>
            <a:r>
              <a:rPr lang="en-US" sz="1200" dirty="0">
                <a:solidFill>
                  <a:srgbClr val="000000"/>
                </a:solidFill>
                <a:latin typeface="Segoe UI Semibold" panose="020B0702040204020203" pitchFamily="34" charset="0"/>
                <a:ea typeface="Segoe UI Black" panose="020B0A02040204020203" pitchFamily="34" charset="0"/>
                <a:cs typeface="Segoe UI Semibold" panose="020B0702040204020203" pitchFamily="34" charset="0"/>
              </a:rPr>
              <a:t>When asked to consider 11 different STEM careers, </a:t>
            </a:r>
            <a:r>
              <a:rPr lang="en-US" sz="1200"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3</a:t>
            </a:r>
            <a:r>
              <a:rPr lang="en-US" sz="1200" baseline="30000"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rd</a:t>
            </a:r>
            <a:r>
              <a:rPr lang="en-US" sz="1200"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 graders</a:t>
            </a:r>
            <a:r>
              <a:rPr lang="en-US" sz="1200" dirty="0">
                <a:solidFill>
                  <a:schemeClr val="accent3"/>
                </a:solidFill>
                <a:latin typeface="Segoe UI Semibold" panose="020B0702040204020203" pitchFamily="34" charset="0"/>
                <a:ea typeface="Segoe UI Black" panose="020B0A02040204020203" pitchFamily="34" charset="0"/>
                <a:cs typeface="Segoe UI Semibold" panose="020B0702040204020203" pitchFamily="34" charset="0"/>
              </a:rPr>
              <a:t> </a:t>
            </a:r>
            <a:r>
              <a:rPr lang="en-US" sz="1200" dirty="0">
                <a:solidFill>
                  <a:srgbClr val="000000"/>
                </a:solidFill>
                <a:latin typeface="Segoe UI Semibold" panose="020B0702040204020203" pitchFamily="34" charset="0"/>
                <a:ea typeface="Segoe UI Black" panose="020B0A02040204020203" pitchFamily="34" charset="0"/>
                <a:cs typeface="Segoe UI Semibold" panose="020B0702040204020203" pitchFamily="34" charset="0"/>
              </a:rPr>
              <a:t>said they were “very interested” in an average of </a:t>
            </a:r>
            <a:r>
              <a:rPr lang="en-US" sz="1200"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4.7</a:t>
            </a:r>
            <a:r>
              <a:rPr lang="en-US" sz="1200" dirty="0">
                <a:solidFill>
                  <a:srgbClr val="000000"/>
                </a:solidFill>
                <a:latin typeface="Segoe UI Semibold" panose="020B0702040204020203" pitchFamily="34" charset="0"/>
                <a:ea typeface="Segoe UI Black" panose="020B0A02040204020203" pitchFamily="34" charset="0"/>
                <a:cs typeface="Segoe UI Semibold" panose="020B0702040204020203" pitchFamily="34" charset="0"/>
              </a:rPr>
              <a:t> careers each, compared with </a:t>
            </a:r>
            <a:r>
              <a:rPr lang="en-US" sz="1200"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2.7</a:t>
            </a:r>
            <a:r>
              <a:rPr lang="en-US" sz="1200" dirty="0">
                <a:solidFill>
                  <a:srgbClr val="000000"/>
                </a:solidFill>
                <a:latin typeface="Segoe UI Semibold" panose="020B0702040204020203" pitchFamily="34" charset="0"/>
                <a:ea typeface="Segoe UI Black" panose="020B0A02040204020203" pitchFamily="34" charset="0"/>
                <a:cs typeface="Segoe UI Semibold" panose="020B0702040204020203" pitchFamily="34" charset="0"/>
              </a:rPr>
              <a:t> for </a:t>
            </a:r>
            <a:r>
              <a:rPr lang="en-US" sz="1200"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8</a:t>
            </a:r>
            <a:r>
              <a:rPr lang="en-US" sz="1200" baseline="30000"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th</a:t>
            </a:r>
            <a:r>
              <a:rPr lang="en-US" sz="1200"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 graders</a:t>
            </a:r>
            <a:r>
              <a:rPr lang="en-US" sz="1200" dirty="0">
                <a:solidFill>
                  <a:schemeClr val="accent3"/>
                </a:solidFill>
                <a:latin typeface="Segoe UI Semibold" panose="020B0702040204020203" pitchFamily="34" charset="0"/>
                <a:ea typeface="Segoe UI Black" panose="020B0A02040204020203" pitchFamily="34" charset="0"/>
                <a:cs typeface="Segoe UI Semibold" panose="020B0702040204020203" pitchFamily="34" charset="0"/>
              </a:rPr>
              <a:t>.</a:t>
            </a:r>
          </a:p>
        </p:txBody>
      </p:sp>
      <p:sp>
        <p:nvSpPr>
          <p:cNvPr id="18" name="TextBox 17">
            <a:extLst>
              <a:ext uri="{FF2B5EF4-FFF2-40B4-BE49-F238E27FC236}">
                <a16:creationId xmlns:a16="http://schemas.microsoft.com/office/drawing/2014/main" id="{DA5947B9-E6E5-3812-6645-4FF95E1F4E26}"/>
              </a:ext>
            </a:extLst>
          </p:cNvPr>
          <p:cNvSpPr txBox="1"/>
          <p:nvPr/>
        </p:nvSpPr>
        <p:spPr>
          <a:xfrm>
            <a:off x="5478502" y="932261"/>
            <a:ext cx="4133851" cy="1261884"/>
          </a:xfrm>
          <a:prstGeom prst="rect">
            <a:avLst/>
          </a:prstGeom>
          <a:noFill/>
        </p:spPr>
        <p:txBody>
          <a:bodyPr wrap="square" rtlCol="0">
            <a:spAutoFit/>
          </a:bodyPr>
          <a:lstStyle/>
          <a:p>
            <a:r>
              <a:rPr lang="en-US" dirty="0">
                <a:solidFill>
                  <a:srgbClr val="000000"/>
                </a:solidFill>
                <a:latin typeface="Segoe UI Black" panose="020B0A02040204020203" pitchFamily="34" charset="0"/>
                <a:ea typeface="Segoe UI Black" panose="020B0A02040204020203" pitchFamily="34" charset="0"/>
              </a:rPr>
              <a:t>Computer science and engineering ranked in the </a:t>
            </a:r>
            <a:r>
              <a:rPr lang="en-US" dirty="0">
                <a:solidFill>
                  <a:schemeClr val="accent3"/>
                </a:solidFill>
                <a:latin typeface="Segoe UI Black" panose="020B0A02040204020203" pitchFamily="34" charset="0"/>
                <a:ea typeface="Segoe UI Black" panose="020B0A02040204020203" pitchFamily="34" charset="0"/>
              </a:rPr>
              <a:t>top four STEM career choices</a:t>
            </a:r>
            <a:r>
              <a:rPr lang="en-US" dirty="0">
                <a:solidFill>
                  <a:srgbClr val="000000"/>
                </a:solidFill>
                <a:latin typeface="Segoe UI Black" panose="020B0A02040204020203" pitchFamily="34" charset="0"/>
                <a:ea typeface="Segoe UI Black" panose="020B0A02040204020203" pitchFamily="34" charset="0"/>
              </a:rPr>
              <a:t> for all CODERS students.</a:t>
            </a:r>
          </a:p>
          <a:p>
            <a:r>
              <a:rPr lang="en-US" sz="1100" dirty="0">
                <a:solidFill>
                  <a:srgbClr val="000000"/>
                </a:solidFill>
                <a:latin typeface="Segoe UI Semibold" panose="020B0702040204020203" pitchFamily="34" charset="0"/>
                <a:ea typeface="Segoe UI Black" panose="020B0A02040204020203" pitchFamily="34" charset="0"/>
                <a:cs typeface="Segoe UI Semibold" panose="020B0702040204020203" pitchFamily="34" charset="0"/>
              </a:rPr>
              <a:t>However, computer science </a:t>
            </a:r>
            <a:r>
              <a:rPr lang="en-US" sz="1100"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fell in rank </a:t>
            </a:r>
            <a:r>
              <a:rPr lang="en-US" sz="1100" dirty="0">
                <a:solidFill>
                  <a:srgbClr val="000000"/>
                </a:solidFill>
                <a:latin typeface="Segoe UI Semibold" panose="020B0702040204020203" pitchFamily="34" charset="0"/>
                <a:ea typeface="Segoe UI Black" panose="020B0A02040204020203" pitchFamily="34" charset="0"/>
                <a:cs typeface="Segoe UI Semibold" panose="020B0702040204020203" pitchFamily="34" charset="0"/>
              </a:rPr>
              <a:t>from 2</a:t>
            </a:r>
            <a:r>
              <a:rPr lang="en-US" sz="1100" baseline="30000" dirty="0">
                <a:solidFill>
                  <a:srgbClr val="000000"/>
                </a:solidFill>
                <a:latin typeface="Segoe UI Semibold" panose="020B0702040204020203" pitchFamily="34" charset="0"/>
                <a:ea typeface="Segoe UI Black" panose="020B0A02040204020203" pitchFamily="34" charset="0"/>
                <a:cs typeface="Segoe UI Semibold" panose="020B0702040204020203" pitchFamily="34" charset="0"/>
              </a:rPr>
              <a:t>nd</a:t>
            </a:r>
            <a:r>
              <a:rPr lang="en-US" sz="1100" dirty="0">
                <a:solidFill>
                  <a:srgbClr val="000000"/>
                </a:solidFill>
                <a:latin typeface="Segoe UI Semibold" panose="020B0702040204020203" pitchFamily="34" charset="0"/>
                <a:ea typeface="Segoe UI Black" panose="020B0A02040204020203" pitchFamily="34" charset="0"/>
                <a:cs typeface="Segoe UI Semibold" panose="020B0702040204020203" pitchFamily="34" charset="0"/>
              </a:rPr>
              <a:t> to 3</a:t>
            </a:r>
            <a:r>
              <a:rPr lang="en-US" sz="1100" baseline="30000" dirty="0">
                <a:solidFill>
                  <a:srgbClr val="000000"/>
                </a:solidFill>
                <a:latin typeface="Segoe UI Semibold" panose="020B0702040204020203" pitchFamily="34" charset="0"/>
                <a:ea typeface="Segoe UI Black" panose="020B0A02040204020203" pitchFamily="34" charset="0"/>
                <a:cs typeface="Segoe UI Semibold" panose="020B0702040204020203" pitchFamily="34" charset="0"/>
              </a:rPr>
              <a:t>rd</a:t>
            </a:r>
            <a:r>
              <a:rPr lang="en-US" sz="1100" dirty="0">
                <a:solidFill>
                  <a:srgbClr val="000000"/>
                </a:solidFill>
                <a:latin typeface="Segoe UI Semibold" panose="020B0702040204020203" pitchFamily="34" charset="0"/>
                <a:ea typeface="Segoe UI Black" panose="020B0A02040204020203" pitchFamily="34" charset="0"/>
                <a:cs typeface="Segoe UI Semibold" panose="020B0702040204020203" pitchFamily="34" charset="0"/>
              </a:rPr>
              <a:t> from the beginning to the end of the year.</a:t>
            </a:r>
            <a:endParaRPr lang="en-US" sz="1000" dirty="0">
              <a:solidFill>
                <a:srgbClr val="000000"/>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aphicFrame>
        <p:nvGraphicFramePr>
          <p:cNvPr id="20" name="Chart 19">
            <a:extLst>
              <a:ext uri="{FF2B5EF4-FFF2-40B4-BE49-F238E27FC236}">
                <a16:creationId xmlns:a16="http://schemas.microsoft.com/office/drawing/2014/main" id="{0C23B07A-4B25-1F1D-F392-D9AF95C0F653}"/>
              </a:ext>
            </a:extLst>
          </p:cNvPr>
          <p:cNvGraphicFramePr>
            <a:graphicFrameLocks/>
          </p:cNvGraphicFramePr>
          <p:nvPr/>
        </p:nvGraphicFramePr>
        <p:xfrm>
          <a:off x="4767943" y="2352022"/>
          <a:ext cx="4354285" cy="4908750"/>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0">
            <a:extLst>
              <a:ext uri="{FF2B5EF4-FFF2-40B4-BE49-F238E27FC236}">
                <a16:creationId xmlns:a16="http://schemas.microsoft.com/office/drawing/2014/main" id="{3EF8897B-8A69-991B-DEFF-058B91FB4E9D}"/>
              </a:ext>
            </a:extLst>
          </p:cNvPr>
          <p:cNvSpPr txBox="1"/>
          <p:nvPr/>
        </p:nvSpPr>
        <p:spPr>
          <a:xfrm>
            <a:off x="5715001" y="2357411"/>
            <a:ext cx="783770" cy="276999"/>
          </a:xfrm>
          <a:prstGeom prst="rect">
            <a:avLst/>
          </a:prstGeom>
          <a:noFill/>
        </p:spPr>
        <p:txBody>
          <a:bodyPr wrap="square" rtlCol="0">
            <a:spAutoFit/>
          </a:bodyPr>
          <a:lstStyle/>
          <a:p>
            <a:r>
              <a:rPr lang="en-US" sz="1200" dirty="0">
                <a:solidFill>
                  <a:srgbClr val="000000"/>
                </a:solidFill>
                <a:latin typeface="Segoe UI Semibold" panose="020B0702040204020203" pitchFamily="34" charset="0"/>
                <a:cs typeface="Segoe UI Semibold" panose="020B0702040204020203" pitchFamily="34" charset="0"/>
              </a:rPr>
              <a:t>Pre (Fall)</a:t>
            </a:r>
          </a:p>
        </p:txBody>
      </p:sp>
      <p:sp>
        <p:nvSpPr>
          <p:cNvPr id="22" name="TextBox 21">
            <a:extLst>
              <a:ext uri="{FF2B5EF4-FFF2-40B4-BE49-F238E27FC236}">
                <a16:creationId xmlns:a16="http://schemas.microsoft.com/office/drawing/2014/main" id="{123FCA8E-0F34-89BC-D50E-2AAA618DF086}"/>
              </a:ext>
            </a:extLst>
          </p:cNvPr>
          <p:cNvSpPr txBox="1"/>
          <p:nvPr/>
        </p:nvSpPr>
        <p:spPr>
          <a:xfrm>
            <a:off x="7712794" y="2357411"/>
            <a:ext cx="1186542" cy="276999"/>
          </a:xfrm>
          <a:prstGeom prst="rect">
            <a:avLst/>
          </a:prstGeom>
          <a:noFill/>
        </p:spPr>
        <p:txBody>
          <a:bodyPr wrap="square" rtlCol="0">
            <a:spAutoFit/>
          </a:bodyPr>
          <a:lstStyle/>
          <a:p>
            <a:r>
              <a:rPr lang="en-US" sz="1200" dirty="0">
                <a:solidFill>
                  <a:srgbClr val="000000"/>
                </a:solidFill>
                <a:latin typeface="Segoe UI Semibold" panose="020B0702040204020203" pitchFamily="34" charset="0"/>
                <a:cs typeface="Segoe UI Semibold" panose="020B0702040204020203" pitchFamily="34" charset="0"/>
              </a:rPr>
              <a:t>Post (Spring) </a:t>
            </a:r>
          </a:p>
        </p:txBody>
      </p:sp>
      <p:sp>
        <p:nvSpPr>
          <p:cNvPr id="23" name="TextBox 1">
            <a:extLst>
              <a:ext uri="{FF2B5EF4-FFF2-40B4-BE49-F238E27FC236}">
                <a16:creationId xmlns:a16="http://schemas.microsoft.com/office/drawing/2014/main" id="{2D768F4B-3770-C537-3D20-E7103D98CF56}"/>
              </a:ext>
            </a:extLst>
          </p:cNvPr>
          <p:cNvSpPr txBox="1"/>
          <p:nvPr/>
        </p:nvSpPr>
        <p:spPr>
          <a:xfrm>
            <a:off x="8109857" y="2707730"/>
            <a:ext cx="1665513" cy="34724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200000"/>
              </a:lnSpc>
            </a:pPr>
            <a:r>
              <a:rPr lang="en-US" sz="1200" dirty="0">
                <a:solidFill>
                  <a:schemeClr val="accent5">
                    <a:lumMod val="40000"/>
                    <a:lumOff val="60000"/>
                  </a:schemeClr>
                </a:solidFill>
                <a:latin typeface="Segoe UI Semibold" panose="020B0702040204020203" pitchFamily="34" charset="0"/>
                <a:cs typeface="Segoe UI Semibold" panose="020B0702040204020203" pitchFamily="34" charset="0"/>
              </a:rPr>
              <a:t>Biology</a:t>
            </a:r>
          </a:p>
          <a:p>
            <a:pPr>
              <a:lnSpc>
                <a:spcPct val="200000"/>
              </a:lnSpc>
            </a:pPr>
            <a:r>
              <a:rPr lang="en-US" sz="1200" dirty="0">
                <a:solidFill>
                  <a:schemeClr val="accent5">
                    <a:lumMod val="40000"/>
                    <a:lumOff val="60000"/>
                  </a:schemeClr>
                </a:solidFill>
                <a:latin typeface="Segoe UI Semibold" panose="020B0702040204020203" pitchFamily="34" charset="0"/>
                <a:cs typeface="Segoe UI Semibold" panose="020B0702040204020203" pitchFamily="34" charset="0"/>
              </a:rPr>
              <a:t>Veterinary Work</a:t>
            </a:r>
          </a:p>
          <a:p>
            <a:pPr>
              <a:lnSpc>
                <a:spcPct val="200000"/>
              </a:lnSpc>
            </a:pPr>
            <a:r>
              <a:rPr lang="en-US" sz="1200" dirty="0">
                <a:solidFill>
                  <a:schemeClr val="accent3"/>
                </a:solidFill>
                <a:latin typeface="Segoe UI Semibold" panose="020B0702040204020203" pitchFamily="34" charset="0"/>
                <a:cs typeface="Segoe UI Semibold" panose="020B0702040204020203" pitchFamily="34" charset="0"/>
              </a:rPr>
              <a:t>Computer Science</a:t>
            </a:r>
          </a:p>
          <a:p>
            <a:pPr>
              <a:lnSpc>
                <a:spcPct val="200000"/>
              </a:lnSpc>
            </a:pPr>
            <a:r>
              <a:rPr lang="en-US" sz="1200" dirty="0">
                <a:solidFill>
                  <a:schemeClr val="accent3"/>
                </a:solidFill>
                <a:latin typeface="Segoe UI Semibold" panose="020B0702040204020203" pitchFamily="34" charset="0"/>
                <a:cs typeface="Segoe UI Semibold" panose="020B0702040204020203" pitchFamily="34" charset="0"/>
              </a:rPr>
              <a:t>Engineering</a:t>
            </a:r>
          </a:p>
          <a:p>
            <a:pPr>
              <a:lnSpc>
                <a:spcPct val="200000"/>
              </a:lnSpc>
            </a:pPr>
            <a:r>
              <a:rPr lang="en-US" sz="1200" dirty="0">
                <a:solidFill>
                  <a:schemeClr val="accent5">
                    <a:lumMod val="40000"/>
                    <a:lumOff val="60000"/>
                  </a:schemeClr>
                </a:solidFill>
                <a:latin typeface="Segoe UI Semibold" panose="020B0702040204020203" pitchFamily="34" charset="0"/>
                <a:cs typeface="Segoe UI Semibold" panose="020B0702040204020203" pitchFamily="34" charset="0"/>
              </a:rPr>
              <a:t>Medicine</a:t>
            </a:r>
          </a:p>
          <a:p>
            <a:pPr>
              <a:lnSpc>
                <a:spcPct val="200000"/>
              </a:lnSpc>
            </a:pPr>
            <a:r>
              <a:rPr lang="en-US" sz="1200" dirty="0">
                <a:solidFill>
                  <a:schemeClr val="accent5">
                    <a:lumMod val="40000"/>
                    <a:lumOff val="60000"/>
                  </a:schemeClr>
                </a:solidFill>
                <a:latin typeface="Segoe UI Semibold" panose="020B0702040204020203" pitchFamily="34" charset="0"/>
                <a:cs typeface="Segoe UI Semibold" panose="020B0702040204020203" pitchFamily="34" charset="0"/>
              </a:rPr>
              <a:t>Energy/Electricity</a:t>
            </a:r>
          </a:p>
          <a:p>
            <a:pPr>
              <a:lnSpc>
                <a:spcPct val="200000"/>
              </a:lnSpc>
            </a:pPr>
            <a:r>
              <a:rPr lang="en-US" sz="1200" dirty="0">
                <a:solidFill>
                  <a:schemeClr val="accent5">
                    <a:lumMod val="40000"/>
                    <a:lumOff val="60000"/>
                  </a:schemeClr>
                </a:solidFill>
                <a:latin typeface="Segoe UI Semibold" panose="020B0702040204020203" pitchFamily="34" charset="0"/>
                <a:cs typeface="Segoe UI Semibold" panose="020B0702040204020203" pitchFamily="34" charset="0"/>
              </a:rPr>
              <a:t>Environmental</a:t>
            </a:r>
          </a:p>
          <a:p>
            <a:pPr>
              <a:lnSpc>
                <a:spcPct val="200000"/>
              </a:lnSpc>
            </a:pPr>
            <a:r>
              <a:rPr lang="en-US" sz="1200" dirty="0">
                <a:solidFill>
                  <a:schemeClr val="accent5">
                    <a:lumMod val="40000"/>
                    <a:lumOff val="60000"/>
                  </a:schemeClr>
                </a:solidFill>
                <a:latin typeface="Segoe UI Semibold" panose="020B0702040204020203" pitchFamily="34" charset="0"/>
                <a:cs typeface="Segoe UI Semibold" panose="020B0702040204020203" pitchFamily="34" charset="0"/>
              </a:rPr>
              <a:t>Chemistry</a:t>
            </a:r>
          </a:p>
          <a:p>
            <a:pPr>
              <a:lnSpc>
                <a:spcPct val="200000"/>
              </a:lnSpc>
            </a:pPr>
            <a:r>
              <a:rPr lang="en-US" sz="1200" dirty="0">
                <a:solidFill>
                  <a:schemeClr val="accent5">
                    <a:lumMod val="40000"/>
                    <a:lumOff val="60000"/>
                  </a:schemeClr>
                </a:solidFill>
                <a:latin typeface="Segoe UI Semibold" panose="020B0702040204020203" pitchFamily="34" charset="0"/>
                <a:cs typeface="Segoe UI Semibold" panose="020B0702040204020203" pitchFamily="34" charset="0"/>
              </a:rPr>
              <a:t>Earth Science</a:t>
            </a:r>
          </a:p>
          <a:p>
            <a:pPr>
              <a:lnSpc>
                <a:spcPct val="200000"/>
              </a:lnSpc>
            </a:pPr>
            <a:r>
              <a:rPr lang="en-US" sz="1200" dirty="0">
                <a:solidFill>
                  <a:schemeClr val="accent5">
                    <a:lumMod val="40000"/>
                    <a:lumOff val="60000"/>
                  </a:schemeClr>
                </a:solidFill>
                <a:latin typeface="Segoe UI Semibold" panose="020B0702040204020203" pitchFamily="34" charset="0"/>
                <a:cs typeface="Segoe UI Semibold" panose="020B0702040204020203" pitchFamily="34" charset="0"/>
              </a:rPr>
              <a:t>Mathematics</a:t>
            </a:r>
          </a:p>
          <a:p>
            <a:pPr>
              <a:lnSpc>
                <a:spcPct val="200000"/>
              </a:lnSpc>
            </a:pPr>
            <a:r>
              <a:rPr lang="en-US" sz="1200" dirty="0">
                <a:solidFill>
                  <a:schemeClr val="accent5">
                    <a:lumMod val="40000"/>
                    <a:lumOff val="60000"/>
                  </a:schemeClr>
                </a:solidFill>
                <a:latin typeface="Segoe UI Semibold" panose="020B0702040204020203" pitchFamily="34" charset="0"/>
                <a:cs typeface="Segoe UI Semibold" panose="020B0702040204020203" pitchFamily="34" charset="0"/>
              </a:rPr>
              <a:t>Physics</a:t>
            </a:r>
          </a:p>
          <a:p>
            <a:endParaRPr lang="en-US" dirty="0"/>
          </a:p>
        </p:txBody>
      </p:sp>
      <p:pic>
        <p:nvPicPr>
          <p:cNvPr id="2" name="Audio 1">
            <a:hlinkClick r:id="" action="ppaction://media"/>
            <a:extLst>
              <a:ext uri="{FF2B5EF4-FFF2-40B4-BE49-F238E27FC236}">
                <a16:creationId xmlns:a16="http://schemas.microsoft.com/office/drawing/2014/main" id="{57B62B18-9050-6BDD-4547-723822EAD5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2534166867"/>
      </p:ext>
    </p:extLst>
  </p:cSld>
  <p:clrMapOvr>
    <a:masterClrMapping/>
  </p:clrMapOvr>
  <mc:AlternateContent xmlns:mc="http://schemas.openxmlformats.org/markup-compatibility/2006">
    <mc:Choice xmlns:p14="http://schemas.microsoft.com/office/powerpoint/2010/main" Requires="p14">
      <p:transition spd="slow" p14:dur="2000" advTm="67797"/>
    </mc:Choice>
    <mc:Fallback>
      <p:transition spd="slow" advTm="67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2A93CE76-7999-3E32-A6CB-97D4540250C5}"/>
              </a:ext>
            </a:extLst>
          </p:cNvPr>
          <p:cNvPicPr>
            <a:picLocks noGrp="1" noRot="1" noChangeAspect="1"/>
          </p:cNvPicPr>
          <p:nvPr>
            <p:ph idx="1"/>
            <a:videoFile r:link="rId1"/>
          </p:nvPr>
        </p:nvPicPr>
        <p:blipFill>
          <a:blip r:embed="rId5"/>
          <a:stretch>
            <a:fillRect/>
          </a:stretch>
        </p:blipFill>
        <p:spPr>
          <a:xfrm>
            <a:off x="530225" y="1344613"/>
            <a:ext cx="8996363" cy="5083175"/>
          </a:xfrm>
          <a:prstGeom prst="rect">
            <a:avLst/>
          </a:prstGeom>
          <a:ln>
            <a:noFill/>
          </a:ln>
        </p:spPr>
      </p:pic>
      <p:pic>
        <p:nvPicPr>
          <p:cNvPr id="5" name="Audio 4">
            <a:hlinkClick r:id="" action="ppaction://media"/>
            <a:extLst>
              <a:ext uri="{FF2B5EF4-FFF2-40B4-BE49-F238E27FC236}">
                <a16:creationId xmlns:a16="http://schemas.microsoft.com/office/drawing/2014/main" id="{35F55C77-7A72-DFCA-D68E-42567B58E76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4140685959"/>
      </p:ext>
    </p:extLst>
  </p:cSld>
  <p:clrMapOvr>
    <a:masterClrMapping/>
  </p:clrMapOvr>
  <mc:AlternateContent xmlns:mc="http://schemas.openxmlformats.org/markup-compatibility/2006" xmlns:p14="http://schemas.microsoft.com/office/powerpoint/2010/main">
    <mc:Choice Requires="p14">
      <p:transition spd="slow" p14:dur="2000" advTm="32714"/>
    </mc:Choice>
    <mc:Fallback xmlns="">
      <p:transition spd="slow" advTm="32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35" presetClass="emph" presetSubtype="0" fill="hold" nodeType="clickEffect">
                                  <p:stCondLst>
                                    <p:cond delay="0"/>
                                  </p:stCondLst>
                                  <p:childTnLst>
                                    <p:anim calcmode="discrete" valueType="str">
                                      <p:cBhvr>
                                        <p:cTn id="14"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312C-51D8-D145-8A47-64D3E568A3EF}"/>
              </a:ext>
            </a:extLst>
          </p:cNvPr>
          <p:cNvSpPr>
            <a:spLocks noGrp="1"/>
          </p:cNvSpPr>
          <p:nvPr>
            <p:ph type="title"/>
          </p:nvPr>
        </p:nvSpPr>
        <p:spPr>
          <a:xfrm>
            <a:off x="494361" y="863121"/>
            <a:ext cx="8887314" cy="950963"/>
          </a:xfrm>
        </p:spPr>
        <p:txBody>
          <a:bodyPr>
            <a:normAutofit/>
          </a:bodyPr>
          <a:lstStyle/>
          <a:p>
            <a:r>
              <a:rPr lang="en-US" sz="3300" dirty="0">
                <a:solidFill>
                  <a:srgbClr val="000000"/>
                </a:solidFill>
                <a:latin typeface="Segoe UI Black" panose="020B0A02040204020203" pitchFamily="34" charset="0"/>
                <a:ea typeface="Segoe UI Black" panose="020B0A02040204020203" pitchFamily="34" charset="0"/>
              </a:rPr>
              <a:t>2024 Coding Olympiad</a:t>
            </a:r>
          </a:p>
        </p:txBody>
      </p:sp>
      <p:sp>
        <p:nvSpPr>
          <p:cNvPr id="4" name="Rectangle 3">
            <a:extLst>
              <a:ext uri="{FF2B5EF4-FFF2-40B4-BE49-F238E27FC236}">
                <a16:creationId xmlns:a16="http://schemas.microsoft.com/office/drawing/2014/main" id="{F3A290E7-2A01-BB60-E5BB-5A30EE739AC2}"/>
              </a:ext>
            </a:extLst>
          </p:cNvPr>
          <p:cNvSpPr/>
          <p:nvPr/>
        </p:nvSpPr>
        <p:spPr>
          <a:xfrm>
            <a:off x="-4340" y="416277"/>
            <a:ext cx="10062740" cy="190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bg2"/>
              </a:solidFill>
            </a:endParaRPr>
          </a:p>
        </p:txBody>
      </p:sp>
      <p:sp>
        <p:nvSpPr>
          <p:cNvPr id="5" name="Rectangle 4">
            <a:extLst>
              <a:ext uri="{FF2B5EF4-FFF2-40B4-BE49-F238E27FC236}">
                <a16:creationId xmlns:a16="http://schemas.microsoft.com/office/drawing/2014/main" id="{16F56497-AC75-7BD7-03C9-3D131B84F559}"/>
              </a:ext>
            </a:extLst>
          </p:cNvPr>
          <p:cNvSpPr/>
          <p:nvPr/>
        </p:nvSpPr>
        <p:spPr>
          <a:xfrm>
            <a:off x="-4340" y="227682"/>
            <a:ext cx="10058400" cy="188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6" name="Rectangle 5">
            <a:extLst>
              <a:ext uri="{FF2B5EF4-FFF2-40B4-BE49-F238E27FC236}">
                <a16:creationId xmlns:a16="http://schemas.microsoft.com/office/drawing/2014/main" id="{D12A14B9-98AF-9AF5-A081-AB8DB5A12ABA}"/>
              </a:ext>
            </a:extLst>
          </p:cNvPr>
          <p:cNvSpPr/>
          <p:nvPr/>
        </p:nvSpPr>
        <p:spPr>
          <a:xfrm>
            <a:off x="-4340" y="605014"/>
            <a:ext cx="10062740" cy="188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bg2"/>
              </a:solidFill>
            </a:endParaRPr>
          </a:p>
        </p:txBody>
      </p:sp>
      <p:sp>
        <p:nvSpPr>
          <p:cNvPr id="9" name="TextBox 8">
            <a:extLst>
              <a:ext uri="{FF2B5EF4-FFF2-40B4-BE49-F238E27FC236}">
                <a16:creationId xmlns:a16="http://schemas.microsoft.com/office/drawing/2014/main" id="{D5798B99-AE76-8247-59AB-1F8645C19504}"/>
              </a:ext>
            </a:extLst>
          </p:cNvPr>
          <p:cNvSpPr txBox="1"/>
          <p:nvPr/>
        </p:nvSpPr>
        <p:spPr>
          <a:xfrm>
            <a:off x="494361" y="1642354"/>
            <a:ext cx="9052560" cy="830997"/>
          </a:xfrm>
          <a:prstGeom prst="rect">
            <a:avLst/>
          </a:prstGeom>
          <a:noFill/>
        </p:spPr>
        <p:txBody>
          <a:bodyPr wrap="square" numCol="2" spcCol="457200">
            <a:spAutoFit/>
          </a:bodyPr>
          <a:lstStyle/>
          <a:p>
            <a:pPr algn="just"/>
            <a:r>
              <a:rPr lang="en-US" sz="1200" dirty="0">
                <a:solidFill>
                  <a:srgbClr val="000000"/>
                </a:solidFill>
                <a:latin typeface="Georgia" panose="02040502050405020303" pitchFamily="18" charset="0"/>
                <a:cs typeface="Segoe UI Semibold" panose="020B0702040204020203" pitchFamily="34" charset="0"/>
              </a:rPr>
              <a:t>The Coding Olympiad took place on MSU’s campus on February 27, 2024, bringing together </a:t>
            </a:r>
            <a:r>
              <a:rPr lang="en-US" sz="1200" dirty="0">
                <a:solidFill>
                  <a:srgbClr val="000000"/>
                </a:solidFill>
                <a:highlight>
                  <a:srgbClr val="FFFF00"/>
                </a:highlight>
                <a:latin typeface="Georgia" panose="02040502050405020303" pitchFamily="18" charset="0"/>
                <a:cs typeface="Segoe UI Semibold" panose="020B0702040204020203" pitchFamily="34" charset="0"/>
              </a:rPr>
              <a:t>86</a:t>
            </a:r>
            <a:r>
              <a:rPr lang="en-US" sz="1200" dirty="0">
                <a:solidFill>
                  <a:srgbClr val="000000"/>
                </a:solidFill>
                <a:latin typeface="Georgia" panose="02040502050405020303" pitchFamily="18" charset="0"/>
                <a:cs typeface="Segoe UI Semibold" panose="020B0702040204020203" pitchFamily="34" charset="0"/>
              </a:rPr>
              <a:t> select CODERS students from </a:t>
            </a:r>
            <a:r>
              <a:rPr lang="en-US" sz="1200" dirty="0">
                <a:solidFill>
                  <a:srgbClr val="000000"/>
                </a:solidFill>
                <a:highlight>
                  <a:srgbClr val="FFFF00"/>
                </a:highlight>
                <a:latin typeface="Georgia" panose="02040502050405020303" pitchFamily="18" charset="0"/>
                <a:cs typeface="Segoe UI Semibold" panose="020B0702040204020203" pitchFamily="34" charset="0"/>
              </a:rPr>
              <a:t>11</a:t>
            </a:r>
            <a:r>
              <a:rPr lang="en-US" sz="1200" dirty="0">
                <a:solidFill>
                  <a:srgbClr val="000000"/>
                </a:solidFill>
                <a:latin typeface="Georgia" panose="02040502050405020303" pitchFamily="18" charset="0"/>
                <a:cs typeface="Segoe UI Semibold" panose="020B0702040204020203" pitchFamily="34" charset="0"/>
              </a:rPr>
              <a:t> schools to complete four coding challenges. More than half of participating students were male (56%), and two-thirds (67%) were in middle school. Participating students completed a survey about their experiences, the results of which are shown below. </a:t>
            </a:r>
            <a:endParaRPr lang="en-US" sz="1200" dirty="0">
              <a:solidFill>
                <a:srgbClr val="000000"/>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grpSp>
        <p:nvGrpSpPr>
          <p:cNvPr id="3" name="Group 2">
            <a:extLst>
              <a:ext uri="{FF2B5EF4-FFF2-40B4-BE49-F238E27FC236}">
                <a16:creationId xmlns:a16="http://schemas.microsoft.com/office/drawing/2014/main" id="{AECD4EF4-1120-8E3F-F907-8F1B8EC9CB97}"/>
              </a:ext>
            </a:extLst>
          </p:cNvPr>
          <p:cNvGrpSpPr/>
          <p:nvPr/>
        </p:nvGrpSpPr>
        <p:grpSpPr>
          <a:xfrm>
            <a:off x="494361" y="3239086"/>
            <a:ext cx="8887314" cy="3371201"/>
            <a:chOff x="141131" y="4434213"/>
            <a:chExt cx="7473314" cy="2672019"/>
          </a:xfrm>
        </p:grpSpPr>
        <p:sp>
          <p:nvSpPr>
            <p:cNvPr id="7" name="TextBox 6">
              <a:extLst>
                <a:ext uri="{FF2B5EF4-FFF2-40B4-BE49-F238E27FC236}">
                  <a16:creationId xmlns:a16="http://schemas.microsoft.com/office/drawing/2014/main" id="{BF980E54-545F-13A7-4293-BB0A5EB5F160}"/>
                </a:ext>
              </a:extLst>
            </p:cNvPr>
            <p:cNvSpPr txBox="1"/>
            <p:nvPr/>
          </p:nvSpPr>
          <p:spPr>
            <a:xfrm>
              <a:off x="2746141" y="6520766"/>
              <a:ext cx="2430251" cy="585466"/>
            </a:xfrm>
            <a:prstGeom prst="rect">
              <a:avLst/>
            </a:prstGeom>
            <a:noFill/>
          </p:spPr>
          <p:txBody>
            <a:bodyPr wrap="square" rtlCol="0">
              <a:spAutoFit/>
            </a:bodyPr>
            <a:lstStyle/>
            <a:p>
              <a:pPr algn="ctr"/>
              <a:r>
                <a:rPr lang="en-US" sz="1400" dirty="0">
                  <a:solidFill>
                    <a:srgbClr val="000000"/>
                  </a:solidFill>
                  <a:latin typeface="Segoe UI Semibold" panose="020B0702040204020203" pitchFamily="34" charset="0"/>
                  <a:cs typeface="Segoe UI Semibold" panose="020B0702040204020203" pitchFamily="34" charset="0"/>
                </a:rPr>
                <a:t>said at least </a:t>
              </a:r>
              <a:r>
                <a:rPr lang="en-US" sz="1400" dirty="0">
                  <a:solidFill>
                    <a:schemeClr val="bg2"/>
                  </a:solidFill>
                  <a:latin typeface="Segoe UI Black" panose="020B0A02040204020203" pitchFamily="34" charset="0"/>
                  <a:ea typeface="Segoe UI Black" panose="020B0A02040204020203" pitchFamily="34" charset="0"/>
                  <a:cs typeface="Segoe UI Semibold" panose="020B0702040204020203" pitchFamily="34" charset="0"/>
                </a:rPr>
                <a:t>one teacher had encouraged them </a:t>
              </a:r>
              <a:r>
                <a:rPr lang="en-US" sz="1400" dirty="0">
                  <a:solidFill>
                    <a:srgbClr val="000000"/>
                  </a:solidFill>
                  <a:latin typeface="Segoe UI Semibold" panose="020B0702040204020203" pitchFamily="34" charset="0"/>
                  <a:cs typeface="Segoe UI Semibold" panose="020B0702040204020203" pitchFamily="34" charset="0"/>
                </a:rPr>
                <a:t>to pursue a STEM career.</a:t>
              </a:r>
              <a:endParaRPr lang="en-US" b="1" dirty="0">
                <a:solidFill>
                  <a:srgbClr val="000000"/>
                </a:solidFill>
                <a:latin typeface="Segoe UI Semibold" panose="020B0702040204020203" pitchFamily="34" charset="0"/>
                <a:cs typeface="Segoe UI Semibold" panose="020B0702040204020203" pitchFamily="34" charset="0"/>
              </a:endParaRPr>
            </a:p>
          </p:txBody>
        </p:sp>
        <p:graphicFrame>
          <p:nvGraphicFramePr>
            <p:cNvPr id="10" name="Chart 9">
              <a:extLst>
                <a:ext uri="{FF2B5EF4-FFF2-40B4-BE49-F238E27FC236}">
                  <a16:creationId xmlns:a16="http://schemas.microsoft.com/office/drawing/2014/main" id="{AAE80467-0BCD-0A5A-3C6E-B46E107283A7}"/>
                </a:ext>
              </a:extLst>
            </p:cNvPr>
            <p:cNvGraphicFramePr/>
            <p:nvPr/>
          </p:nvGraphicFramePr>
          <p:xfrm>
            <a:off x="2663165" y="4434213"/>
            <a:ext cx="2558616" cy="2305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86A7AADB-6891-97A4-03A4-367C026503AA}"/>
                </a:ext>
              </a:extLst>
            </p:cNvPr>
            <p:cNvGraphicFramePr/>
            <p:nvPr/>
          </p:nvGraphicFramePr>
          <p:xfrm>
            <a:off x="5055829" y="4434213"/>
            <a:ext cx="2558616" cy="2305600"/>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1D446C73-235F-E76F-C5F1-001AEEFD00AF}"/>
                </a:ext>
              </a:extLst>
            </p:cNvPr>
            <p:cNvSpPr txBox="1"/>
            <p:nvPr/>
          </p:nvSpPr>
          <p:spPr>
            <a:xfrm>
              <a:off x="5193579" y="6520766"/>
              <a:ext cx="2392664" cy="414705"/>
            </a:xfrm>
            <a:prstGeom prst="rect">
              <a:avLst/>
            </a:prstGeom>
            <a:noFill/>
          </p:spPr>
          <p:txBody>
            <a:bodyPr wrap="square" rtlCol="0">
              <a:spAutoFit/>
            </a:bodyPr>
            <a:lstStyle/>
            <a:p>
              <a:pPr algn="ctr"/>
              <a:r>
                <a:rPr lang="en-US" sz="1400" dirty="0">
                  <a:solidFill>
                    <a:srgbClr val="000000"/>
                  </a:solidFill>
                  <a:latin typeface="Segoe UI Semibold" panose="020B0702040204020203" pitchFamily="34" charset="0"/>
                  <a:cs typeface="Segoe UI Semibold" panose="020B0702040204020203" pitchFamily="34" charset="0"/>
                </a:rPr>
                <a:t>said the event </a:t>
              </a:r>
              <a:r>
                <a:rPr lang="en-US" sz="1400" dirty="0">
                  <a:solidFill>
                    <a:schemeClr val="accent1"/>
                  </a:solidFill>
                  <a:latin typeface="Segoe UI Black" panose="020B0A02040204020203" pitchFamily="34" charset="0"/>
                  <a:ea typeface="Segoe UI Black" panose="020B0A02040204020203" pitchFamily="34" charset="0"/>
                  <a:cs typeface="Segoe UI Semibold" panose="020B0702040204020203" pitchFamily="34" charset="0"/>
                </a:rPr>
                <a:t>changed how they think</a:t>
              </a:r>
              <a:r>
                <a:rPr lang="en-US" sz="1400" dirty="0">
                  <a:solidFill>
                    <a:srgbClr val="000000"/>
                  </a:solidFill>
                  <a:latin typeface="Segoe UI Semibold" panose="020B0702040204020203" pitchFamily="34" charset="0"/>
                  <a:cs typeface="Segoe UI Semibold" panose="020B0702040204020203" pitchFamily="34" charset="0"/>
                </a:rPr>
                <a:t> about STEM.</a:t>
              </a:r>
              <a:endParaRPr lang="en-US" b="1" dirty="0">
                <a:solidFill>
                  <a:srgbClr val="000000"/>
                </a:solidFill>
                <a:latin typeface="Segoe UI Semibold" panose="020B0702040204020203" pitchFamily="34" charset="0"/>
                <a:cs typeface="Segoe UI Semibold" panose="020B0702040204020203" pitchFamily="34" charset="0"/>
              </a:endParaRPr>
            </a:p>
          </p:txBody>
        </p:sp>
        <p:graphicFrame>
          <p:nvGraphicFramePr>
            <p:cNvPr id="16" name="Chart 15">
              <a:extLst>
                <a:ext uri="{FF2B5EF4-FFF2-40B4-BE49-F238E27FC236}">
                  <a16:creationId xmlns:a16="http://schemas.microsoft.com/office/drawing/2014/main" id="{3E84FC28-0E38-0DC6-A3BA-A5DF6E1532A9}"/>
                </a:ext>
              </a:extLst>
            </p:cNvPr>
            <p:cNvGraphicFramePr/>
            <p:nvPr/>
          </p:nvGraphicFramePr>
          <p:xfrm>
            <a:off x="141131" y="4434213"/>
            <a:ext cx="2558616" cy="2305600"/>
          </p:xfrm>
          <a:graphic>
            <a:graphicData uri="http://schemas.openxmlformats.org/drawingml/2006/chart">
              <c:chart xmlns:c="http://schemas.openxmlformats.org/drawingml/2006/chart" xmlns:r="http://schemas.openxmlformats.org/officeDocument/2006/relationships" r:id="rId6"/>
            </a:graphicData>
          </a:graphic>
        </p:graphicFrame>
        <p:sp>
          <p:nvSpPr>
            <p:cNvPr id="17" name="TextBox 16">
              <a:extLst>
                <a:ext uri="{FF2B5EF4-FFF2-40B4-BE49-F238E27FC236}">
                  <a16:creationId xmlns:a16="http://schemas.microsoft.com/office/drawing/2014/main" id="{55309967-0B82-B986-238E-642339090AF4}"/>
                </a:ext>
              </a:extLst>
            </p:cNvPr>
            <p:cNvSpPr txBox="1"/>
            <p:nvPr/>
          </p:nvSpPr>
          <p:spPr>
            <a:xfrm>
              <a:off x="278881" y="6520766"/>
              <a:ext cx="2392664" cy="414705"/>
            </a:xfrm>
            <a:prstGeom prst="rect">
              <a:avLst/>
            </a:prstGeom>
            <a:noFill/>
          </p:spPr>
          <p:txBody>
            <a:bodyPr wrap="square" rtlCol="0">
              <a:spAutoFit/>
            </a:bodyPr>
            <a:lstStyle/>
            <a:p>
              <a:pPr algn="ctr"/>
              <a:r>
                <a:rPr lang="en-US" sz="1400" dirty="0">
                  <a:solidFill>
                    <a:srgbClr val="000000"/>
                  </a:solidFill>
                  <a:latin typeface="Segoe UI Semibold" panose="020B0702040204020203" pitchFamily="34" charset="0"/>
                  <a:cs typeface="Segoe UI Semibold" panose="020B0702040204020203" pitchFamily="34" charset="0"/>
                </a:rPr>
                <a:t>said they </a:t>
              </a:r>
              <a:r>
                <a:rPr lang="en-US" sz="1400"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learned something new</a:t>
              </a:r>
              <a:r>
                <a:rPr lang="en-US" sz="1400" dirty="0">
                  <a:solidFill>
                    <a:srgbClr val="000000"/>
                  </a:solidFill>
                  <a:latin typeface="Segoe UI Black" panose="020B0A02040204020203" pitchFamily="34" charset="0"/>
                  <a:ea typeface="Segoe UI Black" panose="020B0A02040204020203" pitchFamily="34" charset="0"/>
                  <a:cs typeface="Segoe UI Semibold" panose="020B0702040204020203" pitchFamily="34" charset="0"/>
                </a:rPr>
                <a:t> </a:t>
              </a:r>
              <a:r>
                <a:rPr lang="en-US" sz="1400" dirty="0">
                  <a:solidFill>
                    <a:srgbClr val="000000"/>
                  </a:solidFill>
                  <a:latin typeface="Segoe UI Semibold" panose="020B0702040204020203" pitchFamily="34" charset="0"/>
                  <a:cs typeface="Segoe UI Semibold" panose="020B0702040204020203" pitchFamily="34" charset="0"/>
                </a:rPr>
                <a:t>about coding at the event.</a:t>
              </a:r>
              <a:endParaRPr lang="en-US" sz="1400" b="1" dirty="0">
                <a:solidFill>
                  <a:srgbClr val="000000"/>
                </a:solidFill>
                <a:latin typeface="Segoe UI Semibold" panose="020B0702040204020203" pitchFamily="34" charset="0"/>
                <a:cs typeface="Segoe UI Semibold" panose="020B0702040204020203" pitchFamily="34" charset="0"/>
              </a:endParaRPr>
            </a:p>
          </p:txBody>
        </p:sp>
      </p:grpSp>
      <p:sp>
        <p:nvSpPr>
          <p:cNvPr id="20" name="TextBox 19">
            <a:extLst>
              <a:ext uri="{FF2B5EF4-FFF2-40B4-BE49-F238E27FC236}">
                <a16:creationId xmlns:a16="http://schemas.microsoft.com/office/drawing/2014/main" id="{8423D391-D57B-D00C-8439-C3CFCF855DD7}"/>
              </a:ext>
            </a:extLst>
          </p:cNvPr>
          <p:cNvSpPr txBox="1"/>
          <p:nvPr/>
        </p:nvSpPr>
        <p:spPr>
          <a:xfrm>
            <a:off x="974360" y="2648342"/>
            <a:ext cx="8125863" cy="707886"/>
          </a:xfrm>
          <a:prstGeom prst="rect">
            <a:avLst/>
          </a:prstGeom>
          <a:noFill/>
        </p:spPr>
        <p:txBody>
          <a:bodyPr wrap="square" rtlCol="0">
            <a:spAutoFit/>
          </a:bodyPr>
          <a:lstStyle/>
          <a:p>
            <a:pPr algn="just"/>
            <a:r>
              <a:rPr lang="en-US" sz="2000" dirty="0">
                <a:solidFill>
                  <a:srgbClr val="000000"/>
                </a:solidFill>
                <a:latin typeface="Segoe UI Black" panose="020B0A02040204020203" pitchFamily="34" charset="0"/>
                <a:ea typeface="Segoe UI Black" panose="020B0A02040204020203" pitchFamily="34" charset="0"/>
                <a:cs typeface="Segoe UI Semibold" panose="020B0702040204020203" pitchFamily="34" charset="0"/>
              </a:rPr>
              <a:t>Students enjoyed the Coding Olympiad, giving it an overall rating of </a:t>
            </a:r>
            <a:r>
              <a:rPr lang="en-US" sz="2000" b="1" dirty="0">
                <a:solidFill>
                  <a:schemeClr val="bg2"/>
                </a:solidFill>
                <a:latin typeface="Segoe UI Black" panose="020B0A02040204020203" pitchFamily="34" charset="0"/>
                <a:ea typeface="Segoe UI Black" panose="020B0A02040204020203" pitchFamily="34" charset="0"/>
                <a:cs typeface="Segoe UI Semibold" panose="020B0702040204020203" pitchFamily="34" charset="0"/>
              </a:rPr>
              <a:t>8.37</a:t>
            </a:r>
            <a:r>
              <a:rPr lang="en-US" sz="2000" dirty="0">
                <a:solidFill>
                  <a:schemeClr val="bg2"/>
                </a:solidFill>
                <a:latin typeface="Segoe UI Black" panose="020B0A02040204020203" pitchFamily="34" charset="0"/>
                <a:ea typeface="Segoe UI Black" panose="020B0A02040204020203" pitchFamily="34" charset="0"/>
                <a:cs typeface="Segoe UI Semibold" panose="020B0702040204020203" pitchFamily="34" charset="0"/>
              </a:rPr>
              <a:t> </a:t>
            </a:r>
            <a:r>
              <a:rPr lang="en-US" sz="2000" dirty="0">
                <a:solidFill>
                  <a:srgbClr val="000000"/>
                </a:solidFill>
                <a:latin typeface="Segoe UI Black" panose="020B0A02040204020203" pitchFamily="34" charset="0"/>
                <a:ea typeface="Segoe UI Black" panose="020B0A02040204020203" pitchFamily="34" charset="0"/>
                <a:cs typeface="Segoe UI Semibold" panose="020B0702040204020203" pitchFamily="34" charset="0"/>
              </a:rPr>
              <a:t>on a scale of 1 to 10. </a:t>
            </a:r>
          </a:p>
        </p:txBody>
      </p:sp>
      <p:pic>
        <p:nvPicPr>
          <p:cNvPr id="8" name="Audio 7">
            <a:hlinkClick r:id="" action="ppaction://media"/>
            <a:extLst>
              <a:ext uri="{FF2B5EF4-FFF2-40B4-BE49-F238E27FC236}">
                <a16:creationId xmlns:a16="http://schemas.microsoft.com/office/drawing/2014/main" id="{EECE8089-A936-B6F7-D23A-1D2EEB5682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1575455636"/>
      </p:ext>
    </p:extLst>
  </p:cSld>
  <p:clrMapOvr>
    <a:masterClrMapping/>
  </p:clrMapOvr>
  <mc:AlternateContent xmlns:mc="http://schemas.openxmlformats.org/markup-compatibility/2006" xmlns:p14="http://schemas.microsoft.com/office/powerpoint/2010/main">
    <mc:Choice Requires="p14">
      <p:transition spd="slow" p14:dur="2000" advTm="37120"/>
    </mc:Choice>
    <mc:Fallback xmlns="">
      <p:transition spd="slow" advTm="37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A290E7-2A01-BB60-E5BB-5A30EE739AC2}"/>
              </a:ext>
            </a:extLst>
          </p:cNvPr>
          <p:cNvSpPr/>
          <p:nvPr/>
        </p:nvSpPr>
        <p:spPr>
          <a:xfrm>
            <a:off x="-4340" y="416277"/>
            <a:ext cx="10062740" cy="1901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bg2"/>
              </a:solidFill>
            </a:endParaRPr>
          </a:p>
        </p:txBody>
      </p:sp>
      <p:sp>
        <p:nvSpPr>
          <p:cNvPr id="5" name="Rectangle 4">
            <a:extLst>
              <a:ext uri="{FF2B5EF4-FFF2-40B4-BE49-F238E27FC236}">
                <a16:creationId xmlns:a16="http://schemas.microsoft.com/office/drawing/2014/main" id="{16F56497-AC75-7BD7-03C9-3D131B84F559}"/>
              </a:ext>
            </a:extLst>
          </p:cNvPr>
          <p:cNvSpPr/>
          <p:nvPr/>
        </p:nvSpPr>
        <p:spPr>
          <a:xfrm>
            <a:off x="-4340" y="227682"/>
            <a:ext cx="10058400" cy="188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p>
        </p:txBody>
      </p:sp>
      <p:sp>
        <p:nvSpPr>
          <p:cNvPr id="6" name="Rectangle 5">
            <a:extLst>
              <a:ext uri="{FF2B5EF4-FFF2-40B4-BE49-F238E27FC236}">
                <a16:creationId xmlns:a16="http://schemas.microsoft.com/office/drawing/2014/main" id="{D12A14B9-98AF-9AF5-A081-AB8DB5A12ABA}"/>
              </a:ext>
            </a:extLst>
          </p:cNvPr>
          <p:cNvSpPr/>
          <p:nvPr/>
        </p:nvSpPr>
        <p:spPr>
          <a:xfrm>
            <a:off x="-4340" y="605014"/>
            <a:ext cx="10062740" cy="188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a:solidFill>
                <a:schemeClr val="bg2"/>
              </a:solidFill>
            </a:endParaRPr>
          </a:p>
        </p:txBody>
      </p:sp>
      <p:graphicFrame>
        <p:nvGraphicFramePr>
          <p:cNvPr id="22" name="Chart 21">
            <a:extLst>
              <a:ext uri="{FF2B5EF4-FFF2-40B4-BE49-F238E27FC236}">
                <a16:creationId xmlns:a16="http://schemas.microsoft.com/office/drawing/2014/main" id="{F06FAADF-2BDF-EFAF-398B-FCA5CECFEDC3}"/>
              </a:ext>
            </a:extLst>
          </p:cNvPr>
          <p:cNvGraphicFramePr/>
          <p:nvPr/>
        </p:nvGraphicFramePr>
        <p:xfrm>
          <a:off x="701860" y="3391323"/>
          <a:ext cx="3793941" cy="3665049"/>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22">
            <a:extLst>
              <a:ext uri="{FF2B5EF4-FFF2-40B4-BE49-F238E27FC236}">
                <a16:creationId xmlns:a16="http://schemas.microsoft.com/office/drawing/2014/main" id="{887C61FD-6D63-CD6A-870E-291B90B9C5B9}"/>
              </a:ext>
            </a:extLst>
          </p:cNvPr>
          <p:cNvSpPr txBox="1"/>
          <p:nvPr/>
        </p:nvSpPr>
        <p:spPr>
          <a:xfrm>
            <a:off x="494361" y="1857438"/>
            <a:ext cx="9052560" cy="830997"/>
          </a:xfrm>
          <a:prstGeom prst="rect">
            <a:avLst/>
          </a:prstGeom>
          <a:noFill/>
        </p:spPr>
        <p:txBody>
          <a:bodyPr wrap="square" numCol="2" spcCol="457200">
            <a:spAutoFit/>
          </a:bodyPr>
          <a:lstStyle/>
          <a:p>
            <a:pPr algn="just"/>
            <a:r>
              <a:rPr lang="en-US" sz="1200" dirty="0">
                <a:solidFill>
                  <a:srgbClr val="000000"/>
                </a:solidFill>
                <a:latin typeface="Georgia" panose="02040502050405020303" pitchFamily="18" charset="0"/>
                <a:cs typeface="Segoe UI Semibold" panose="020B0702040204020203" pitchFamily="34" charset="0"/>
              </a:rPr>
              <a:t>More than half </a:t>
            </a:r>
            <a:r>
              <a:rPr lang="en-US" sz="1200" b="1" dirty="0">
                <a:solidFill>
                  <a:schemeClr val="accent3"/>
                </a:solidFill>
                <a:latin typeface="Georgia" panose="02040502050405020303" pitchFamily="18" charset="0"/>
                <a:cs typeface="Segoe UI Semibold" panose="020B0702040204020203" pitchFamily="34" charset="0"/>
              </a:rPr>
              <a:t>(53%) </a:t>
            </a:r>
            <a:r>
              <a:rPr lang="en-US" sz="1200" dirty="0">
                <a:solidFill>
                  <a:srgbClr val="000000"/>
                </a:solidFill>
                <a:latin typeface="Georgia" panose="02040502050405020303" pitchFamily="18" charset="0"/>
                <a:cs typeface="Segoe UI Semibold" panose="020B0702040204020203" pitchFamily="34" charset="0"/>
              </a:rPr>
              <a:t>of participating students said they felt </a:t>
            </a:r>
            <a:r>
              <a:rPr lang="en-US" sz="1200" b="1" dirty="0">
                <a:solidFill>
                  <a:schemeClr val="accent3"/>
                </a:solidFill>
                <a:latin typeface="Georgia" panose="02040502050405020303" pitchFamily="18" charset="0"/>
                <a:cs typeface="Segoe UI Semibold" panose="020B0702040204020203" pitchFamily="34" charset="0"/>
              </a:rPr>
              <a:t>prepared to complete the challenges.</a:t>
            </a:r>
            <a:r>
              <a:rPr lang="en-US" sz="1200" dirty="0">
                <a:solidFill>
                  <a:srgbClr val="000000"/>
                </a:solidFill>
                <a:latin typeface="Georgia" panose="02040502050405020303" pitchFamily="18" charset="0"/>
                <a:cs typeface="Segoe UI Semibold" panose="020B0702040204020203" pitchFamily="34" charset="0"/>
              </a:rPr>
              <a:t> They learned strategies for the challenges primarily from their </a:t>
            </a:r>
            <a:r>
              <a:rPr lang="en-US" sz="1200" b="1" dirty="0">
                <a:solidFill>
                  <a:schemeClr val="accent3"/>
                </a:solidFill>
                <a:latin typeface="Georgia" panose="02040502050405020303" pitchFamily="18" charset="0"/>
                <a:cs typeface="Segoe UI Semibold" panose="020B0702040204020203" pitchFamily="34" charset="0"/>
              </a:rPr>
              <a:t>CODERS teachers and classes</a:t>
            </a:r>
            <a:r>
              <a:rPr lang="en-US" sz="1200" dirty="0">
                <a:solidFill>
                  <a:srgbClr val="000000"/>
                </a:solidFill>
                <a:latin typeface="Georgia" panose="02040502050405020303" pitchFamily="18" charset="0"/>
                <a:cs typeface="Segoe UI Semibold" panose="020B0702040204020203" pitchFamily="34" charset="0"/>
              </a:rPr>
              <a:t>. Some students also credited teacher-led after-school programs that helped prepare them for the event, and a few also referenced other life experiences (e.g., team sports) that equipped them with the soft skills needed to succeed.</a:t>
            </a:r>
            <a:endParaRPr lang="en-US" sz="1200" dirty="0">
              <a:solidFill>
                <a:srgbClr val="000000"/>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24" name="TextBox 23">
            <a:extLst>
              <a:ext uri="{FF2B5EF4-FFF2-40B4-BE49-F238E27FC236}">
                <a16:creationId xmlns:a16="http://schemas.microsoft.com/office/drawing/2014/main" id="{0D28DD78-B238-9D97-4247-1755730A2ED2}"/>
              </a:ext>
            </a:extLst>
          </p:cNvPr>
          <p:cNvSpPr txBox="1"/>
          <p:nvPr/>
        </p:nvSpPr>
        <p:spPr>
          <a:xfrm>
            <a:off x="494361" y="1038868"/>
            <a:ext cx="9069678" cy="830997"/>
          </a:xfrm>
          <a:prstGeom prst="rect">
            <a:avLst/>
          </a:prstGeom>
          <a:noFill/>
        </p:spPr>
        <p:txBody>
          <a:bodyPr wrap="square" rtlCol="0">
            <a:spAutoFit/>
          </a:bodyPr>
          <a:lstStyle/>
          <a:p>
            <a:pPr algn="just"/>
            <a:r>
              <a:rPr lang="en-US" sz="2400" dirty="0">
                <a:solidFill>
                  <a:srgbClr val="000000"/>
                </a:solidFill>
                <a:latin typeface="Segoe UI Black" panose="020B0A02040204020203" pitchFamily="34" charset="0"/>
                <a:ea typeface="Segoe UI Black" panose="020B0A02040204020203" pitchFamily="34" charset="0"/>
                <a:cs typeface="Segoe UI Semibold" panose="020B0702040204020203" pitchFamily="34" charset="0"/>
              </a:rPr>
              <a:t>Students found the Coding Olympiad challenges to be challenging but fun.</a:t>
            </a:r>
          </a:p>
        </p:txBody>
      </p:sp>
      <p:sp>
        <p:nvSpPr>
          <p:cNvPr id="25" name="TextBox 24">
            <a:extLst>
              <a:ext uri="{FF2B5EF4-FFF2-40B4-BE49-F238E27FC236}">
                <a16:creationId xmlns:a16="http://schemas.microsoft.com/office/drawing/2014/main" id="{762FEA4E-809F-99B3-24B7-03FA4296BB9D}"/>
              </a:ext>
            </a:extLst>
          </p:cNvPr>
          <p:cNvSpPr txBox="1"/>
          <p:nvPr/>
        </p:nvSpPr>
        <p:spPr>
          <a:xfrm>
            <a:off x="5020642" y="2917848"/>
            <a:ext cx="4534839" cy="738664"/>
          </a:xfrm>
          <a:prstGeom prst="rect">
            <a:avLst/>
          </a:prstGeom>
          <a:noFill/>
        </p:spPr>
        <p:txBody>
          <a:bodyPr wrap="square" rtlCol="0">
            <a:spAutoFit/>
          </a:bodyPr>
          <a:lstStyle/>
          <a:p>
            <a:r>
              <a:rPr lang="en-US" sz="1400" dirty="0">
                <a:solidFill>
                  <a:schemeClr val="accent3"/>
                </a:solidFill>
                <a:latin typeface="Segoe UI Semibold" panose="020B0702040204020203" pitchFamily="34" charset="0"/>
                <a:ea typeface="Segoe UI Black" panose="020B0A02040204020203" pitchFamily="34" charset="0"/>
                <a:cs typeface="Segoe UI Semibold" panose="020B0702040204020203" pitchFamily="34" charset="0"/>
              </a:rPr>
              <a:t>“It was </a:t>
            </a:r>
            <a:r>
              <a:rPr lang="en-US" sz="1400"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harder than I expected </a:t>
            </a:r>
            <a:r>
              <a:rPr lang="en-US" sz="1400" dirty="0">
                <a:solidFill>
                  <a:schemeClr val="accent3"/>
                </a:solidFill>
                <a:latin typeface="Segoe UI Semibold" panose="020B0702040204020203" pitchFamily="34" charset="0"/>
                <a:ea typeface="Segoe UI Black" panose="020B0A02040204020203" pitchFamily="34" charset="0"/>
                <a:cs typeface="Segoe UI Semibold" panose="020B0702040204020203" pitchFamily="34" charset="0"/>
              </a:rPr>
              <a:t>because of the complications and teamwork required, but most of all, </a:t>
            </a:r>
            <a:r>
              <a:rPr lang="en-US" sz="1400"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it was fun</a:t>
            </a:r>
            <a:r>
              <a:rPr lang="en-US" sz="1400" dirty="0">
                <a:solidFill>
                  <a:schemeClr val="accent3"/>
                </a:solidFill>
                <a:latin typeface="Segoe UI Semibold" panose="020B0702040204020203" pitchFamily="34" charset="0"/>
                <a:ea typeface="Segoe UI Black" panose="020B0A02040204020203" pitchFamily="34" charset="0"/>
                <a:cs typeface="Segoe UI Semibold" panose="020B0702040204020203" pitchFamily="34" charset="0"/>
              </a:rPr>
              <a:t>.”</a:t>
            </a:r>
          </a:p>
        </p:txBody>
      </p:sp>
      <p:sp>
        <p:nvSpPr>
          <p:cNvPr id="27" name="TextBox 26">
            <a:extLst>
              <a:ext uri="{FF2B5EF4-FFF2-40B4-BE49-F238E27FC236}">
                <a16:creationId xmlns:a16="http://schemas.microsoft.com/office/drawing/2014/main" id="{4CC5A805-5058-8F58-2916-22DAD38DF8D7}"/>
              </a:ext>
            </a:extLst>
          </p:cNvPr>
          <p:cNvSpPr txBox="1"/>
          <p:nvPr/>
        </p:nvSpPr>
        <p:spPr>
          <a:xfrm>
            <a:off x="5020642" y="3805408"/>
            <a:ext cx="4534839" cy="954107"/>
          </a:xfrm>
          <a:prstGeom prst="rect">
            <a:avLst/>
          </a:prstGeom>
          <a:noFill/>
        </p:spPr>
        <p:txBody>
          <a:bodyPr wrap="square">
            <a:spAutoFit/>
          </a:bodyPr>
          <a:lstStyle/>
          <a:p>
            <a:r>
              <a:rPr lang="en-US" sz="1400" dirty="0">
                <a:solidFill>
                  <a:schemeClr val="bg2"/>
                </a:solidFill>
                <a:latin typeface="Segoe UI Semibold" panose="020B0702040204020203" pitchFamily="34" charset="0"/>
                <a:ea typeface="Segoe UI Black" panose="020B0A02040204020203" pitchFamily="34" charset="0"/>
                <a:cs typeface="Segoe UI Semibold" panose="020B0702040204020203" pitchFamily="34" charset="0"/>
              </a:rPr>
              <a:t>“[My CODERS teacher] is a </a:t>
            </a:r>
            <a:r>
              <a:rPr lang="en-US" sz="1400" dirty="0">
                <a:solidFill>
                  <a:schemeClr val="bg2"/>
                </a:solidFill>
                <a:latin typeface="Segoe UI Black" panose="020B0A02040204020203" pitchFamily="34" charset="0"/>
                <a:ea typeface="Segoe UI Black" panose="020B0A02040204020203" pitchFamily="34" charset="0"/>
                <a:cs typeface="Segoe UI Semibold" panose="020B0702040204020203" pitchFamily="34" charset="0"/>
              </a:rPr>
              <a:t>very special teacher. </a:t>
            </a:r>
            <a:r>
              <a:rPr lang="en-US" sz="1400" dirty="0">
                <a:solidFill>
                  <a:schemeClr val="bg2"/>
                </a:solidFill>
                <a:latin typeface="Segoe UI Semibold" panose="020B0702040204020203" pitchFamily="34" charset="0"/>
                <a:ea typeface="Segoe UI Black" panose="020B0A02040204020203" pitchFamily="34" charset="0"/>
                <a:cs typeface="Segoe UI Semibold" panose="020B0702040204020203" pitchFamily="34" charset="0"/>
              </a:rPr>
              <a:t>She helps us with a lot of things. In science she’s always trying to help us. She is the best coder. I can’t thank her enough.”</a:t>
            </a:r>
          </a:p>
        </p:txBody>
      </p:sp>
      <p:sp>
        <p:nvSpPr>
          <p:cNvPr id="35" name="TextBox 34">
            <a:extLst>
              <a:ext uri="{FF2B5EF4-FFF2-40B4-BE49-F238E27FC236}">
                <a16:creationId xmlns:a16="http://schemas.microsoft.com/office/drawing/2014/main" id="{4AB921F2-1324-139F-390B-56D0564174ED}"/>
              </a:ext>
            </a:extLst>
          </p:cNvPr>
          <p:cNvSpPr txBox="1"/>
          <p:nvPr/>
        </p:nvSpPr>
        <p:spPr>
          <a:xfrm>
            <a:off x="5020641" y="4908409"/>
            <a:ext cx="4543398" cy="738664"/>
          </a:xfrm>
          <a:prstGeom prst="rect">
            <a:avLst/>
          </a:prstGeom>
          <a:noFill/>
        </p:spPr>
        <p:txBody>
          <a:bodyPr wrap="square">
            <a:spAutoFit/>
          </a:bodyPr>
          <a:lstStyle/>
          <a:p>
            <a:r>
              <a:rPr lang="en-US" sz="14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“My friends were helping and though </a:t>
            </a:r>
            <a:r>
              <a:rPr lang="en-US" sz="1400" dirty="0">
                <a:solidFill>
                  <a:schemeClr val="accent1"/>
                </a:solidFill>
                <a:latin typeface="Segoe UI Black" panose="020B0A02040204020203" pitchFamily="34" charset="0"/>
                <a:ea typeface="Segoe UI Black" panose="020B0A02040204020203" pitchFamily="34" charset="0"/>
                <a:cs typeface="Segoe UI Semibold" panose="020B0702040204020203" pitchFamily="34" charset="0"/>
              </a:rPr>
              <a:t>we made mistakes</a:t>
            </a:r>
            <a:r>
              <a:rPr lang="en-US" sz="14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 it helped us. It was a good thing to </a:t>
            </a:r>
            <a:r>
              <a:rPr lang="en-US" sz="1400" dirty="0">
                <a:solidFill>
                  <a:schemeClr val="accent1"/>
                </a:solidFill>
                <a:latin typeface="Segoe UI Black" panose="020B0A02040204020203" pitchFamily="34" charset="0"/>
                <a:ea typeface="Segoe UI Black" panose="020B0A02040204020203" pitchFamily="34" charset="0"/>
                <a:cs typeface="Segoe UI Semibold" panose="020B0702040204020203" pitchFamily="34" charset="0"/>
              </a:rPr>
              <a:t>problem solve</a:t>
            </a:r>
            <a:r>
              <a:rPr lang="en-US" sz="1400" dirty="0">
                <a:solidFill>
                  <a:schemeClr val="accent1"/>
                </a:solidFill>
                <a:latin typeface="Segoe UI Semibold" panose="020B0702040204020203" pitchFamily="34" charset="0"/>
                <a:ea typeface="Segoe UI Black" panose="020B0A02040204020203" pitchFamily="34" charset="0"/>
                <a:cs typeface="Segoe UI Semibold" panose="020B0702040204020203" pitchFamily="34" charset="0"/>
              </a:rPr>
              <a:t>!”</a:t>
            </a:r>
          </a:p>
        </p:txBody>
      </p:sp>
      <p:sp>
        <p:nvSpPr>
          <p:cNvPr id="38" name="TextBox 37">
            <a:extLst>
              <a:ext uri="{FF2B5EF4-FFF2-40B4-BE49-F238E27FC236}">
                <a16:creationId xmlns:a16="http://schemas.microsoft.com/office/drawing/2014/main" id="{8CC3E2A3-65D5-0406-23AD-E495B69F9193}"/>
              </a:ext>
            </a:extLst>
          </p:cNvPr>
          <p:cNvSpPr txBox="1"/>
          <p:nvPr/>
        </p:nvSpPr>
        <p:spPr>
          <a:xfrm>
            <a:off x="571231" y="2806548"/>
            <a:ext cx="3706855" cy="584775"/>
          </a:xfrm>
          <a:prstGeom prst="rect">
            <a:avLst/>
          </a:prstGeom>
          <a:noFill/>
        </p:spPr>
        <p:txBody>
          <a:bodyPr wrap="square" rtlCol="0">
            <a:spAutoFit/>
          </a:bodyPr>
          <a:lstStyle/>
          <a:p>
            <a:r>
              <a:rPr lang="en-US" sz="1600" dirty="0">
                <a:solidFill>
                  <a:srgbClr val="000000"/>
                </a:solidFill>
                <a:latin typeface="Segoe UI Black" panose="020B0A02040204020203" pitchFamily="34" charset="0"/>
                <a:ea typeface="Segoe UI Black" panose="020B0A02040204020203" pitchFamily="34" charset="0"/>
              </a:rPr>
              <a:t>During the challenges, students felt…</a:t>
            </a:r>
          </a:p>
        </p:txBody>
      </p:sp>
      <p:sp>
        <p:nvSpPr>
          <p:cNvPr id="42" name="TextBox 41">
            <a:extLst>
              <a:ext uri="{FF2B5EF4-FFF2-40B4-BE49-F238E27FC236}">
                <a16:creationId xmlns:a16="http://schemas.microsoft.com/office/drawing/2014/main" id="{188120D8-437B-E78D-FD7A-454F62384402}"/>
              </a:ext>
            </a:extLst>
          </p:cNvPr>
          <p:cNvSpPr txBox="1"/>
          <p:nvPr/>
        </p:nvSpPr>
        <p:spPr>
          <a:xfrm>
            <a:off x="5020641" y="5795968"/>
            <a:ext cx="4534840" cy="738664"/>
          </a:xfrm>
          <a:prstGeom prst="rect">
            <a:avLst/>
          </a:prstGeom>
          <a:noFill/>
        </p:spPr>
        <p:txBody>
          <a:bodyPr wrap="square">
            <a:spAutoFit/>
          </a:bodyPr>
          <a:lstStyle/>
          <a:p>
            <a:r>
              <a:rPr lang="en-US" sz="1400" dirty="0">
                <a:solidFill>
                  <a:schemeClr val="accent3"/>
                </a:solidFill>
                <a:latin typeface="Segoe UI Semibold" panose="020B0702040204020203" pitchFamily="34" charset="0"/>
                <a:cs typeface="Segoe UI Semibold" panose="020B0702040204020203" pitchFamily="34" charset="0"/>
              </a:rPr>
              <a:t>“[My CODERS teacher] is the person who has </a:t>
            </a:r>
            <a:r>
              <a:rPr lang="en-US" sz="1400"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taught me everything that I know about STEM</a:t>
            </a:r>
            <a:r>
              <a:rPr lang="en-US" sz="1400" dirty="0">
                <a:solidFill>
                  <a:schemeClr val="accent3"/>
                </a:solidFill>
                <a:latin typeface="Segoe UI Semibold" panose="020B0702040204020203" pitchFamily="34" charset="0"/>
                <a:cs typeface="Segoe UI Semibold" panose="020B0702040204020203" pitchFamily="34" charset="0"/>
              </a:rPr>
              <a:t>. I am very grateful to have her as my teacher.”</a:t>
            </a:r>
          </a:p>
        </p:txBody>
      </p:sp>
      <p:sp>
        <p:nvSpPr>
          <p:cNvPr id="44" name="TextBox 43">
            <a:extLst>
              <a:ext uri="{FF2B5EF4-FFF2-40B4-BE49-F238E27FC236}">
                <a16:creationId xmlns:a16="http://schemas.microsoft.com/office/drawing/2014/main" id="{4B3195ED-424E-C835-8EFF-48871BC82EE4}"/>
              </a:ext>
            </a:extLst>
          </p:cNvPr>
          <p:cNvSpPr txBox="1"/>
          <p:nvPr/>
        </p:nvSpPr>
        <p:spPr>
          <a:xfrm>
            <a:off x="5020641" y="6683529"/>
            <a:ext cx="4543398" cy="307777"/>
          </a:xfrm>
          <a:prstGeom prst="rect">
            <a:avLst/>
          </a:prstGeom>
          <a:noFill/>
        </p:spPr>
        <p:txBody>
          <a:bodyPr wrap="square">
            <a:spAutoFit/>
          </a:bodyPr>
          <a:lstStyle/>
          <a:p>
            <a:r>
              <a:rPr lang="en-US" sz="1400" dirty="0">
                <a:solidFill>
                  <a:schemeClr val="bg2"/>
                </a:solidFill>
                <a:latin typeface="Segoe UI Semibold" panose="020B0702040204020203" pitchFamily="34" charset="0"/>
                <a:cs typeface="Segoe UI Semibold" panose="020B0702040204020203" pitchFamily="34" charset="0"/>
              </a:rPr>
              <a:t>“[For the] first time I ever felt </a:t>
            </a:r>
            <a:r>
              <a:rPr lang="en-US" sz="1400" dirty="0">
                <a:solidFill>
                  <a:schemeClr val="bg2"/>
                </a:solidFill>
                <a:latin typeface="Segoe UI Black" panose="020B0A02040204020203" pitchFamily="34" charset="0"/>
                <a:ea typeface="Segoe UI Black" panose="020B0A02040204020203" pitchFamily="34" charset="0"/>
                <a:cs typeface="Segoe UI Semibold" panose="020B0702040204020203" pitchFamily="34" charset="0"/>
              </a:rPr>
              <a:t>somewhat smart</a:t>
            </a:r>
            <a:r>
              <a:rPr lang="en-US" sz="1400" dirty="0">
                <a:solidFill>
                  <a:schemeClr val="bg2"/>
                </a:solidFill>
                <a:latin typeface="Segoe UI Semibold" panose="020B0702040204020203" pitchFamily="34" charset="0"/>
                <a:cs typeface="Segoe UI Semibold" panose="020B0702040204020203" pitchFamily="34" charset="0"/>
              </a:rPr>
              <a:t>.” </a:t>
            </a:r>
          </a:p>
        </p:txBody>
      </p:sp>
      <p:pic>
        <p:nvPicPr>
          <p:cNvPr id="2" name="Audio 1">
            <a:hlinkClick r:id="" action="ppaction://media"/>
            <a:extLst>
              <a:ext uri="{FF2B5EF4-FFF2-40B4-BE49-F238E27FC236}">
                <a16:creationId xmlns:a16="http://schemas.microsoft.com/office/drawing/2014/main" id="{938F727B-6AD3-DFE1-1817-8C34B46A9D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1036420179"/>
      </p:ext>
    </p:extLst>
  </p:cSld>
  <p:clrMapOvr>
    <a:masterClrMapping/>
  </p:clrMapOvr>
  <mc:AlternateContent xmlns:mc="http://schemas.openxmlformats.org/markup-compatibility/2006" xmlns:p14="http://schemas.microsoft.com/office/powerpoint/2010/main">
    <mc:Choice Requires="p14">
      <p:transition spd="slow" p14:dur="2000" advTm="67328"/>
    </mc:Choice>
    <mc:Fallback xmlns="">
      <p:transition spd="slow" advTm="67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BD3A15C-CBAB-F3A9-E7A9-6E473B4D90A6}"/>
              </a:ext>
            </a:extLst>
          </p:cNvPr>
          <p:cNvSpPr txBox="1"/>
          <p:nvPr/>
        </p:nvSpPr>
        <p:spPr>
          <a:xfrm>
            <a:off x="2348334" y="1177897"/>
            <a:ext cx="5361731" cy="520335"/>
          </a:xfrm>
          <a:prstGeom prst="rect">
            <a:avLst/>
          </a:prstGeom>
          <a:noFill/>
        </p:spPr>
        <p:txBody>
          <a:bodyPr wrap="square" rtlCol="0">
            <a:spAutoFit/>
          </a:bodyPr>
          <a:lstStyle/>
          <a:p>
            <a:pPr algn="just"/>
            <a:r>
              <a:rPr lang="en-US" sz="927" dirty="0">
                <a:solidFill>
                  <a:schemeClr val="accent4"/>
                </a:solidFill>
                <a:latin typeface="Georgia" panose="02040502050405020303" pitchFamily="18" charset="0"/>
                <a:ea typeface="Segoe UI Black" panose="020B0A02040204020203" pitchFamily="34" charset="0"/>
                <a:cs typeface="Segoe UI Semibold" panose="020B0702040204020203" pitchFamily="34" charset="0"/>
              </a:rPr>
              <a:t>Returning teachers gave </a:t>
            </a:r>
            <a:r>
              <a:rPr lang="en-US" sz="927" b="1" dirty="0">
                <a:solidFill>
                  <a:schemeClr val="accent3"/>
                </a:solidFill>
                <a:latin typeface="Georgia" panose="02040502050405020303" pitchFamily="18" charset="0"/>
                <a:ea typeface="Segoe UI Black" panose="020B0A02040204020203" pitchFamily="34" charset="0"/>
                <a:cs typeface="Segoe UI Semibold" panose="020B0702040204020203" pitchFamily="34" charset="0"/>
              </a:rPr>
              <a:t>more detailed definitions </a:t>
            </a:r>
            <a:r>
              <a:rPr lang="en-US" sz="927" dirty="0">
                <a:solidFill>
                  <a:schemeClr val="accent4"/>
                </a:solidFill>
                <a:latin typeface="Georgia" panose="02040502050405020303" pitchFamily="18" charset="0"/>
                <a:ea typeface="Segoe UI Black" panose="020B0A02040204020203" pitchFamily="34" charset="0"/>
                <a:cs typeface="Segoe UI Semibold" panose="020B0702040204020203" pitchFamily="34" charset="0"/>
              </a:rPr>
              <a:t>of coding, using almost twice as many words as they did the year before (an average of </a:t>
            </a:r>
            <a:r>
              <a:rPr lang="en-US" sz="927" b="1" dirty="0">
                <a:solidFill>
                  <a:schemeClr val="accent3"/>
                </a:solidFill>
                <a:latin typeface="Georgia" panose="02040502050405020303" pitchFamily="18" charset="0"/>
                <a:ea typeface="Segoe UI Black" panose="020B0A02040204020203" pitchFamily="34" charset="0"/>
                <a:cs typeface="Segoe UI Semibold" panose="020B0702040204020203" pitchFamily="34" charset="0"/>
              </a:rPr>
              <a:t>20</a:t>
            </a:r>
            <a:r>
              <a:rPr lang="en-US" sz="927" b="1" dirty="0">
                <a:solidFill>
                  <a:schemeClr val="accent4"/>
                </a:solidFill>
                <a:latin typeface="Georgia" panose="02040502050405020303" pitchFamily="18" charset="0"/>
                <a:ea typeface="Segoe UI Black" panose="020B0A02040204020203" pitchFamily="34" charset="0"/>
                <a:cs typeface="Segoe UI Semibold" panose="020B0702040204020203" pitchFamily="34" charset="0"/>
              </a:rPr>
              <a:t> </a:t>
            </a:r>
            <a:r>
              <a:rPr lang="en-US" sz="927" b="1" dirty="0">
                <a:solidFill>
                  <a:schemeClr val="accent3"/>
                </a:solidFill>
                <a:latin typeface="Georgia" panose="02040502050405020303" pitchFamily="18" charset="0"/>
                <a:ea typeface="Segoe UI Black" panose="020B0A02040204020203" pitchFamily="34" charset="0"/>
                <a:cs typeface="Segoe UI Semibold" panose="020B0702040204020203" pitchFamily="34" charset="0"/>
              </a:rPr>
              <a:t>words</a:t>
            </a:r>
            <a:r>
              <a:rPr lang="en-US" sz="927" b="1" dirty="0">
                <a:solidFill>
                  <a:schemeClr val="accent4"/>
                </a:solidFill>
                <a:latin typeface="Georgia" panose="02040502050405020303" pitchFamily="18" charset="0"/>
                <a:ea typeface="Segoe UI Black" panose="020B0A02040204020203" pitchFamily="34" charset="0"/>
                <a:cs typeface="Segoe UI Semibold" panose="020B0702040204020203" pitchFamily="34" charset="0"/>
              </a:rPr>
              <a:t> </a:t>
            </a:r>
            <a:r>
              <a:rPr lang="en-US" sz="927" dirty="0">
                <a:solidFill>
                  <a:schemeClr val="accent4"/>
                </a:solidFill>
                <a:latin typeface="Georgia" panose="02040502050405020303" pitchFamily="18" charset="0"/>
                <a:ea typeface="Segoe UI Black" panose="020B0A02040204020203" pitchFamily="34" charset="0"/>
                <a:cs typeface="Segoe UI Semibold" panose="020B0702040204020203" pitchFamily="34" charset="0"/>
              </a:rPr>
              <a:t>on the post-survey, compared with </a:t>
            </a:r>
            <a:r>
              <a:rPr lang="en-US" sz="927" b="1" dirty="0">
                <a:solidFill>
                  <a:schemeClr val="accent3"/>
                </a:solidFill>
                <a:latin typeface="Georgia" panose="02040502050405020303" pitchFamily="18" charset="0"/>
                <a:ea typeface="Segoe UI Black" panose="020B0A02040204020203" pitchFamily="34" charset="0"/>
                <a:cs typeface="Segoe UI Semibold" panose="020B0702040204020203" pitchFamily="34" charset="0"/>
              </a:rPr>
              <a:t>11</a:t>
            </a:r>
            <a:r>
              <a:rPr lang="en-US" sz="927" b="1" dirty="0">
                <a:solidFill>
                  <a:schemeClr val="accent4"/>
                </a:solidFill>
                <a:latin typeface="Georgia" panose="02040502050405020303" pitchFamily="18" charset="0"/>
                <a:ea typeface="Segoe UI Black" panose="020B0A02040204020203" pitchFamily="34" charset="0"/>
                <a:cs typeface="Segoe UI Semibold" panose="020B0702040204020203" pitchFamily="34" charset="0"/>
              </a:rPr>
              <a:t> </a:t>
            </a:r>
            <a:r>
              <a:rPr lang="en-US" sz="927" b="1" dirty="0">
                <a:solidFill>
                  <a:schemeClr val="accent3"/>
                </a:solidFill>
                <a:latin typeface="Georgia" panose="02040502050405020303" pitchFamily="18" charset="0"/>
                <a:ea typeface="Segoe UI Black" panose="020B0A02040204020203" pitchFamily="34" charset="0"/>
                <a:cs typeface="Segoe UI Semibold" panose="020B0702040204020203" pitchFamily="34" charset="0"/>
              </a:rPr>
              <a:t>words</a:t>
            </a:r>
            <a:r>
              <a:rPr lang="en-US" sz="927" b="1" dirty="0">
                <a:solidFill>
                  <a:schemeClr val="accent4"/>
                </a:solidFill>
                <a:latin typeface="Georgia" panose="02040502050405020303" pitchFamily="18" charset="0"/>
                <a:ea typeface="Segoe UI Black" panose="020B0A02040204020203" pitchFamily="34" charset="0"/>
                <a:cs typeface="Segoe UI Semibold" panose="020B0702040204020203" pitchFamily="34" charset="0"/>
              </a:rPr>
              <a:t> </a:t>
            </a:r>
            <a:r>
              <a:rPr lang="en-US" sz="927" dirty="0">
                <a:solidFill>
                  <a:schemeClr val="accent4"/>
                </a:solidFill>
                <a:latin typeface="Georgia" panose="02040502050405020303" pitchFamily="18" charset="0"/>
                <a:ea typeface="Segoe UI Black" panose="020B0A02040204020203" pitchFamily="34" charset="0"/>
                <a:cs typeface="Segoe UI Semibold" panose="020B0702040204020203" pitchFamily="34" charset="0"/>
              </a:rPr>
              <a:t>on the pre-survey). </a:t>
            </a:r>
          </a:p>
        </p:txBody>
      </p:sp>
      <p:graphicFrame>
        <p:nvGraphicFramePr>
          <p:cNvPr id="14" name="Diagram 13">
            <a:extLst>
              <a:ext uri="{FF2B5EF4-FFF2-40B4-BE49-F238E27FC236}">
                <a16:creationId xmlns:a16="http://schemas.microsoft.com/office/drawing/2014/main" id="{A5C0BC41-FB53-EAB9-34FB-8BE4009E9C7B}"/>
              </a:ext>
            </a:extLst>
          </p:cNvPr>
          <p:cNvGraphicFramePr/>
          <p:nvPr>
            <p:extLst>
              <p:ext uri="{D42A27DB-BD31-4B8C-83A1-F6EECF244321}">
                <p14:modId xmlns:p14="http://schemas.microsoft.com/office/powerpoint/2010/main" val="1344779347"/>
              </p:ext>
            </p:extLst>
          </p:nvPr>
        </p:nvGraphicFramePr>
        <p:xfrm>
          <a:off x="2243925" y="2473403"/>
          <a:ext cx="4957469" cy="16079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5" name="Diagram 14">
            <a:extLst>
              <a:ext uri="{FF2B5EF4-FFF2-40B4-BE49-F238E27FC236}">
                <a16:creationId xmlns:a16="http://schemas.microsoft.com/office/drawing/2014/main" id="{168BBD9A-8F98-389A-724D-263E95EFFDD2}"/>
              </a:ext>
            </a:extLst>
          </p:cNvPr>
          <p:cNvGraphicFramePr/>
          <p:nvPr>
            <p:extLst>
              <p:ext uri="{D42A27DB-BD31-4B8C-83A1-F6EECF244321}">
                <p14:modId xmlns:p14="http://schemas.microsoft.com/office/powerpoint/2010/main" val="2008821579"/>
              </p:ext>
            </p:extLst>
          </p:nvPr>
        </p:nvGraphicFramePr>
        <p:xfrm>
          <a:off x="2348334" y="3947349"/>
          <a:ext cx="4957469" cy="183179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6" name="TextBox 15">
            <a:extLst>
              <a:ext uri="{FF2B5EF4-FFF2-40B4-BE49-F238E27FC236}">
                <a16:creationId xmlns:a16="http://schemas.microsoft.com/office/drawing/2014/main" id="{A45599E7-6A71-F846-8622-F070BA329E7D}"/>
              </a:ext>
            </a:extLst>
          </p:cNvPr>
          <p:cNvSpPr txBox="1"/>
          <p:nvPr/>
        </p:nvSpPr>
        <p:spPr>
          <a:xfrm>
            <a:off x="1410211" y="1900599"/>
            <a:ext cx="6166568" cy="892552"/>
          </a:xfrm>
          <a:prstGeom prst="rect">
            <a:avLst/>
          </a:prstGeom>
          <a:noFill/>
        </p:spPr>
        <p:txBody>
          <a:bodyPr wrap="square" rtlCol="0">
            <a:spAutoFit/>
          </a:bodyPr>
          <a:lstStyle/>
          <a:p>
            <a:pPr algn="ctr"/>
            <a:r>
              <a:rPr lang="en-US" sz="2400" dirty="0">
                <a:solidFill>
                  <a:schemeClr val="accent4"/>
                </a:solidFill>
                <a:latin typeface="Segoe UI Black" panose="020B0A02040204020203" pitchFamily="34" charset="0"/>
                <a:ea typeface="Segoe UI Black" panose="020B0A02040204020203" pitchFamily="34" charset="0"/>
                <a:cs typeface="Segoe UI Semibold" panose="020B0702040204020203" pitchFamily="34" charset="0"/>
              </a:rPr>
              <a:t>What is coding?</a:t>
            </a:r>
          </a:p>
          <a:p>
            <a:pPr algn="just"/>
            <a:r>
              <a:rPr lang="en-US" sz="927" dirty="0">
                <a:solidFill>
                  <a:schemeClr val="accent4"/>
                </a:solidFill>
                <a:latin typeface="Segoe UI Black" panose="020B0A02040204020203" pitchFamily="34" charset="0"/>
                <a:ea typeface="Segoe UI Black" panose="020B0A02040204020203" pitchFamily="34" charset="0"/>
                <a:cs typeface="Segoe UI Semibold" panose="020B0702040204020203" pitchFamily="34" charset="0"/>
              </a:rPr>
              <a:t>		</a:t>
            </a:r>
            <a:r>
              <a:rPr lang="en-US" sz="2800" dirty="0">
                <a:solidFill>
                  <a:schemeClr val="accent1"/>
                </a:solidFill>
                <a:latin typeface="Segoe UI Black" panose="020B0A02040204020203" pitchFamily="34" charset="0"/>
                <a:ea typeface="Segoe UI Black" panose="020B0A02040204020203" pitchFamily="34" charset="0"/>
                <a:cs typeface="Segoe UI Semibold" panose="020B0702040204020203" pitchFamily="34" charset="0"/>
              </a:rPr>
              <a:t>Pre</a:t>
            </a:r>
            <a:r>
              <a:rPr lang="en-US" sz="2800" dirty="0">
                <a:solidFill>
                  <a:schemeClr val="accent4"/>
                </a:solidFill>
                <a:latin typeface="Segoe UI Black" panose="020B0A02040204020203" pitchFamily="34" charset="0"/>
                <a:ea typeface="Segoe UI Black" panose="020B0A02040204020203" pitchFamily="34" charset="0"/>
                <a:cs typeface="Segoe UI Semibold" panose="020B0702040204020203" pitchFamily="34" charset="0"/>
              </a:rPr>
              <a:t>							</a:t>
            </a:r>
            <a:r>
              <a:rPr lang="en-US" sz="2800" dirty="0">
                <a:solidFill>
                  <a:schemeClr val="accent3"/>
                </a:solidFill>
                <a:latin typeface="Segoe UI Black" panose="020B0A02040204020203" pitchFamily="34" charset="0"/>
                <a:ea typeface="Segoe UI Black" panose="020B0A02040204020203" pitchFamily="34" charset="0"/>
                <a:cs typeface="Segoe UI Semibold" panose="020B0702040204020203" pitchFamily="34" charset="0"/>
              </a:rPr>
              <a:t>Post</a:t>
            </a:r>
          </a:p>
        </p:txBody>
      </p:sp>
      <p:graphicFrame>
        <p:nvGraphicFramePr>
          <p:cNvPr id="17" name="Diagram 16">
            <a:extLst>
              <a:ext uri="{FF2B5EF4-FFF2-40B4-BE49-F238E27FC236}">
                <a16:creationId xmlns:a16="http://schemas.microsoft.com/office/drawing/2014/main" id="{88674DA6-42F5-0C99-A425-1D3053430575}"/>
              </a:ext>
            </a:extLst>
          </p:cNvPr>
          <p:cNvGraphicFramePr/>
          <p:nvPr>
            <p:extLst>
              <p:ext uri="{D42A27DB-BD31-4B8C-83A1-F6EECF244321}">
                <p14:modId xmlns:p14="http://schemas.microsoft.com/office/powerpoint/2010/main" val="2090662191"/>
              </p:ext>
            </p:extLst>
          </p:nvPr>
        </p:nvGraphicFramePr>
        <p:xfrm>
          <a:off x="2348334" y="5871801"/>
          <a:ext cx="4957469" cy="97790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19" name="Title 1">
            <a:extLst>
              <a:ext uri="{FF2B5EF4-FFF2-40B4-BE49-F238E27FC236}">
                <a16:creationId xmlns:a16="http://schemas.microsoft.com/office/drawing/2014/main" id="{EA2F5733-0E71-C6CE-F4DB-CFD3E0CF8B7E}"/>
              </a:ext>
            </a:extLst>
          </p:cNvPr>
          <p:cNvSpPr txBox="1">
            <a:spLocks/>
          </p:cNvSpPr>
          <p:nvPr/>
        </p:nvSpPr>
        <p:spPr>
          <a:xfrm>
            <a:off x="2026228" y="-5834"/>
            <a:ext cx="6005945" cy="981364"/>
          </a:xfrm>
          <a:prstGeom prst="rect">
            <a:avLst/>
          </a:prstGeom>
          <a:solidFill>
            <a:schemeClr val="bg2"/>
          </a:solidFill>
        </p:spPr>
        <p:txBody>
          <a:bodyPr vert="horz" lIns="70658" tIns="35329" rIns="70658" bIns="35329" rtlCol="0" anchor="ctr">
            <a:norm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2890" dirty="0">
                <a:solidFill>
                  <a:srgbClr val="FFFFFF"/>
                </a:solidFill>
                <a:latin typeface="Segoe UI Black" panose="020B0A02040204020203" pitchFamily="34" charset="0"/>
                <a:ea typeface="Segoe UI Black" panose="020B0A02040204020203" pitchFamily="34" charset="0"/>
              </a:rPr>
              <a:t>2022 Teacher Surveys</a:t>
            </a:r>
          </a:p>
        </p:txBody>
      </p:sp>
      <p:sp>
        <p:nvSpPr>
          <p:cNvPr id="20" name="Rectangle 19">
            <a:extLst>
              <a:ext uri="{FF2B5EF4-FFF2-40B4-BE49-F238E27FC236}">
                <a16:creationId xmlns:a16="http://schemas.microsoft.com/office/drawing/2014/main" id="{8A1C4220-13A8-3831-2AAE-3537068A2275}"/>
              </a:ext>
            </a:extLst>
          </p:cNvPr>
          <p:cNvSpPr/>
          <p:nvPr/>
        </p:nvSpPr>
        <p:spPr>
          <a:xfrm>
            <a:off x="2026228" y="843334"/>
            <a:ext cx="6005945" cy="1276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sp>
        <p:nvSpPr>
          <p:cNvPr id="21" name="Rectangle 20">
            <a:extLst>
              <a:ext uri="{FF2B5EF4-FFF2-40B4-BE49-F238E27FC236}">
                <a16:creationId xmlns:a16="http://schemas.microsoft.com/office/drawing/2014/main" id="{C357B837-396D-A91C-875F-2D08CB6DBDB8}"/>
              </a:ext>
            </a:extLst>
          </p:cNvPr>
          <p:cNvSpPr/>
          <p:nvPr/>
        </p:nvSpPr>
        <p:spPr>
          <a:xfrm>
            <a:off x="2026228" y="795662"/>
            <a:ext cx="6005945" cy="636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1"/>
          </a:p>
        </p:txBody>
      </p:sp>
      <p:pic>
        <p:nvPicPr>
          <p:cNvPr id="2" name="Audio 1">
            <a:hlinkClick r:id="" action="ppaction://media"/>
            <a:extLst>
              <a:ext uri="{FF2B5EF4-FFF2-40B4-BE49-F238E27FC236}">
                <a16:creationId xmlns:a16="http://schemas.microsoft.com/office/drawing/2014/main" id="{DE57547C-C334-A604-546D-2F6A745C02EC}"/>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3454458349"/>
      </p:ext>
    </p:extLst>
  </p:cSld>
  <p:clrMapOvr>
    <a:masterClrMapping/>
  </p:clrMapOvr>
  <mc:AlternateContent xmlns:mc="http://schemas.openxmlformats.org/markup-compatibility/2006" xmlns:p14="http://schemas.microsoft.com/office/powerpoint/2010/main">
    <mc:Choice Requires="p14">
      <p:transition spd="slow" p14:dur="2000" advTm="102826"/>
    </mc:Choice>
    <mc:Fallback xmlns="">
      <p:transition spd="slow" advTm="102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6950BFC3-D8DA-4A85-94F7-54DA5524770B}">
      <p188:commentRel xmlns:p188="http://schemas.microsoft.com/office/powerpoint/2018/8/main" r:id="rId4"/>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EDA12-B683-72C8-5764-33E0BFDB6BC5}"/>
              </a:ext>
            </a:extLst>
          </p:cNvPr>
          <p:cNvSpPr>
            <a:spLocks noGrp="1"/>
          </p:cNvSpPr>
          <p:nvPr>
            <p:ph type="title"/>
          </p:nvPr>
        </p:nvSpPr>
        <p:spPr/>
        <p:txBody>
          <a:bodyPr/>
          <a:lstStyle/>
          <a:p>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ntent Placeholder 3" title="Mentimeter - Interactive Presentations">
                <a:extLst>
                  <a:ext uri="{FF2B5EF4-FFF2-40B4-BE49-F238E27FC236}">
                    <a16:creationId xmlns:a16="http://schemas.microsoft.com/office/drawing/2014/main" id="{E271198F-EC19-1582-72FB-1D6DE8665D1A}"/>
                  </a:ext>
                </a:extLst>
              </p:cNvPr>
              <p:cNvGraphicFramePr>
                <a:graphicFrameLocks noGrp="1"/>
              </p:cNvGraphicFramePr>
              <p:nvPr>
                <p:ph idx="1"/>
              </p:nvPr>
            </p:nvGraphicFramePr>
            <p:xfrm>
              <a:off x="692150" y="2068513"/>
              <a:ext cx="8674100" cy="4932362"/>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4" name="Content Placeholder 3" title="Mentimeter - Interactive Presentations">
                <a:extLst>
                  <a:ext uri="{FF2B5EF4-FFF2-40B4-BE49-F238E27FC236}">
                    <a16:creationId xmlns:a16="http://schemas.microsoft.com/office/drawing/2014/main" id="{E271198F-EC19-1582-72FB-1D6DE8665D1A}"/>
                  </a:ext>
                </a:extLst>
              </p:cNvPr>
              <p:cNvPicPr>
                <a:picLocks noGrp="1" noRot="1" noChangeAspect="1" noMove="1" noResize="1" noEditPoints="1" noAdjustHandles="1" noChangeArrowheads="1" noChangeShapeType="1"/>
              </p:cNvPicPr>
              <p:nvPr/>
            </p:nvPicPr>
            <p:blipFill>
              <a:blip r:embed="rId5"/>
              <a:stretch>
                <a:fillRect/>
              </a:stretch>
            </p:blipFill>
            <p:spPr>
              <a:xfrm>
                <a:off x="692150" y="2068513"/>
                <a:ext cx="8674100" cy="4932362"/>
              </a:xfrm>
              <a:prstGeom prst="rect">
                <a:avLst/>
              </a:prstGeom>
            </p:spPr>
          </p:pic>
        </mc:Fallback>
      </mc:AlternateContent>
      <p:pic>
        <p:nvPicPr>
          <p:cNvPr id="5" name="Audio 4">
            <a:hlinkClick r:id="" action="ppaction://media"/>
            <a:extLst>
              <a:ext uri="{FF2B5EF4-FFF2-40B4-BE49-F238E27FC236}">
                <a16:creationId xmlns:a16="http://schemas.microsoft.com/office/drawing/2014/main" id="{296830C4-4F0F-10F3-6B63-439B025E83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3801363157"/>
      </p:ext>
    </p:extLst>
  </p:cSld>
  <p:clrMapOvr>
    <a:masterClrMapping/>
  </p:clrMapOvr>
  <mc:AlternateContent xmlns:mc="http://schemas.openxmlformats.org/markup-compatibility/2006" xmlns:p14="http://schemas.microsoft.com/office/powerpoint/2010/main">
    <mc:Choice Requires="p14">
      <p:transition spd="slow" p14:dur="2000" advTm="15776"/>
    </mc:Choice>
    <mc:Fallback xmlns="">
      <p:transition spd="slow" advTm="15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9BE359-A7C8-F2B8-0C69-6E9CFFD2839C}"/>
              </a:ext>
            </a:extLst>
          </p:cNvPr>
          <p:cNvSpPr>
            <a:spLocks noGrp="1"/>
          </p:cNvSpPr>
          <p:nvPr>
            <p:ph idx="1"/>
          </p:nvPr>
        </p:nvSpPr>
        <p:spPr>
          <a:xfrm>
            <a:off x="691515" y="536713"/>
            <a:ext cx="8675370" cy="6463845"/>
          </a:xfrm>
        </p:spPr>
        <p:txBody>
          <a:bodyPr vert="horz" lIns="91440" tIns="45720" rIns="91440" bIns="45720" rtlCol="0" anchor="t">
            <a:normAutofit fontScale="77500" lnSpcReduction="20000"/>
          </a:bodyPr>
          <a:lstStyle/>
          <a:p>
            <a:pPr marL="0" indent="0" algn="just" rtl="0" fontAlgn="base">
              <a:buNone/>
            </a:pPr>
            <a:r>
              <a:rPr lang="en-US" sz="2600" b="1" i="0" dirty="0">
                <a:solidFill>
                  <a:srgbClr val="000000"/>
                </a:solidFill>
                <a:effectLst/>
                <a:latin typeface="Arial" panose="020B0604020202020204" pitchFamily="34" charset="0"/>
                <a:cs typeface="Arial" panose="020B0604020202020204" pitchFamily="34" charset="0"/>
              </a:rPr>
              <a:t>OVERVIEW</a:t>
            </a:r>
          </a:p>
          <a:p>
            <a:pPr marL="0" indent="0" algn="just" rtl="0" fontAlgn="base">
              <a:buNone/>
            </a:pPr>
            <a:r>
              <a:rPr lang="en-US" sz="2600" b="1" i="0" dirty="0">
                <a:solidFill>
                  <a:srgbClr val="000000"/>
                </a:solidFill>
                <a:effectLst/>
                <a:latin typeface="Arial" panose="020B0604020202020204" pitchFamily="34" charset="0"/>
                <a:cs typeface="Arial" panose="020B0604020202020204" pitchFamily="34" charset="0"/>
              </a:rPr>
              <a:t>What is this project? </a:t>
            </a:r>
            <a:r>
              <a:rPr lang="en-US" sz="2600" b="0" i="0" dirty="0">
                <a:solidFill>
                  <a:srgbClr val="000000"/>
                </a:solidFill>
                <a:effectLst/>
                <a:latin typeface="Arial" panose="020B0604020202020204" pitchFamily="34" charset="0"/>
                <a:cs typeface="Arial" panose="020B0604020202020204" pitchFamily="34" charset="0"/>
              </a:rPr>
              <a:t>Rural students with a significant portion of high-needs students, disadvantaged financially and lacking access to opportunities to improve achievement due to their distance from programming, the financial resources of the school district for transportation, and high poverty.  </a:t>
            </a:r>
          </a:p>
          <a:p>
            <a:pPr marL="0" indent="0" algn="just" rtl="0" fontAlgn="base">
              <a:buNone/>
            </a:pPr>
            <a:r>
              <a:rPr lang="en-US" sz="2600" b="1" i="0" dirty="0">
                <a:solidFill>
                  <a:srgbClr val="000000"/>
                </a:solidFill>
                <a:effectLst/>
                <a:latin typeface="Arial" panose="020B0604020202020204" pitchFamily="34" charset="0"/>
                <a:cs typeface="Arial" panose="020B0604020202020204" pitchFamily="34" charset="0"/>
              </a:rPr>
              <a:t>Who is involved? </a:t>
            </a:r>
            <a:r>
              <a:rPr lang="en-US" sz="2600" b="0" i="0" dirty="0">
                <a:solidFill>
                  <a:srgbClr val="000000"/>
                </a:solidFill>
                <a:effectLst/>
                <a:latin typeface="Arial" panose="020B0604020202020204" pitchFamily="34" charset="0"/>
                <a:cs typeface="Arial" panose="020B0604020202020204" pitchFamily="34" charset="0"/>
              </a:rPr>
              <a:t>56 rural teachers and 2,597 rural students in grades 3-8 in rural elementary and middle schools. </a:t>
            </a:r>
          </a:p>
          <a:p>
            <a:pPr marL="0" indent="0" algn="just" rtl="0" fontAlgn="base">
              <a:buNone/>
            </a:pPr>
            <a:r>
              <a:rPr lang="en-US" sz="2600" b="0" i="0" dirty="0">
                <a:solidFill>
                  <a:srgbClr val="000000"/>
                </a:solidFill>
                <a:effectLst/>
                <a:latin typeface="Arial" panose="020B0604020202020204" pitchFamily="34" charset="0"/>
                <a:cs typeface="Arial" panose="020B0604020202020204" pitchFamily="34" charset="0"/>
              </a:rPr>
              <a:t>The CODERS Project included a three-year field trial and impact study of teacher and student programming. STEM/Computer Science (STEM/CS) course modules with integrated writing to support learning in STEM, sp</a:t>
            </a:r>
            <a:r>
              <a:rPr lang="en-US" sz="2600" dirty="0">
                <a:solidFill>
                  <a:srgbClr val="000000"/>
                </a:solidFill>
                <a:latin typeface="Arial" panose="020B0604020202020204" pitchFamily="34" charset="0"/>
                <a:cs typeface="Arial" panose="020B0604020202020204" pitchFamily="34" charset="0"/>
              </a:rPr>
              <a:t>ecifically coding by providing </a:t>
            </a:r>
            <a:r>
              <a:rPr lang="en-US" sz="2600" b="0" i="0" dirty="0">
                <a:solidFill>
                  <a:srgbClr val="000000"/>
                </a:solidFill>
                <a:effectLst/>
                <a:latin typeface="Arial" panose="020B0604020202020204" pitchFamily="34" charset="0"/>
                <a:cs typeface="Arial" panose="020B0604020202020204" pitchFamily="34" charset="0"/>
              </a:rPr>
              <a:t>High-quality curriculum module with integrated CODERS kits and writing supports;  CODERS kits included </a:t>
            </a:r>
            <a:r>
              <a:rPr lang="en-US" sz="2600" b="0" i="0" dirty="0" err="1">
                <a:solidFill>
                  <a:srgbClr val="000000"/>
                </a:solidFill>
                <a:effectLst/>
                <a:latin typeface="Arial" panose="020B0604020202020204" pitchFamily="34" charset="0"/>
                <a:cs typeface="Arial" panose="020B0604020202020204" pitchFamily="34" charset="0"/>
              </a:rPr>
              <a:t>microbits</a:t>
            </a:r>
            <a:r>
              <a:rPr lang="en-US" sz="2600" b="0" i="0" dirty="0">
                <a:solidFill>
                  <a:srgbClr val="000000"/>
                </a:solidFill>
                <a:effectLst/>
                <a:latin typeface="Arial" panose="020B0604020202020204" pitchFamily="34" charset="0"/>
                <a:cs typeface="Arial" panose="020B0604020202020204" pitchFamily="34" charset="0"/>
              </a:rPr>
              <a:t>, </a:t>
            </a:r>
            <a:r>
              <a:rPr lang="en-US" sz="2600" b="0" i="0" dirty="0" err="1">
                <a:solidFill>
                  <a:srgbClr val="000000"/>
                </a:solidFill>
                <a:effectLst/>
                <a:latin typeface="Arial" panose="020B0604020202020204" pitchFamily="34" charset="0"/>
                <a:cs typeface="Arial" panose="020B0604020202020204" pitchFamily="34" charset="0"/>
              </a:rPr>
              <a:t>cutebots</a:t>
            </a:r>
            <a:r>
              <a:rPr lang="en-US" sz="2600" b="0" i="0" dirty="0">
                <a:solidFill>
                  <a:srgbClr val="000000"/>
                </a:solidFill>
                <a:effectLst/>
                <a:latin typeface="Arial" panose="020B0604020202020204" pitchFamily="34" charset="0"/>
                <a:cs typeface="Arial" panose="020B0604020202020204" pitchFamily="34" charset="0"/>
              </a:rPr>
              <a:t>, batteries, sensors, robot dogs, drones, and smart home kits.  </a:t>
            </a:r>
          </a:p>
          <a:p>
            <a:pPr marL="0" indent="0" algn="just" fontAlgn="base">
              <a:buNone/>
            </a:pPr>
            <a:r>
              <a:rPr lang="en-US" sz="2600" b="1" i="0">
                <a:solidFill>
                  <a:srgbClr val="000000"/>
                </a:solidFill>
                <a:effectLst/>
                <a:latin typeface="Arial"/>
                <a:cs typeface="Arial"/>
              </a:rPr>
              <a:t>The study </a:t>
            </a:r>
            <a:r>
              <a:rPr lang="en-US" sz="2600" b="1">
                <a:solidFill>
                  <a:srgbClr val="000000"/>
                </a:solidFill>
                <a:latin typeface="Arial"/>
                <a:cs typeface="Arial"/>
              </a:rPr>
              <a:t>researches student</a:t>
            </a:r>
            <a:r>
              <a:rPr lang="en-US" sz="2600" b="1" i="0">
                <a:solidFill>
                  <a:srgbClr val="000000"/>
                </a:solidFill>
                <a:effectLst/>
                <a:latin typeface="Arial"/>
                <a:cs typeface="Arial"/>
              </a:rPr>
              <a:t> engagement in school-based </a:t>
            </a:r>
            <a:r>
              <a:rPr lang="en-US" sz="2600" b="0" i="0">
                <a:solidFill>
                  <a:srgbClr val="000000"/>
                </a:solidFill>
                <a:effectLst/>
                <a:latin typeface="Arial"/>
                <a:cs typeface="Arial"/>
              </a:rPr>
              <a:t>STEM and Computer Science experiences to increase student achievement, knowledge of STEM/CS, attitudes, career interest, and efficacy; develop teachers’ content knowledge and efficacy for teaching STEM and CS project-based learning; provide students with academic supports to foster success in schools.  </a:t>
            </a:r>
          </a:p>
          <a:p>
            <a:pPr marL="0" indent="0" algn="just" rtl="0" fontAlgn="base">
              <a:buNone/>
            </a:pPr>
            <a:r>
              <a:rPr lang="en-US" sz="2600" b="1" i="0" dirty="0">
                <a:solidFill>
                  <a:srgbClr val="000000"/>
                </a:solidFill>
                <a:effectLst/>
                <a:latin typeface="Arial" panose="020B0604020202020204" pitchFamily="34" charset="0"/>
                <a:cs typeface="Arial" panose="020B0604020202020204" pitchFamily="34" charset="0"/>
              </a:rPr>
              <a:t>Who is the </a:t>
            </a:r>
            <a:r>
              <a:rPr lang="en-US" sz="2600" b="1" dirty="0">
                <a:solidFill>
                  <a:srgbClr val="000000"/>
                </a:solidFill>
                <a:latin typeface="Arial" panose="020B0604020202020204" pitchFamily="34" charset="0"/>
                <a:cs typeface="Arial" panose="020B0604020202020204" pitchFamily="34" charset="0"/>
              </a:rPr>
              <a:t>interdisciplinary team working on this project? </a:t>
            </a:r>
          </a:p>
          <a:p>
            <a:pPr marL="0" indent="0" algn="just" rtl="0" fontAlgn="base">
              <a:buNone/>
            </a:pPr>
            <a:r>
              <a:rPr lang="en-US" sz="2600" b="0" i="0" dirty="0">
                <a:solidFill>
                  <a:srgbClr val="000000"/>
                </a:solidFill>
                <a:effectLst/>
                <a:latin typeface="Arial" panose="020B0604020202020204" pitchFamily="34" charset="0"/>
                <a:cs typeface="Arial" panose="020B0604020202020204" pitchFamily="34" charset="0"/>
              </a:rPr>
              <a:t>The curriculum modules were developed by a team of faculty in computer science, English Education, Physics, Elementary Literacy, Elementary Mathematics &amp; Language at </a:t>
            </a:r>
            <a:r>
              <a:rPr lang="en-US" sz="2600" dirty="0">
                <a:solidFill>
                  <a:srgbClr val="000000"/>
                </a:solidFill>
                <a:latin typeface="Arial" panose="020B0604020202020204" pitchFamily="34" charset="0"/>
                <a:cs typeface="Arial" panose="020B0604020202020204" pitchFamily="34" charset="0"/>
              </a:rPr>
              <a:t>a large university in Missouri. </a:t>
            </a:r>
            <a:r>
              <a:rPr lang="en-US" sz="2600" b="0" i="0" dirty="0">
                <a:solidFill>
                  <a:srgbClr val="000000"/>
                </a:solidFill>
                <a:effectLst/>
                <a:latin typeface="Arial" panose="020B0604020202020204" pitchFamily="34" charset="0"/>
                <a:cs typeface="Arial" panose="020B0604020202020204" pitchFamily="34" charset="0"/>
              </a:rPr>
              <a:t> </a:t>
            </a:r>
          </a:p>
          <a:p>
            <a:pPr marL="0" indent="0">
              <a:buNone/>
            </a:pPr>
            <a:endParaRPr lang="en-US" dirty="0"/>
          </a:p>
        </p:txBody>
      </p:sp>
      <p:pic>
        <p:nvPicPr>
          <p:cNvPr id="4" name="Audio 3">
            <a:hlinkClick r:id="" action="ppaction://media"/>
            <a:extLst>
              <a:ext uri="{FF2B5EF4-FFF2-40B4-BE49-F238E27FC236}">
                <a16:creationId xmlns:a16="http://schemas.microsoft.com/office/drawing/2014/main" id="{F4DCE58B-38BF-E1AB-DE6A-E2850A92CB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960781644"/>
      </p:ext>
    </p:extLst>
  </p:cSld>
  <p:clrMapOvr>
    <a:masterClrMapping/>
  </p:clrMapOvr>
  <mc:AlternateContent xmlns:mc="http://schemas.openxmlformats.org/markup-compatibility/2006">
    <mc:Choice xmlns:p14="http://schemas.microsoft.com/office/powerpoint/2010/main" Requires="p14">
      <p:transition spd="slow" p14:dur="2000" advTm="89706"/>
    </mc:Choice>
    <mc:Fallback>
      <p:transition spd="slow" advTm="89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53D12-88EC-8655-AD80-993077CAC904}"/>
              </a:ext>
            </a:extLst>
          </p:cNvPr>
          <p:cNvSpPr>
            <a:spLocks noGrp="1"/>
          </p:cNvSpPr>
          <p:nvPr>
            <p:ph type="title"/>
          </p:nvPr>
        </p:nvSpPr>
        <p:spPr>
          <a:xfrm>
            <a:off x="396835" y="4253228"/>
            <a:ext cx="2714982" cy="2779712"/>
          </a:xfrm>
        </p:spPr>
        <p:txBody>
          <a:bodyPr anchor="ctr">
            <a:normAutofit/>
          </a:bodyPr>
          <a:lstStyle/>
          <a:p>
            <a:endParaRPr lang="en-US" sz="3500"/>
          </a:p>
        </p:txBody>
      </p:sp>
      <p:sp>
        <p:nvSpPr>
          <p:cNvPr id="3" name="Content Placeholder 2">
            <a:extLst>
              <a:ext uri="{FF2B5EF4-FFF2-40B4-BE49-F238E27FC236}">
                <a16:creationId xmlns:a16="http://schemas.microsoft.com/office/drawing/2014/main" id="{7374BC86-E526-926D-B080-D0D5F967355D}"/>
              </a:ext>
            </a:extLst>
          </p:cNvPr>
          <p:cNvSpPr>
            <a:spLocks noGrp="1"/>
          </p:cNvSpPr>
          <p:nvPr>
            <p:ph idx="1"/>
          </p:nvPr>
        </p:nvSpPr>
        <p:spPr>
          <a:xfrm>
            <a:off x="3484785" y="4253230"/>
            <a:ext cx="6175465" cy="2779711"/>
          </a:xfrm>
        </p:spPr>
        <p:txBody>
          <a:bodyPr anchor="ctr">
            <a:normAutofit/>
          </a:bodyPr>
          <a:lstStyle/>
          <a:p>
            <a:pPr marL="0" indent="0">
              <a:buNone/>
            </a:pPr>
            <a:r>
              <a:rPr lang="en-US" sz="1700" dirty="0"/>
              <a:t>Feel free to contact me for conversation or questions at </a:t>
            </a:r>
            <a:r>
              <a:rPr lang="en-US" sz="1700" b="0" i="0" dirty="0">
                <a:effectLst/>
                <a:latin typeface="Google Sans"/>
              </a:rPr>
              <a:t>‪(417) 501-9977‬ or by email at </a:t>
            </a:r>
            <a:r>
              <a:rPr lang="en-US" sz="1700" b="0" i="0" dirty="0">
                <a:effectLst/>
                <a:latin typeface="Google Sans"/>
                <a:hlinkClick r:id="rId4"/>
              </a:rPr>
              <a:t>kfranklin@missouristate.edu</a:t>
            </a:r>
            <a:r>
              <a:rPr lang="en-US" sz="1700" b="0" i="0" dirty="0">
                <a:effectLst/>
                <a:latin typeface="Google Sans"/>
              </a:rPr>
              <a:t>. </a:t>
            </a:r>
          </a:p>
          <a:p>
            <a:pPr marL="0" indent="0">
              <a:buNone/>
            </a:pPr>
            <a:r>
              <a:rPr lang="en-US" sz="1700" dirty="0">
                <a:latin typeface="Google Sans"/>
              </a:rPr>
              <a:t>Feel free to contact Callie Dean at </a:t>
            </a:r>
            <a:r>
              <a:rPr lang="en-US" sz="1700" dirty="0">
                <a:latin typeface="Google Sans"/>
                <a:hlinkClick r:id="rId5"/>
              </a:rPr>
              <a:t>callie@evaluationgroup.com</a:t>
            </a:r>
            <a:r>
              <a:rPr lang="en-US" sz="1700" dirty="0">
                <a:latin typeface="Google Sans"/>
              </a:rPr>
              <a:t>, The Evaluation Group. </a:t>
            </a:r>
            <a:endParaRPr lang="en-US" sz="1700" b="0" i="0" dirty="0">
              <a:effectLst/>
              <a:latin typeface="Google Sans"/>
            </a:endParaRPr>
          </a:p>
          <a:p>
            <a:pPr marL="0" indent="0">
              <a:buNone/>
            </a:pPr>
            <a:endParaRPr lang="en-US" sz="1700" dirty="0">
              <a:latin typeface="Google Sans"/>
            </a:endParaRPr>
          </a:p>
          <a:p>
            <a:pPr marL="0" indent="0">
              <a:buNone/>
            </a:pPr>
            <a:r>
              <a:rPr lang="en-US" sz="1700" dirty="0">
                <a:latin typeface="Google Sans"/>
              </a:rPr>
              <a:t>Thank you for attending! </a:t>
            </a:r>
          </a:p>
          <a:p>
            <a:pPr marL="0" indent="0">
              <a:buNone/>
            </a:pPr>
            <a:endParaRPr lang="en-US" sz="1700" dirty="0"/>
          </a:p>
        </p:txBody>
      </p:sp>
      <p:pic>
        <p:nvPicPr>
          <p:cNvPr id="5" name="Picture 4" descr="Two dogs lying on a chair&#10;&#10;Description automatically generated">
            <a:extLst>
              <a:ext uri="{FF2B5EF4-FFF2-40B4-BE49-F238E27FC236}">
                <a16:creationId xmlns:a16="http://schemas.microsoft.com/office/drawing/2014/main" id="{A9F86508-E9C8-C108-6E25-7B926EF87D0E}"/>
              </a:ext>
            </a:extLst>
          </p:cNvPr>
          <p:cNvPicPr>
            <a:picLocks noChangeAspect="1"/>
          </p:cNvPicPr>
          <p:nvPr/>
        </p:nvPicPr>
        <p:blipFill rotWithShape="1">
          <a:blip r:embed="rId6">
            <a:extLst>
              <a:ext uri="{28A0092B-C50C-407E-A947-70E740481C1C}">
                <a14:useLocalDpi xmlns:a14="http://schemas.microsoft.com/office/drawing/2010/main" val="0"/>
              </a:ext>
            </a:extLst>
          </a:blip>
          <a:srcRect t="25593" b="18662"/>
          <a:stretch/>
        </p:blipFill>
        <p:spPr>
          <a:xfrm>
            <a:off x="20" y="10"/>
            <a:ext cx="10058380" cy="4205351"/>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6" name="Audio 5">
            <a:hlinkClick r:id="" action="ppaction://media"/>
            <a:extLst>
              <a:ext uri="{FF2B5EF4-FFF2-40B4-BE49-F238E27FC236}">
                <a16:creationId xmlns:a16="http://schemas.microsoft.com/office/drawing/2014/main" id="{53089A9A-5FC1-1F06-C1BE-291A32CA94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345664538"/>
      </p:ext>
    </p:extLst>
  </p:cSld>
  <p:clrMapOvr>
    <a:masterClrMapping/>
  </p:clrMapOvr>
  <mc:AlternateContent xmlns:mc="http://schemas.openxmlformats.org/markup-compatibility/2006" xmlns:p14="http://schemas.microsoft.com/office/powerpoint/2010/main">
    <mc:Choice Requires="p14">
      <p:transition spd="slow" p14:dur="2000" advTm="33728"/>
    </mc:Choice>
    <mc:Fallback xmlns="">
      <p:transition spd="slow" advTm="33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448B7-E620-9F40-D757-43F34517F5F5}"/>
              </a:ext>
            </a:extLst>
          </p:cNvPr>
          <p:cNvSpPr>
            <a:spLocks noGrp="1"/>
          </p:cNvSpPr>
          <p:nvPr>
            <p:ph type="title"/>
          </p:nvPr>
        </p:nvSpPr>
        <p:spPr/>
        <p:txBody>
          <a:bodyPr/>
          <a:lstStyle/>
          <a:p>
            <a:r>
              <a:rPr lang="en-US" dirty="0"/>
              <a:t>Other Links of Interest</a:t>
            </a:r>
          </a:p>
        </p:txBody>
      </p:sp>
      <p:sp>
        <p:nvSpPr>
          <p:cNvPr id="3" name="Content Placeholder 2">
            <a:extLst>
              <a:ext uri="{FF2B5EF4-FFF2-40B4-BE49-F238E27FC236}">
                <a16:creationId xmlns:a16="http://schemas.microsoft.com/office/drawing/2014/main" id="{01BC5D07-D281-DCF6-8CEA-F503EB4DD465}"/>
              </a:ext>
            </a:extLst>
          </p:cNvPr>
          <p:cNvSpPr>
            <a:spLocks noGrp="1"/>
          </p:cNvSpPr>
          <p:nvPr>
            <p:ph idx="1"/>
          </p:nvPr>
        </p:nvSpPr>
        <p:spPr/>
        <p:txBody>
          <a:bodyPr/>
          <a:lstStyle/>
          <a:p>
            <a:r>
              <a:rPr lang="en-US" dirty="0"/>
              <a:t>Cody the Coder, a third grader, tells his story: </a:t>
            </a:r>
            <a:r>
              <a:rPr lang="en-US" dirty="0">
                <a:hlinkClick r:id="rId2"/>
              </a:rPr>
              <a:t>https://www.ksmu.org/show/stem-spots/2021-11-18/stem-spots-cody-tells-us-about-coding</a:t>
            </a:r>
            <a:endParaRPr lang="en-US" dirty="0"/>
          </a:p>
          <a:p>
            <a:endParaRPr lang="en-US" dirty="0"/>
          </a:p>
          <a:p>
            <a:r>
              <a:rPr lang="en-US" dirty="0">
                <a:hlinkClick r:id="rId3"/>
              </a:rPr>
              <a:t>https://www.instagram.com/msu_coders/</a:t>
            </a:r>
            <a:endParaRPr lang="en-US" dirty="0"/>
          </a:p>
          <a:p>
            <a:endParaRPr lang="en-US" dirty="0"/>
          </a:p>
        </p:txBody>
      </p:sp>
    </p:spTree>
    <p:extLst>
      <p:ext uri="{BB962C8B-B14F-4D97-AF65-F5344CB8AC3E}">
        <p14:creationId xmlns:p14="http://schemas.microsoft.com/office/powerpoint/2010/main" val="1766912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D51B8-7BC6-2AEE-7167-10234F52971B}"/>
              </a:ext>
            </a:extLst>
          </p:cNvPr>
          <p:cNvSpPr>
            <a:spLocks noGrp="1"/>
          </p:cNvSpPr>
          <p:nvPr>
            <p:ph type="title"/>
          </p:nvPr>
        </p:nvSpPr>
        <p:spPr/>
        <p:txBody>
          <a:bodyPr/>
          <a:lstStyle/>
          <a:p>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ntent Placeholder 3" title="Mentimeter - Interactive Presentations">
                <a:extLst>
                  <a:ext uri="{FF2B5EF4-FFF2-40B4-BE49-F238E27FC236}">
                    <a16:creationId xmlns:a16="http://schemas.microsoft.com/office/drawing/2014/main" id="{18C1BC55-59ED-587A-84F5-E23C24B06365}"/>
                  </a:ext>
                </a:extLst>
              </p:cNvPr>
              <p:cNvGraphicFramePr>
                <a:graphicFrameLocks noGrp="1"/>
              </p:cNvGraphicFramePr>
              <p:nvPr>
                <p:ph idx="1"/>
              </p:nvPr>
            </p:nvGraphicFramePr>
            <p:xfrm>
              <a:off x="692150" y="2068513"/>
              <a:ext cx="8674100" cy="4932362"/>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4" name="Content Placeholder 3" title="Mentimeter - Interactive Presentations">
                <a:extLst>
                  <a:ext uri="{FF2B5EF4-FFF2-40B4-BE49-F238E27FC236}">
                    <a16:creationId xmlns:a16="http://schemas.microsoft.com/office/drawing/2014/main" id="{18C1BC55-59ED-587A-84F5-E23C24B06365}"/>
                  </a:ext>
                </a:extLst>
              </p:cNvPr>
              <p:cNvPicPr>
                <a:picLocks noGrp="1" noRot="1" noChangeAspect="1" noMove="1" noResize="1" noEditPoints="1" noAdjustHandles="1" noChangeArrowheads="1" noChangeShapeType="1"/>
              </p:cNvPicPr>
              <p:nvPr/>
            </p:nvPicPr>
            <p:blipFill>
              <a:blip r:embed="rId5"/>
              <a:stretch>
                <a:fillRect/>
              </a:stretch>
            </p:blipFill>
            <p:spPr>
              <a:xfrm>
                <a:off x="692150" y="2068513"/>
                <a:ext cx="8674100" cy="4932362"/>
              </a:xfrm>
              <a:prstGeom prst="rect">
                <a:avLst/>
              </a:prstGeom>
            </p:spPr>
          </p:pic>
        </mc:Fallback>
      </mc:AlternateContent>
      <p:pic>
        <p:nvPicPr>
          <p:cNvPr id="5" name="Audio 4">
            <a:hlinkClick r:id="" action="ppaction://media"/>
            <a:extLst>
              <a:ext uri="{FF2B5EF4-FFF2-40B4-BE49-F238E27FC236}">
                <a16:creationId xmlns:a16="http://schemas.microsoft.com/office/drawing/2014/main" id="{2FBA8DAF-AFDF-06E7-AB40-F08111F3D8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3820389503"/>
      </p:ext>
    </p:extLst>
  </p:cSld>
  <p:clrMapOvr>
    <a:masterClrMapping/>
  </p:clrMapOvr>
  <mc:AlternateContent xmlns:mc="http://schemas.openxmlformats.org/markup-compatibility/2006" xmlns:p14="http://schemas.microsoft.com/office/powerpoint/2010/main">
    <mc:Choice Requires="p14">
      <p:transition spd="slow" p14:dur="2000" advTm="11904"/>
    </mc:Choice>
    <mc:Fallback xmlns="">
      <p:transition spd="slow" advTm="11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2458F9-009C-9B2A-68F0-F70DB433B687}"/>
              </a:ext>
            </a:extLst>
          </p:cNvPr>
          <p:cNvSpPr>
            <a:spLocks noGrp="1"/>
          </p:cNvSpPr>
          <p:nvPr>
            <p:ph type="title"/>
          </p:nvPr>
        </p:nvSpPr>
        <p:spPr>
          <a:xfrm>
            <a:off x="530861" y="729262"/>
            <a:ext cx="3811981" cy="5176089"/>
          </a:xfrm>
        </p:spPr>
        <p:txBody>
          <a:bodyPr vert="horz" lIns="91440" tIns="45720" rIns="91440" bIns="45720" rtlCol="0" anchor="b">
            <a:normAutofit/>
          </a:bodyPr>
          <a:lstStyle/>
          <a:p>
            <a:pPr defTabSz="914400"/>
            <a:endParaRPr lang="en-US" sz="4300" kern="1200" dirty="0">
              <a:solidFill>
                <a:schemeClr val="tx1"/>
              </a:solidFill>
              <a:latin typeface="+mj-lt"/>
              <a:ea typeface="+mj-ea"/>
              <a:cs typeface="+mj-cs"/>
            </a:endParaRPr>
          </a:p>
        </p:txBody>
      </p:sp>
      <p:pic>
        <p:nvPicPr>
          <p:cNvPr id="5" name="Online Media 4">
            <a:hlinkClick r:id="" action="ppaction://media"/>
            <a:extLst>
              <a:ext uri="{FF2B5EF4-FFF2-40B4-BE49-F238E27FC236}">
                <a16:creationId xmlns:a16="http://schemas.microsoft.com/office/drawing/2014/main" id="{0B791618-532A-F162-280E-449957ADC817}"/>
              </a:ext>
            </a:extLst>
          </p:cNvPr>
          <p:cNvPicPr>
            <a:picLocks noGrp="1" noRot="1" noChangeAspect="1"/>
          </p:cNvPicPr>
          <p:nvPr>
            <p:ph idx="1"/>
            <a:videoFile r:link="rId1"/>
          </p:nvPr>
        </p:nvPicPr>
        <p:blipFill>
          <a:blip r:embed="rId6"/>
          <a:stretch>
            <a:fillRect/>
          </a:stretch>
        </p:blipFill>
        <p:spPr>
          <a:xfrm>
            <a:off x="5360988" y="728663"/>
            <a:ext cx="3911600" cy="6923087"/>
          </a:xfrm>
          <a:prstGeom prst="rect">
            <a:avLst/>
          </a:prstGeom>
        </p:spPr>
      </p:pic>
      <p:pic>
        <p:nvPicPr>
          <p:cNvPr id="7" name="Online Media 6">
            <a:hlinkClick r:id="" action="ppaction://media"/>
            <a:extLst>
              <a:ext uri="{FF2B5EF4-FFF2-40B4-BE49-F238E27FC236}">
                <a16:creationId xmlns:a16="http://schemas.microsoft.com/office/drawing/2014/main" id="{4D54E9DC-2949-C6BB-366E-43012A436DF9}"/>
              </a:ext>
            </a:extLst>
          </p:cNvPr>
          <p:cNvPicPr>
            <a:picLocks noRot="1" noChangeAspect="1"/>
          </p:cNvPicPr>
          <p:nvPr>
            <a:videoFile r:link="rId2"/>
          </p:nvPr>
        </p:nvPicPr>
        <p:blipFill>
          <a:blip r:embed="rId7"/>
          <a:stretch>
            <a:fillRect/>
          </a:stretch>
        </p:blipFill>
        <p:spPr>
          <a:xfrm>
            <a:off x="585122" y="428324"/>
            <a:ext cx="4149403" cy="7344076"/>
          </a:xfrm>
          <a:prstGeom prst="rect">
            <a:avLst/>
          </a:prstGeom>
        </p:spPr>
      </p:pic>
      <p:pic>
        <p:nvPicPr>
          <p:cNvPr id="8" name="Audio 7">
            <a:hlinkClick r:id="" action="ppaction://media"/>
            <a:extLst>
              <a:ext uri="{FF2B5EF4-FFF2-40B4-BE49-F238E27FC236}">
                <a16:creationId xmlns:a16="http://schemas.microsoft.com/office/drawing/2014/main" id="{554A58B6-75BD-C491-8C02-7CE5B6E1AAC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2867020698"/>
      </p:ext>
    </p:extLst>
  </p:cSld>
  <p:clrMapOvr>
    <a:masterClrMapping/>
  </p:clrMapOvr>
  <mc:AlternateContent xmlns:mc="http://schemas.openxmlformats.org/markup-compatibility/2006" xmlns:p14="http://schemas.microsoft.com/office/powerpoint/2010/main">
    <mc:Choice Requires="p14">
      <p:transition spd="slow" p14:dur="2000" advTm="55541"/>
    </mc:Choice>
    <mc:Fallback xmlns="">
      <p:transition spd="slow" advTm="55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2" name="Picture 6" descr="A screenshot of a computer screen&#10;&#10;Description automatically generated">
            <a:extLst>
              <a:ext uri="{FF2B5EF4-FFF2-40B4-BE49-F238E27FC236}">
                <a16:creationId xmlns:a16="http://schemas.microsoft.com/office/drawing/2014/main" id="{17B0FF1E-A336-54A2-C7EF-D8FE81592A6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772110" y="-839099"/>
            <a:ext cx="8067751" cy="838208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descr="A shelf with many boxes&#10;&#10;Description automatically generated">
            <a:extLst>
              <a:ext uri="{FF2B5EF4-FFF2-40B4-BE49-F238E27FC236}">
                <a16:creationId xmlns:a16="http://schemas.microsoft.com/office/drawing/2014/main" id="{7D4B6C95-83D2-FBAC-91C0-E3370EBF6D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3599" y="148303"/>
            <a:ext cx="3150904" cy="3125817"/>
          </a:xfrm>
          <a:prstGeom prst="rect">
            <a:avLst/>
          </a:prstGeom>
        </p:spPr>
      </p:pic>
      <p:pic>
        <p:nvPicPr>
          <p:cNvPr id="4" name="Audio 3">
            <a:hlinkClick r:id="" action="ppaction://media"/>
            <a:extLst>
              <a:ext uri="{FF2B5EF4-FFF2-40B4-BE49-F238E27FC236}">
                <a16:creationId xmlns:a16="http://schemas.microsoft.com/office/drawing/2014/main" id="{436C02C9-BDF0-87B5-14CE-FEC1AA1565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3730355230"/>
      </p:ext>
    </p:extLst>
  </p:cSld>
  <p:clrMapOvr>
    <a:masterClrMapping/>
  </p:clrMapOvr>
  <mc:AlternateContent xmlns:mc="http://schemas.openxmlformats.org/markup-compatibility/2006" xmlns:p14="http://schemas.microsoft.com/office/powerpoint/2010/main">
    <mc:Choice Requires="p14">
      <p:transition spd="slow" p14:dur="2000" advTm="51040"/>
    </mc:Choice>
    <mc:Fallback xmlns="">
      <p:transition spd="slow" advTm="51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A5F97-F093-60BD-475E-1967CDA7B3CB}"/>
              </a:ext>
            </a:extLst>
          </p:cNvPr>
          <p:cNvSpPr>
            <a:spLocks noGrp="1"/>
          </p:cNvSpPr>
          <p:nvPr>
            <p:ph type="title"/>
          </p:nvPr>
        </p:nvSpPr>
        <p:spPr/>
        <p:txBody>
          <a:bodyPr/>
          <a:lstStyle/>
          <a:p>
            <a:endParaRPr lang="en-US"/>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ntent Placeholder 3" title="Mentimeter - Interactive Presentations">
                <a:extLst>
                  <a:ext uri="{FF2B5EF4-FFF2-40B4-BE49-F238E27FC236}">
                    <a16:creationId xmlns:a16="http://schemas.microsoft.com/office/drawing/2014/main" id="{09A8AEB6-ECA3-C17B-0EB4-36D8BC90BCE8}"/>
                  </a:ext>
                </a:extLst>
              </p:cNvPr>
              <p:cNvGraphicFramePr>
                <a:graphicFrameLocks noGrp="1"/>
              </p:cNvGraphicFramePr>
              <p:nvPr>
                <p:ph idx="1"/>
              </p:nvPr>
            </p:nvGraphicFramePr>
            <p:xfrm>
              <a:off x="692150" y="2068513"/>
              <a:ext cx="8674100" cy="4932362"/>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4" name="Content Placeholder 3" title="Mentimeter - Interactive Presentations">
                <a:extLst>
                  <a:ext uri="{FF2B5EF4-FFF2-40B4-BE49-F238E27FC236}">
                    <a16:creationId xmlns:a16="http://schemas.microsoft.com/office/drawing/2014/main" id="{09A8AEB6-ECA3-C17B-0EB4-36D8BC90BCE8}"/>
                  </a:ext>
                </a:extLst>
              </p:cNvPr>
              <p:cNvPicPr>
                <a:picLocks noGrp="1" noRot="1" noChangeAspect="1" noMove="1" noResize="1" noEditPoints="1" noAdjustHandles="1" noChangeArrowheads="1" noChangeShapeType="1"/>
              </p:cNvPicPr>
              <p:nvPr/>
            </p:nvPicPr>
            <p:blipFill>
              <a:blip r:embed="rId5"/>
              <a:stretch>
                <a:fillRect/>
              </a:stretch>
            </p:blipFill>
            <p:spPr>
              <a:xfrm>
                <a:off x="692150" y="2068513"/>
                <a:ext cx="8674100" cy="4932362"/>
              </a:xfrm>
              <a:prstGeom prst="rect">
                <a:avLst/>
              </a:prstGeom>
            </p:spPr>
          </p:pic>
        </mc:Fallback>
      </mc:AlternateContent>
      <p:pic>
        <p:nvPicPr>
          <p:cNvPr id="5" name="Audio 4">
            <a:hlinkClick r:id="" action="ppaction://media"/>
            <a:extLst>
              <a:ext uri="{FF2B5EF4-FFF2-40B4-BE49-F238E27FC236}">
                <a16:creationId xmlns:a16="http://schemas.microsoft.com/office/drawing/2014/main" id="{5C2ACBB9-0AEA-F2D3-F5AC-983045322A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2804912241"/>
      </p:ext>
    </p:extLst>
  </p:cSld>
  <p:clrMapOvr>
    <a:masterClrMapping/>
  </p:clrMapOvr>
  <mc:AlternateContent xmlns:mc="http://schemas.openxmlformats.org/markup-compatibility/2006" xmlns:p14="http://schemas.microsoft.com/office/powerpoint/2010/main">
    <mc:Choice Requires="p14">
      <p:transition spd="slow" p14:dur="2000" advTm="31818"/>
    </mc:Choice>
    <mc:Fallback xmlns="">
      <p:transition spd="slow" advTm="31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F7C77-30FB-644E-5634-708225CB9297}"/>
              </a:ext>
            </a:extLst>
          </p:cNvPr>
          <p:cNvSpPr>
            <a:spLocks noGrp="1"/>
          </p:cNvSpPr>
          <p:nvPr>
            <p:ph type="title"/>
          </p:nvPr>
        </p:nvSpPr>
        <p:spPr>
          <a:xfrm>
            <a:off x="3756829" y="621592"/>
            <a:ext cx="5608797" cy="1899039"/>
          </a:xfrm>
        </p:spPr>
        <p:txBody>
          <a:bodyPr anchor="b">
            <a:normAutofit/>
          </a:bodyPr>
          <a:lstStyle/>
          <a:p>
            <a:r>
              <a:rPr lang="en-US" sz="3900" dirty="0"/>
              <a:t>Intermediate Outcomes/Mediators</a:t>
            </a:r>
          </a:p>
        </p:txBody>
      </p:sp>
      <p:pic>
        <p:nvPicPr>
          <p:cNvPr id="21" name="Picture 5">
            <a:extLst>
              <a:ext uri="{FF2B5EF4-FFF2-40B4-BE49-F238E27FC236}">
                <a16:creationId xmlns:a16="http://schemas.microsoft.com/office/drawing/2014/main" id="{893A6139-99E9-3BAF-4631-3C4D6C821170}"/>
              </a:ext>
            </a:extLst>
          </p:cNvPr>
          <p:cNvPicPr>
            <a:picLocks noChangeAspect="1"/>
          </p:cNvPicPr>
          <p:nvPr/>
        </p:nvPicPr>
        <p:blipFill rotWithShape="1">
          <a:blip r:embed="rId5"/>
          <a:srcRect l="31277" r="43667"/>
          <a:stretch/>
        </p:blipFill>
        <p:spPr>
          <a:xfrm>
            <a:off x="20" y="10"/>
            <a:ext cx="3462090" cy="7772390"/>
          </a:xfrm>
          <a:prstGeom prst="rect">
            <a:avLst/>
          </a:prstGeom>
          <a:effectLst/>
        </p:spPr>
      </p:pic>
      <p:graphicFrame>
        <p:nvGraphicFramePr>
          <p:cNvPr id="25" name="Content Placeholder 2">
            <a:extLst>
              <a:ext uri="{FF2B5EF4-FFF2-40B4-BE49-F238E27FC236}">
                <a16:creationId xmlns:a16="http://schemas.microsoft.com/office/drawing/2014/main" id="{46EEBEAE-B6E8-C4A5-09E9-7A95F6A97DF9}"/>
              </a:ext>
            </a:extLst>
          </p:cNvPr>
          <p:cNvGraphicFramePr/>
          <p:nvPr>
            <p:extLst>
              <p:ext uri="{D42A27DB-BD31-4B8C-83A1-F6EECF244321}">
                <p14:modId xmlns:p14="http://schemas.microsoft.com/office/powerpoint/2010/main" val="4053527613"/>
              </p:ext>
            </p:extLst>
          </p:nvPr>
        </p:nvGraphicFramePr>
        <p:xfrm>
          <a:off x="3756830" y="2731140"/>
          <a:ext cx="5608795" cy="419924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 name="Audio 6">
            <a:hlinkClick r:id="" action="ppaction://media"/>
            <a:extLst>
              <a:ext uri="{FF2B5EF4-FFF2-40B4-BE49-F238E27FC236}">
                <a16:creationId xmlns:a16="http://schemas.microsoft.com/office/drawing/2014/main" id="{389D1D7E-C436-81E5-0B40-A8528550914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2632816824"/>
      </p:ext>
    </p:extLst>
  </p:cSld>
  <p:clrMapOvr>
    <a:masterClrMapping/>
  </p:clrMapOvr>
  <mc:AlternateContent xmlns:mc="http://schemas.openxmlformats.org/markup-compatibility/2006">
    <mc:Choice xmlns:p14="http://schemas.microsoft.com/office/powerpoint/2010/main" Requires="p14">
      <p:transition spd="slow" p14:dur="2000" advTm="89333"/>
    </mc:Choice>
    <mc:Fallback>
      <p:transition spd="slow" advTm="89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964D3-FA44-E5CF-7D60-D0858081E5E0}"/>
              </a:ext>
            </a:extLst>
          </p:cNvPr>
          <p:cNvSpPr>
            <a:spLocks noGrp="1"/>
          </p:cNvSpPr>
          <p:nvPr>
            <p:ph type="title"/>
          </p:nvPr>
        </p:nvSpPr>
        <p:spPr>
          <a:xfrm>
            <a:off x="3756829" y="621592"/>
            <a:ext cx="5608797" cy="1899039"/>
          </a:xfrm>
        </p:spPr>
        <p:txBody>
          <a:bodyPr anchor="b">
            <a:normAutofit/>
          </a:bodyPr>
          <a:lstStyle/>
          <a:p>
            <a:r>
              <a:rPr lang="en-US" sz="3900" dirty="0"/>
              <a:t>Long-Term Impact</a:t>
            </a:r>
          </a:p>
        </p:txBody>
      </p:sp>
      <p:sp>
        <p:nvSpPr>
          <p:cNvPr id="3" name="Content Placeholder 2">
            <a:extLst>
              <a:ext uri="{FF2B5EF4-FFF2-40B4-BE49-F238E27FC236}">
                <a16:creationId xmlns:a16="http://schemas.microsoft.com/office/drawing/2014/main" id="{FE6C7561-6324-4214-4D73-C2EEC0691EC6}"/>
              </a:ext>
            </a:extLst>
          </p:cNvPr>
          <p:cNvSpPr>
            <a:spLocks noGrp="1"/>
          </p:cNvSpPr>
          <p:nvPr>
            <p:ph idx="1"/>
          </p:nvPr>
        </p:nvSpPr>
        <p:spPr>
          <a:xfrm>
            <a:off x="3756830" y="2731140"/>
            <a:ext cx="5608795" cy="4199246"/>
          </a:xfrm>
        </p:spPr>
        <p:txBody>
          <a:bodyPr>
            <a:normAutofit/>
          </a:bodyPr>
          <a:lstStyle/>
          <a:p>
            <a:r>
              <a:rPr lang="en-US" sz="1900" dirty="0"/>
              <a:t>Increase teachers’ efficacy in teaching coding</a:t>
            </a:r>
          </a:p>
          <a:p>
            <a:r>
              <a:rPr lang="en-US" sz="1900" dirty="0"/>
              <a:t>Increase teachers’ use of coding/STEM interdisciplinary lessons</a:t>
            </a:r>
          </a:p>
          <a:p>
            <a:r>
              <a:rPr lang="en-US" sz="1900" dirty="0"/>
              <a:t>Increase students standardized end-of-year assessments in math, science, and English Language Arts</a:t>
            </a:r>
          </a:p>
          <a:p>
            <a:r>
              <a:rPr lang="en-US" sz="2000" dirty="0"/>
              <a:t>Increase students’ interest in coding careers</a:t>
            </a:r>
          </a:p>
          <a:p>
            <a:endParaRPr lang="en-US" sz="1900" dirty="0"/>
          </a:p>
          <a:p>
            <a:endParaRPr lang="en-US" sz="1900" dirty="0"/>
          </a:p>
          <a:p>
            <a:endParaRPr lang="en-US" sz="1900" dirty="0"/>
          </a:p>
          <a:p>
            <a:endParaRPr lang="en-US" sz="1900" dirty="0"/>
          </a:p>
          <a:p>
            <a:endParaRPr lang="en-US" sz="1900" dirty="0"/>
          </a:p>
          <a:p>
            <a:endParaRPr lang="en-US" sz="1900" dirty="0"/>
          </a:p>
        </p:txBody>
      </p:sp>
      <p:pic>
        <p:nvPicPr>
          <p:cNvPr id="5" name="Picture 4" descr="Computer script on a screen">
            <a:extLst>
              <a:ext uri="{FF2B5EF4-FFF2-40B4-BE49-F238E27FC236}">
                <a16:creationId xmlns:a16="http://schemas.microsoft.com/office/drawing/2014/main" id="{67A93825-E8E2-C195-B566-CA6C3FD0FB8F}"/>
              </a:ext>
            </a:extLst>
          </p:cNvPr>
          <p:cNvPicPr>
            <a:picLocks noChangeAspect="1"/>
          </p:cNvPicPr>
          <p:nvPr/>
        </p:nvPicPr>
        <p:blipFill rotWithShape="1">
          <a:blip r:embed="rId4"/>
          <a:srcRect l="15247" r="55020"/>
          <a:stretch/>
        </p:blipFill>
        <p:spPr>
          <a:xfrm>
            <a:off x="20" y="10"/>
            <a:ext cx="3462090" cy="7772390"/>
          </a:xfrm>
          <a:prstGeom prst="rect">
            <a:avLst/>
          </a:prstGeom>
          <a:effectLst/>
        </p:spPr>
      </p:pic>
      <p:pic>
        <p:nvPicPr>
          <p:cNvPr id="6" name="Audio 5">
            <a:hlinkClick r:id="" action="ppaction://media"/>
            <a:extLst>
              <a:ext uri="{FF2B5EF4-FFF2-40B4-BE49-F238E27FC236}">
                <a16:creationId xmlns:a16="http://schemas.microsoft.com/office/drawing/2014/main" id="{5F85CEEF-B103-05EF-EDAD-8E9230D64E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3200" y="6807200"/>
            <a:ext cx="812800" cy="812800"/>
          </a:xfrm>
          <a:prstGeom prst="rect">
            <a:avLst/>
          </a:prstGeom>
        </p:spPr>
      </p:pic>
    </p:spTree>
    <p:extLst>
      <p:ext uri="{BB962C8B-B14F-4D97-AF65-F5344CB8AC3E}">
        <p14:creationId xmlns:p14="http://schemas.microsoft.com/office/powerpoint/2010/main" val="1148609308"/>
      </p:ext>
    </p:extLst>
  </p:cSld>
  <p:clrMapOvr>
    <a:masterClrMapping/>
  </p:clrMapOvr>
  <mc:AlternateContent xmlns:mc="http://schemas.openxmlformats.org/markup-compatibility/2006" xmlns:p14="http://schemas.microsoft.com/office/powerpoint/2010/main">
    <mc:Choice Requires="p14">
      <p:transition spd="slow" p14:dur="2000" advTm="46689"/>
    </mc:Choice>
    <mc:Fallback xmlns="">
      <p:transition spd="slow" advTm="46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eh9mspsq3bvi2aut2gdrfmj8httari"/>
</p:tagLst>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1">
      <a:majorFont>
        <a:latin typeface="Segoe UI Black"/>
        <a:ea typeface=""/>
        <a:cs typeface=""/>
      </a:majorFont>
      <a:minorFont>
        <a:latin typeface="Segoe UI Semibol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4.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7.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12.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16.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20.png"/></Relationships>
</file>

<file path=ppt/webextensions/webextension1.xml><?xml version="1.0" encoding="utf-8"?>
<we:webextension xmlns:we="http://schemas.microsoft.com/office/webextensions/webextension/2010/11" id="{BE704B7B-847A-5440-9B7D-6C45EAF1B398}">
  <we:reference id="wa104379261" version="4.3.0.0" store="en-US" storeType="OMEX"/>
  <we:alternateReferences>
    <we:reference id="wa104379261" version="4.3.0.0" store="wa104379261" storeType="OMEX"/>
  </we:alternateReferences>
  <we:properties>
    <we:property name="MENTIMETER_QUESTION_ID_KEY" value="&quot;jajs8dvy3aq1&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6355D060-7744-1E42-869B-CD1275521BAD}">
  <we:reference id="wa104379261" version="4.3.0.0" store="en-US" storeType="OMEX"/>
  <we:alternateReferences>
    <we:reference id="wa104379261" version="4.3.0.0" store="wa104379261" storeType="OMEX"/>
  </we:alternateReferences>
  <we:properties>
    <we:property name="MENTIMETER_QUESTION_ID_KEY" value="&quot;jajs8dvy3aq1&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10550C18-7876-D14B-8D1A-BE42FC263780}">
  <we:reference id="wa104379261" version="4.3.0.0" store="en-US" storeType="OMEX"/>
  <we:alternateReferences>
    <we:reference id="wa104379261" version="4.3.0.0" store="wa104379261" storeType="OMEX"/>
  </we:alternateReferences>
  <we:properties>
    <we:property name="MENTIMETER_QUESTION_ID_KEY" value="&quot;d3v5k9wcex4z&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AEF69026-E045-6D47-9CAB-49EA38834623}">
  <we:reference id="wa104379261" version="4.3.0.0" store="en-US" storeType="OMEX"/>
  <we:alternateReferences>
    <we:reference id="wa104379261" version="4.3.0.0" store="wa104379261" storeType="OMEX"/>
  </we:alternateReferences>
  <we:properties>
    <we:property name="MENTIMETER_QUESTION_ID_KEY" value="&quot;tmqw1wt56n97&quot;"/>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7B523DDF-0DB4-DF46-8E96-261A8AF1EB73}">
  <we:reference id="wa104379261" version="4.3.0.0" store="en-US" storeType="OMEX"/>
  <we:alternateReferences>
    <we:reference id="wa104379261" version="4.3.0.0" store="wa104379261" storeType="OMEX"/>
  </we:alternateReferences>
  <we:properties>
    <we:property name="MENTIMETER_QUESTION_ID_KEY" value="&quot;y7yhfqwc4fd7&quot;"/>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
  <TotalTime>36203</TotalTime>
  <Words>2622</Words>
  <Application>Microsoft Macintosh PowerPoint</Application>
  <PresentationFormat>Custom</PresentationFormat>
  <Paragraphs>208</Paragraphs>
  <Slides>31</Slides>
  <Notes>6</Notes>
  <HiddenSlides>0</HiddenSlides>
  <MMClips>32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Arial</vt:lpstr>
      <vt:lpstr>Calibri</vt:lpstr>
      <vt:lpstr>Georgia</vt:lpstr>
      <vt:lpstr>Google Sans</vt:lpstr>
      <vt:lpstr>Helvetica Neue</vt:lpstr>
      <vt:lpstr>proxima-nova</vt:lpstr>
      <vt:lpstr>Segoe UI Black</vt:lpstr>
      <vt:lpstr>Segoe UI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Intermediate Outcomes/Mediators</vt:lpstr>
      <vt:lpstr>Long-Term Impact</vt:lpstr>
      <vt:lpstr>Support Components</vt:lpstr>
      <vt:lpstr>Coding Olympiad Challenge</vt:lpstr>
      <vt:lpstr>Teacher Survey Methods</vt:lpstr>
      <vt:lpstr>PowerPoint Presentation</vt:lpstr>
      <vt:lpstr>CODERS Teacher Survey Summer 2023</vt:lpstr>
      <vt:lpstr>PowerPoint Presentation</vt:lpstr>
      <vt:lpstr>PowerPoint Presentation</vt:lpstr>
      <vt:lpstr>PowerPoint Presentation</vt:lpstr>
      <vt:lpstr>PowerPoint Presentation</vt:lpstr>
      <vt:lpstr>Student Survey Methods</vt:lpstr>
      <vt:lpstr>CODERS Student Survey</vt:lpstr>
      <vt:lpstr>Academic Achievement</vt:lpstr>
      <vt:lpstr>PowerPoint Presentation</vt:lpstr>
      <vt:lpstr>PowerPoint Presentation</vt:lpstr>
      <vt:lpstr>PowerPoint Presentation</vt:lpstr>
      <vt:lpstr>PowerPoint Presentation</vt:lpstr>
      <vt:lpstr>2024 Coding Olympiad</vt:lpstr>
      <vt:lpstr>PowerPoint Presentation</vt:lpstr>
      <vt:lpstr>PowerPoint Presentation</vt:lpstr>
      <vt:lpstr>PowerPoint Presentation</vt:lpstr>
      <vt:lpstr>PowerPoint Presentation</vt:lpstr>
      <vt:lpstr>Other Links of Interest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Dowell</dc:creator>
  <cp:lastModifiedBy>Franklin, Keri R</cp:lastModifiedBy>
  <cp:revision>9</cp:revision>
  <dcterms:created xsi:type="dcterms:W3CDTF">2024-02-28T19:06:00Z</dcterms:created>
  <dcterms:modified xsi:type="dcterms:W3CDTF">2024-07-04T22:22:15Z</dcterms:modified>
</cp:coreProperties>
</file>