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1" r:id="rId3"/>
    <p:sldId id="266" r:id="rId4"/>
    <p:sldId id="260" r:id="rId5"/>
    <p:sldId id="269" r:id="rId6"/>
    <p:sldId id="258" r:id="rId7"/>
    <p:sldId id="268" r:id="rId8"/>
    <p:sldId id="267"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3"/>
  </p:normalViewPr>
  <p:slideViewPr>
    <p:cSldViewPr snapToGrid="0">
      <p:cViewPr varScale="1">
        <p:scale>
          <a:sx n="107" d="100"/>
          <a:sy n="107" d="100"/>
        </p:scale>
        <p:origin x="736"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A4D94B-BC02-43FD-9B50-61A9FFDBF749}" type="doc">
      <dgm:prSet loTypeId="urn:microsoft.com/office/officeart/2005/8/layout/radial6" loCatId="cycle" qsTypeId="urn:microsoft.com/office/officeart/2005/8/quickstyle/simple3" qsCatId="simple" csTypeId="urn:microsoft.com/office/officeart/2005/8/colors/accent1_2" csCatId="accent1" phldr="1"/>
      <dgm:spPr/>
      <dgm:t>
        <a:bodyPr/>
        <a:lstStyle/>
        <a:p>
          <a:endParaRPr lang="en-US"/>
        </a:p>
      </dgm:t>
    </dgm:pt>
    <dgm:pt modelId="{F2318727-D04F-48D5-BEB4-BAD5678C62AC}">
      <dgm:prSet phldrT="[Text]"/>
      <dgm:spPr>
        <a:xfrm>
          <a:off x="3324298" y="1461318"/>
          <a:ext cx="1603325" cy="1603325"/>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b="1">
              <a:solidFill>
                <a:sysClr val="windowText" lastClr="000000"/>
              </a:solidFill>
              <a:latin typeface="Calibri"/>
              <a:ea typeface="+mn-ea"/>
              <a:cs typeface="+mn-cs"/>
            </a:rPr>
            <a:t>ECC</a:t>
          </a:r>
        </a:p>
        <a:p>
          <a:r>
            <a:rPr lang="en-US">
              <a:solidFill>
                <a:sysClr val="windowText" lastClr="000000"/>
              </a:solidFill>
              <a:latin typeface="Calibri"/>
              <a:ea typeface="+mn-ea"/>
              <a:cs typeface="+mn-cs"/>
            </a:rPr>
            <a:t>Education </a:t>
          </a:r>
          <a:r>
            <a:rPr lang="en-US" b="1">
              <a:solidFill>
                <a:sysClr val="windowText" lastClr="000000"/>
              </a:solidFill>
              <a:latin typeface="Calibri"/>
              <a:ea typeface="+mn-ea"/>
              <a:cs typeface="+mn-cs"/>
            </a:rPr>
            <a:t>Tool</a:t>
          </a:r>
        </a:p>
      </dgm:t>
    </dgm:pt>
    <dgm:pt modelId="{17649DB9-C8E4-4EA7-BC64-AD6D90019F99}" type="parTrans" cxnId="{F29DF0E2-DB50-44A1-9F5D-E0C4F6F831C5}">
      <dgm:prSet/>
      <dgm:spPr/>
      <dgm:t>
        <a:bodyPr/>
        <a:lstStyle/>
        <a:p>
          <a:endParaRPr lang="en-US"/>
        </a:p>
      </dgm:t>
    </dgm:pt>
    <dgm:pt modelId="{2B701A84-4BCA-415F-9319-884DA9C7E85B}" type="sibTrans" cxnId="{F29DF0E2-DB50-44A1-9F5D-E0C4F6F831C5}">
      <dgm:prSet/>
      <dgm:spPr/>
      <dgm:t>
        <a:bodyPr/>
        <a:lstStyle/>
        <a:p>
          <a:endParaRPr lang="en-US"/>
        </a:p>
      </dgm:t>
    </dgm:pt>
    <dgm:pt modelId="{25EEEAD2-2EB5-4F7A-B53C-31A68508A488}">
      <dgm:prSet phldrT="[Text]" custT="1"/>
      <dgm:spPr>
        <a:xfrm>
          <a:off x="3564797" y="1079"/>
          <a:ext cx="1122327" cy="1122327"/>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sz="1600" b="1" dirty="0">
              <a:solidFill>
                <a:sysClr val="windowText" lastClr="000000"/>
              </a:solidFill>
              <a:latin typeface="Calibri"/>
              <a:ea typeface="+mn-ea"/>
              <a:cs typeface="+mn-cs"/>
            </a:rPr>
            <a:t>Theory</a:t>
          </a:r>
          <a:r>
            <a:rPr lang="en-US" sz="900" b="1" dirty="0">
              <a:solidFill>
                <a:sysClr val="windowText" lastClr="000000"/>
              </a:solidFill>
              <a:latin typeface="Calibri"/>
              <a:ea typeface="+mn-ea"/>
              <a:cs typeface="+mn-cs"/>
            </a:rPr>
            <a:t>/ </a:t>
          </a:r>
          <a:r>
            <a:rPr lang="en-US" sz="900" b="0" dirty="0">
              <a:solidFill>
                <a:sysClr val="windowText" lastClr="000000"/>
              </a:solidFill>
              <a:latin typeface="Calibri"/>
              <a:ea typeface="+mn-ea"/>
              <a:cs typeface="+mn-cs"/>
            </a:rPr>
            <a:t>published papers</a:t>
          </a:r>
        </a:p>
        <a:p>
          <a:r>
            <a:rPr lang="en-US" sz="700" dirty="0">
              <a:solidFill>
                <a:sysClr val="windowText" lastClr="000000"/>
              </a:solidFill>
              <a:latin typeface="Calibri"/>
              <a:ea typeface="+mn-ea"/>
              <a:cs typeface="+mn-cs"/>
            </a:rPr>
            <a:t>Justify and </a:t>
          </a:r>
          <a:r>
            <a:rPr lang="en-US" sz="700" dirty="0" err="1">
              <a:solidFill>
                <a:sysClr val="windowText" lastClr="000000"/>
              </a:solidFill>
              <a:latin typeface="Calibri"/>
              <a:ea typeface="+mn-ea"/>
              <a:cs typeface="+mn-cs"/>
            </a:rPr>
            <a:t>analyse</a:t>
          </a:r>
          <a:r>
            <a:rPr lang="en-US" sz="700" dirty="0">
              <a:solidFill>
                <a:sysClr val="windowText" lastClr="000000"/>
              </a:solidFill>
              <a:latin typeface="Calibri"/>
              <a:ea typeface="+mn-ea"/>
              <a:cs typeface="+mn-cs"/>
            </a:rPr>
            <a:t> the creation problem using documented  theory </a:t>
          </a:r>
        </a:p>
      </dgm:t>
    </dgm:pt>
    <dgm:pt modelId="{165AA9B6-80EA-4A85-9451-C2D5F3829BB6}" type="parTrans" cxnId="{A0B5B4FF-504E-4A31-AA85-FECA8BE4DB60}">
      <dgm:prSet/>
      <dgm:spPr/>
      <dgm:t>
        <a:bodyPr/>
        <a:lstStyle/>
        <a:p>
          <a:endParaRPr lang="en-US"/>
        </a:p>
      </dgm:t>
    </dgm:pt>
    <dgm:pt modelId="{2F60A84D-F056-4929-B3A3-F46D27F1DEF0}" type="sibTrans" cxnId="{A0B5B4FF-504E-4A31-AA85-FECA8BE4DB60}">
      <dgm:prSet/>
      <dgm:spPr>
        <a:xfrm>
          <a:off x="2384819" y="521839"/>
          <a:ext cx="3482283" cy="3482283"/>
        </a:xfrm>
        <a:prstGeom prst="blockArc">
          <a:avLst>
            <a:gd name="adj1" fmla="val 16200000"/>
            <a:gd name="adj2" fmla="val 0"/>
            <a:gd name="adj3" fmla="val 4641"/>
          </a:avLst>
        </a:prstGeo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6FE072FC-EF01-47AC-BA6F-D361E550BE28}">
      <dgm:prSet phldrT="[Text]" custT="1"/>
      <dgm:spPr>
        <a:xfrm>
          <a:off x="5173330" y="1701817"/>
          <a:ext cx="1306737" cy="1122327"/>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sz="1000" b="1">
              <a:solidFill>
                <a:sysClr val="windowText" lastClr="000000"/>
              </a:solidFill>
              <a:latin typeface="Calibri"/>
              <a:ea typeface="+mn-ea"/>
              <a:cs typeface="+mn-cs"/>
            </a:rPr>
            <a:t>Theory Creation</a:t>
          </a:r>
          <a:r>
            <a:rPr lang="en-US" sz="700">
              <a:solidFill>
                <a:sysClr val="windowText" lastClr="000000"/>
              </a:solidFill>
              <a:latin typeface="Calibri"/>
              <a:ea typeface="+mn-ea"/>
              <a:cs typeface="+mn-cs"/>
            </a:rPr>
            <a:t>/ Formulation </a:t>
          </a:r>
        </a:p>
        <a:p>
          <a:r>
            <a:rPr lang="en-US" sz="700">
              <a:solidFill>
                <a:sysClr val="windowText" lastClr="000000"/>
              </a:solidFill>
              <a:latin typeface="Calibri"/>
              <a:ea typeface="+mn-ea"/>
              <a:cs typeface="+mn-cs"/>
            </a:rPr>
            <a:t>provide optional solutions, then validate them, and finally propose a possible solution or concept </a:t>
          </a:r>
        </a:p>
      </dgm:t>
    </dgm:pt>
    <dgm:pt modelId="{CDE92A4E-78C6-44BC-A820-A3705B87D0F1}" type="parTrans" cxnId="{80DE751E-823D-46D2-87D1-907EA4C52F1E}">
      <dgm:prSet/>
      <dgm:spPr/>
      <dgm:t>
        <a:bodyPr/>
        <a:lstStyle/>
        <a:p>
          <a:endParaRPr lang="en-US"/>
        </a:p>
      </dgm:t>
    </dgm:pt>
    <dgm:pt modelId="{3A686F44-4DD0-43F4-A606-BE1F90E87D65}" type="sibTrans" cxnId="{80DE751E-823D-46D2-87D1-907EA4C52F1E}">
      <dgm:prSet/>
      <dgm:spPr>
        <a:xfrm>
          <a:off x="2384819" y="521839"/>
          <a:ext cx="3482283" cy="3482283"/>
        </a:xfrm>
        <a:prstGeom prst="blockArc">
          <a:avLst>
            <a:gd name="adj1" fmla="val 0"/>
            <a:gd name="adj2" fmla="val 5400000"/>
            <a:gd name="adj3" fmla="val 4641"/>
          </a:avLst>
        </a:prstGeo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F83D9479-9A66-49F3-BD6B-FCF571D97AEB}">
      <dgm:prSet phldrT="[Text]" custT="1"/>
      <dgm:spPr>
        <a:xfrm>
          <a:off x="3564797" y="3402555"/>
          <a:ext cx="1122327" cy="1122327"/>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r>
            <a:rPr lang="en-US" sz="1200" b="1">
              <a:solidFill>
                <a:sysClr val="windowText" lastClr="000000"/>
              </a:solidFill>
              <a:latin typeface="Calibri"/>
              <a:ea typeface="+mn-ea"/>
              <a:cs typeface="+mn-cs"/>
            </a:rPr>
            <a:t>New Design </a:t>
          </a:r>
        </a:p>
        <a:p>
          <a:r>
            <a:rPr lang="en-US" sz="1100" b="0">
              <a:solidFill>
                <a:sysClr val="windowText" lastClr="000000"/>
              </a:solidFill>
              <a:latin typeface="Calibri"/>
              <a:ea typeface="+mn-ea"/>
              <a:cs typeface="+mn-cs"/>
            </a:rPr>
            <a:t>opportunity to practice and produce new design </a:t>
          </a:r>
          <a:endParaRPr lang="en-US" sz="600" b="0">
            <a:solidFill>
              <a:sysClr val="windowText" lastClr="000000"/>
            </a:solidFill>
            <a:latin typeface="Calibri"/>
            <a:ea typeface="+mn-ea"/>
            <a:cs typeface="+mn-cs"/>
          </a:endParaRPr>
        </a:p>
      </dgm:t>
    </dgm:pt>
    <dgm:pt modelId="{7CF3A2C0-89BB-4BF4-8DF1-E7D741C19039}" type="parTrans" cxnId="{6BFBEF55-159C-4097-8DB3-D2F59637B9D5}">
      <dgm:prSet/>
      <dgm:spPr/>
      <dgm:t>
        <a:bodyPr/>
        <a:lstStyle/>
        <a:p>
          <a:endParaRPr lang="en-US"/>
        </a:p>
      </dgm:t>
    </dgm:pt>
    <dgm:pt modelId="{FEFACBDC-E365-413F-9E8B-581996C17161}" type="sibTrans" cxnId="{6BFBEF55-159C-4097-8DB3-D2F59637B9D5}">
      <dgm:prSet/>
      <dgm:spPr>
        <a:xfrm>
          <a:off x="2384819" y="521839"/>
          <a:ext cx="3482283" cy="3482283"/>
        </a:xfrm>
        <a:prstGeom prst="blockArc">
          <a:avLst>
            <a:gd name="adj1" fmla="val 5400000"/>
            <a:gd name="adj2" fmla="val 10800000"/>
            <a:gd name="adj3" fmla="val 4641"/>
          </a:avLst>
        </a:prstGeo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80675776-46F0-4DDD-A136-188CAB136B10}">
      <dgm:prSet phldrT="[Text]"/>
      <dgm:spPr>
        <a:xfrm>
          <a:off x="1749531" y="1701817"/>
          <a:ext cx="1351383" cy="1122327"/>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gm:spPr>
      <dgm:t>
        <a:bodyPr/>
        <a:lstStyle/>
        <a:p>
          <a:pPr algn="l"/>
          <a:r>
            <a:rPr lang="en-US" b="1" dirty="0">
              <a:solidFill>
                <a:sysClr val="windowText" lastClr="000000"/>
              </a:solidFill>
              <a:latin typeface="Calibri"/>
              <a:ea typeface="+mn-ea"/>
              <a:cs typeface="+mn-cs"/>
            </a:rPr>
            <a:t>Existing Design/ Problem</a:t>
          </a:r>
        </a:p>
        <a:p>
          <a:pPr algn="l"/>
          <a:r>
            <a:rPr lang="en-US" dirty="0">
              <a:solidFill>
                <a:sysClr val="windowText" lastClr="000000"/>
              </a:solidFill>
              <a:latin typeface="Calibri"/>
              <a:ea typeface="+mn-ea"/>
              <a:cs typeface="+mn-cs"/>
            </a:rPr>
            <a:t>-Identify the problem /gap</a:t>
          </a:r>
        </a:p>
        <a:p>
          <a:pPr algn="l"/>
          <a:r>
            <a:rPr lang="en-US" dirty="0">
              <a:solidFill>
                <a:sysClr val="windowText" lastClr="000000"/>
              </a:solidFill>
              <a:latin typeface="Calibri"/>
              <a:ea typeface="+mn-ea"/>
              <a:cs typeface="+mn-cs"/>
            </a:rPr>
            <a:t>-Explore problem /gap</a:t>
          </a:r>
        </a:p>
        <a:p>
          <a:pPr algn="l"/>
          <a:r>
            <a:rPr lang="en-US" dirty="0">
              <a:solidFill>
                <a:sysClr val="windowText" lastClr="000000"/>
              </a:solidFill>
              <a:latin typeface="Calibri"/>
              <a:ea typeface="+mn-ea"/>
              <a:cs typeface="+mn-cs"/>
            </a:rPr>
            <a:t>-Evaluate the Creation based on practical skill &amp; knowledge </a:t>
          </a:r>
        </a:p>
        <a:p>
          <a:pPr algn="l"/>
          <a:r>
            <a:rPr lang="en-US" dirty="0">
              <a:solidFill>
                <a:sysClr val="windowText" lastClr="000000"/>
              </a:solidFill>
              <a:latin typeface="Calibri"/>
              <a:ea typeface="+mn-ea"/>
              <a:cs typeface="+mn-cs"/>
            </a:rPr>
            <a:t>-Conduct empirical research </a:t>
          </a:r>
        </a:p>
      </dgm:t>
    </dgm:pt>
    <dgm:pt modelId="{E670E11B-54A8-44E9-A1AE-5BAF5BE2E3E1}" type="parTrans" cxnId="{3FDF1AFD-7877-4554-9313-5D223A016AA8}">
      <dgm:prSet/>
      <dgm:spPr/>
      <dgm:t>
        <a:bodyPr/>
        <a:lstStyle/>
        <a:p>
          <a:endParaRPr lang="en-US"/>
        </a:p>
      </dgm:t>
    </dgm:pt>
    <dgm:pt modelId="{C23B9CE8-DE73-4946-9DFD-DCBDFF3321BE}" type="sibTrans" cxnId="{3FDF1AFD-7877-4554-9313-5D223A016AA8}">
      <dgm:prSet/>
      <dgm:spPr>
        <a:xfrm>
          <a:off x="2384819" y="521839"/>
          <a:ext cx="3482283" cy="3482283"/>
        </a:xfrm>
        <a:prstGeom prst="blockArc">
          <a:avLst>
            <a:gd name="adj1" fmla="val 10800000"/>
            <a:gd name="adj2" fmla="val 16200000"/>
            <a:gd name="adj3" fmla="val 4641"/>
          </a:avLst>
        </a:prstGeo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gm:spPr>
      <dgm:t>
        <a:bodyPr/>
        <a:lstStyle/>
        <a:p>
          <a:endParaRPr lang="en-US"/>
        </a:p>
      </dgm:t>
    </dgm:pt>
    <dgm:pt modelId="{C8911F20-E4FD-4800-9456-7C7480DAEAF0}" type="pres">
      <dgm:prSet presAssocID="{7EA4D94B-BC02-43FD-9B50-61A9FFDBF749}" presName="Name0" presStyleCnt="0">
        <dgm:presLayoutVars>
          <dgm:chMax val="1"/>
          <dgm:dir/>
          <dgm:animLvl val="ctr"/>
          <dgm:resizeHandles val="exact"/>
        </dgm:presLayoutVars>
      </dgm:prSet>
      <dgm:spPr/>
    </dgm:pt>
    <dgm:pt modelId="{FB022D6C-A2CD-4876-A05C-73DA8C437F0E}" type="pres">
      <dgm:prSet presAssocID="{F2318727-D04F-48D5-BEB4-BAD5678C62AC}" presName="centerShape" presStyleLbl="node0" presStyleIdx="0" presStyleCnt="1"/>
      <dgm:spPr/>
    </dgm:pt>
    <dgm:pt modelId="{99FCE3CA-7754-4074-95FA-EF93D22B0044}" type="pres">
      <dgm:prSet presAssocID="{25EEEAD2-2EB5-4F7A-B53C-31A68508A488}" presName="node" presStyleLbl="node1" presStyleIdx="0" presStyleCnt="4">
        <dgm:presLayoutVars>
          <dgm:bulletEnabled val="1"/>
        </dgm:presLayoutVars>
      </dgm:prSet>
      <dgm:spPr/>
    </dgm:pt>
    <dgm:pt modelId="{E8926610-AD66-4EC2-AF28-CFA77FECC6B1}" type="pres">
      <dgm:prSet presAssocID="{25EEEAD2-2EB5-4F7A-B53C-31A68508A488}" presName="dummy" presStyleCnt="0"/>
      <dgm:spPr/>
    </dgm:pt>
    <dgm:pt modelId="{6C3A801B-0C1D-4BCF-B7AD-2A03E190210E}" type="pres">
      <dgm:prSet presAssocID="{2F60A84D-F056-4929-B3A3-F46D27F1DEF0}" presName="sibTrans" presStyleLbl="sibTrans2D1" presStyleIdx="0" presStyleCnt="4"/>
      <dgm:spPr/>
    </dgm:pt>
    <dgm:pt modelId="{9D4055B3-3FFF-445F-A5D2-0376A12EAB4A}" type="pres">
      <dgm:prSet presAssocID="{6FE072FC-EF01-47AC-BA6F-D361E550BE28}" presName="node" presStyleLbl="node1" presStyleIdx="1" presStyleCnt="4" custScaleX="116431">
        <dgm:presLayoutVars>
          <dgm:bulletEnabled val="1"/>
        </dgm:presLayoutVars>
      </dgm:prSet>
      <dgm:spPr/>
    </dgm:pt>
    <dgm:pt modelId="{E437FDA8-FA17-4814-AA5D-1F348AA1192E}" type="pres">
      <dgm:prSet presAssocID="{6FE072FC-EF01-47AC-BA6F-D361E550BE28}" presName="dummy" presStyleCnt="0"/>
      <dgm:spPr/>
    </dgm:pt>
    <dgm:pt modelId="{42ABD4D8-E8EB-4F79-8C11-72DFB6B8C53D}" type="pres">
      <dgm:prSet presAssocID="{3A686F44-4DD0-43F4-A606-BE1F90E87D65}" presName="sibTrans" presStyleLbl="sibTrans2D1" presStyleIdx="1" presStyleCnt="4"/>
      <dgm:spPr/>
    </dgm:pt>
    <dgm:pt modelId="{368EA1CD-521B-4A23-9479-329618C021C7}" type="pres">
      <dgm:prSet presAssocID="{F83D9479-9A66-49F3-BD6B-FCF571D97AEB}" presName="node" presStyleLbl="node1" presStyleIdx="2" presStyleCnt="4">
        <dgm:presLayoutVars>
          <dgm:bulletEnabled val="1"/>
        </dgm:presLayoutVars>
      </dgm:prSet>
      <dgm:spPr/>
    </dgm:pt>
    <dgm:pt modelId="{369F797D-6D96-4483-ABCC-757E9B6876B8}" type="pres">
      <dgm:prSet presAssocID="{F83D9479-9A66-49F3-BD6B-FCF571D97AEB}" presName="dummy" presStyleCnt="0"/>
      <dgm:spPr/>
    </dgm:pt>
    <dgm:pt modelId="{17CE021E-9D41-4B6B-99D7-7AF482F47605}" type="pres">
      <dgm:prSet presAssocID="{FEFACBDC-E365-413F-9E8B-581996C17161}" presName="sibTrans" presStyleLbl="sibTrans2D1" presStyleIdx="2" presStyleCnt="4"/>
      <dgm:spPr/>
    </dgm:pt>
    <dgm:pt modelId="{79BE7AA8-ED47-42DC-9C80-552E018FE267}" type="pres">
      <dgm:prSet presAssocID="{80675776-46F0-4DDD-A136-188CAB136B10}" presName="node" presStyleLbl="node1" presStyleIdx="3" presStyleCnt="4" custScaleX="120409">
        <dgm:presLayoutVars>
          <dgm:bulletEnabled val="1"/>
        </dgm:presLayoutVars>
      </dgm:prSet>
      <dgm:spPr/>
    </dgm:pt>
    <dgm:pt modelId="{8F6E44E4-C5E9-4F36-84ED-A16A70BA8B9B}" type="pres">
      <dgm:prSet presAssocID="{80675776-46F0-4DDD-A136-188CAB136B10}" presName="dummy" presStyleCnt="0"/>
      <dgm:spPr/>
    </dgm:pt>
    <dgm:pt modelId="{A9577D18-0D3D-45F2-B7F7-53AF30DFFF8E}" type="pres">
      <dgm:prSet presAssocID="{C23B9CE8-DE73-4946-9DFD-DCBDFF3321BE}" presName="sibTrans" presStyleLbl="sibTrans2D1" presStyleIdx="3" presStyleCnt="4"/>
      <dgm:spPr/>
    </dgm:pt>
  </dgm:ptLst>
  <dgm:cxnLst>
    <dgm:cxn modelId="{80DE751E-823D-46D2-87D1-907EA4C52F1E}" srcId="{F2318727-D04F-48D5-BEB4-BAD5678C62AC}" destId="{6FE072FC-EF01-47AC-BA6F-D361E550BE28}" srcOrd="1" destOrd="0" parTransId="{CDE92A4E-78C6-44BC-A820-A3705B87D0F1}" sibTransId="{3A686F44-4DD0-43F4-A606-BE1F90E87D65}"/>
    <dgm:cxn modelId="{F3C1594E-67B2-4470-89AA-BC284F1A17F5}" type="presOf" srcId="{6FE072FC-EF01-47AC-BA6F-D361E550BE28}" destId="{9D4055B3-3FFF-445F-A5D2-0376A12EAB4A}" srcOrd="0" destOrd="0" presId="urn:microsoft.com/office/officeart/2005/8/layout/radial6"/>
    <dgm:cxn modelId="{6BFBEF55-159C-4097-8DB3-D2F59637B9D5}" srcId="{F2318727-D04F-48D5-BEB4-BAD5678C62AC}" destId="{F83D9479-9A66-49F3-BD6B-FCF571D97AEB}" srcOrd="2" destOrd="0" parTransId="{7CF3A2C0-89BB-4BF4-8DF1-E7D741C19039}" sibTransId="{FEFACBDC-E365-413F-9E8B-581996C17161}"/>
    <dgm:cxn modelId="{8FA18B78-BAE7-48FE-B4ED-8D31F681F60F}" type="presOf" srcId="{80675776-46F0-4DDD-A136-188CAB136B10}" destId="{79BE7AA8-ED47-42DC-9C80-552E018FE267}" srcOrd="0" destOrd="0" presId="urn:microsoft.com/office/officeart/2005/8/layout/radial6"/>
    <dgm:cxn modelId="{9EDD8580-7015-4DE4-8F8F-402757A2AADA}" type="presOf" srcId="{F83D9479-9A66-49F3-BD6B-FCF571D97AEB}" destId="{368EA1CD-521B-4A23-9479-329618C021C7}" srcOrd="0" destOrd="0" presId="urn:microsoft.com/office/officeart/2005/8/layout/radial6"/>
    <dgm:cxn modelId="{5CB14390-6648-40EF-BB3D-0D6544565EEC}" type="presOf" srcId="{7EA4D94B-BC02-43FD-9B50-61A9FFDBF749}" destId="{C8911F20-E4FD-4800-9456-7C7480DAEAF0}" srcOrd="0" destOrd="0" presId="urn:microsoft.com/office/officeart/2005/8/layout/radial6"/>
    <dgm:cxn modelId="{DA4E8893-2E7F-41CE-A5DE-2C99D2944381}" type="presOf" srcId="{F2318727-D04F-48D5-BEB4-BAD5678C62AC}" destId="{FB022D6C-A2CD-4876-A05C-73DA8C437F0E}" srcOrd="0" destOrd="0" presId="urn:microsoft.com/office/officeart/2005/8/layout/radial6"/>
    <dgm:cxn modelId="{8A76DA93-55D5-4173-8FE9-31DEFDBC1263}" type="presOf" srcId="{2F60A84D-F056-4929-B3A3-F46D27F1DEF0}" destId="{6C3A801B-0C1D-4BCF-B7AD-2A03E190210E}" srcOrd="0" destOrd="0" presId="urn:microsoft.com/office/officeart/2005/8/layout/radial6"/>
    <dgm:cxn modelId="{742A46C6-4085-462D-8876-0668F078D5A0}" type="presOf" srcId="{25EEEAD2-2EB5-4F7A-B53C-31A68508A488}" destId="{99FCE3CA-7754-4074-95FA-EF93D22B0044}" srcOrd="0" destOrd="0" presId="urn:microsoft.com/office/officeart/2005/8/layout/radial6"/>
    <dgm:cxn modelId="{F29DF0E2-DB50-44A1-9F5D-E0C4F6F831C5}" srcId="{7EA4D94B-BC02-43FD-9B50-61A9FFDBF749}" destId="{F2318727-D04F-48D5-BEB4-BAD5678C62AC}" srcOrd="0" destOrd="0" parTransId="{17649DB9-C8E4-4EA7-BC64-AD6D90019F99}" sibTransId="{2B701A84-4BCA-415F-9319-884DA9C7E85B}"/>
    <dgm:cxn modelId="{37A490EB-B80F-4946-82B3-348A408A6E81}" type="presOf" srcId="{3A686F44-4DD0-43F4-A606-BE1F90E87D65}" destId="{42ABD4D8-E8EB-4F79-8C11-72DFB6B8C53D}" srcOrd="0" destOrd="0" presId="urn:microsoft.com/office/officeart/2005/8/layout/radial6"/>
    <dgm:cxn modelId="{2D384EEC-9655-4553-9A7C-5DC1C159FD82}" type="presOf" srcId="{C23B9CE8-DE73-4946-9DFD-DCBDFF3321BE}" destId="{A9577D18-0D3D-45F2-B7F7-53AF30DFFF8E}" srcOrd="0" destOrd="0" presId="urn:microsoft.com/office/officeart/2005/8/layout/radial6"/>
    <dgm:cxn modelId="{967BECF7-CE51-4ACF-8CB2-5BC4B8AE5E42}" type="presOf" srcId="{FEFACBDC-E365-413F-9E8B-581996C17161}" destId="{17CE021E-9D41-4B6B-99D7-7AF482F47605}" srcOrd="0" destOrd="0" presId="urn:microsoft.com/office/officeart/2005/8/layout/radial6"/>
    <dgm:cxn modelId="{3FDF1AFD-7877-4554-9313-5D223A016AA8}" srcId="{F2318727-D04F-48D5-BEB4-BAD5678C62AC}" destId="{80675776-46F0-4DDD-A136-188CAB136B10}" srcOrd="3" destOrd="0" parTransId="{E670E11B-54A8-44E9-A1AE-5BAF5BE2E3E1}" sibTransId="{C23B9CE8-DE73-4946-9DFD-DCBDFF3321BE}"/>
    <dgm:cxn modelId="{A0B5B4FF-504E-4A31-AA85-FECA8BE4DB60}" srcId="{F2318727-D04F-48D5-BEB4-BAD5678C62AC}" destId="{25EEEAD2-2EB5-4F7A-B53C-31A68508A488}" srcOrd="0" destOrd="0" parTransId="{165AA9B6-80EA-4A85-9451-C2D5F3829BB6}" sibTransId="{2F60A84D-F056-4929-B3A3-F46D27F1DEF0}"/>
    <dgm:cxn modelId="{96E4090E-23DB-4238-B847-DBC4A2CD4B15}" type="presParOf" srcId="{C8911F20-E4FD-4800-9456-7C7480DAEAF0}" destId="{FB022D6C-A2CD-4876-A05C-73DA8C437F0E}" srcOrd="0" destOrd="0" presId="urn:microsoft.com/office/officeart/2005/8/layout/radial6"/>
    <dgm:cxn modelId="{511A26C3-1D2B-4826-877F-CDA9EF54FF40}" type="presParOf" srcId="{C8911F20-E4FD-4800-9456-7C7480DAEAF0}" destId="{99FCE3CA-7754-4074-95FA-EF93D22B0044}" srcOrd="1" destOrd="0" presId="urn:microsoft.com/office/officeart/2005/8/layout/radial6"/>
    <dgm:cxn modelId="{4F531809-A7A0-45A3-96B0-1E0215D1B7D1}" type="presParOf" srcId="{C8911F20-E4FD-4800-9456-7C7480DAEAF0}" destId="{E8926610-AD66-4EC2-AF28-CFA77FECC6B1}" srcOrd="2" destOrd="0" presId="urn:microsoft.com/office/officeart/2005/8/layout/radial6"/>
    <dgm:cxn modelId="{2C4E02A5-99AE-4168-8BD0-7A6CC4F687BD}" type="presParOf" srcId="{C8911F20-E4FD-4800-9456-7C7480DAEAF0}" destId="{6C3A801B-0C1D-4BCF-B7AD-2A03E190210E}" srcOrd="3" destOrd="0" presId="urn:microsoft.com/office/officeart/2005/8/layout/radial6"/>
    <dgm:cxn modelId="{BBCB5DE3-BB26-4F5F-85CA-E21CFB60A81A}" type="presParOf" srcId="{C8911F20-E4FD-4800-9456-7C7480DAEAF0}" destId="{9D4055B3-3FFF-445F-A5D2-0376A12EAB4A}" srcOrd="4" destOrd="0" presId="urn:microsoft.com/office/officeart/2005/8/layout/radial6"/>
    <dgm:cxn modelId="{1D33F7D9-EDEA-4701-8678-515FC80801B3}" type="presParOf" srcId="{C8911F20-E4FD-4800-9456-7C7480DAEAF0}" destId="{E437FDA8-FA17-4814-AA5D-1F348AA1192E}" srcOrd="5" destOrd="0" presId="urn:microsoft.com/office/officeart/2005/8/layout/radial6"/>
    <dgm:cxn modelId="{6F41A170-15B5-4C18-8618-A05864B4B5C9}" type="presParOf" srcId="{C8911F20-E4FD-4800-9456-7C7480DAEAF0}" destId="{42ABD4D8-E8EB-4F79-8C11-72DFB6B8C53D}" srcOrd="6" destOrd="0" presId="urn:microsoft.com/office/officeart/2005/8/layout/radial6"/>
    <dgm:cxn modelId="{D027F2F5-0CBA-4912-A212-1247250D2729}" type="presParOf" srcId="{C8911F20-E4FD-4800-9456-7C7480DAEAF0}" destId="{368EA1CD-521B-4A23-9479-329618C021C7}" srcOrd="7" destOrd="0" presId="urn:microsoft.com/office/officeart/2005/8/layout/radial6"/>
    <dgm:cxn modelId="{2141C467-F842-417D-A0F7-9A835BD5A8FF}" type="presParOf" srcId="{C8911F20-E4FD-4800-9456-7C7480DAEAF0}" destId="{369F797D-6D96-4483-ABCC-757E9B6876B8}" srcOrd="8" destOrd="0" presId="urn:microsoft.com/office/officeart/2005/8/layout/radial6"/>
    <dgm:cxn modelId="{FEAC47A0-2389-4024-8C6B-5A9BA64356A4}" type="presParOf" srcId="{C8911F20-E4FD-4800-9456-7C7480DAEAF0}" destId="{17CE021E-9D41-4B6B-99D7-7AF482F47605}" srcOrd="9" destOrd="0" presId="urn:microsoft.com/office/officeart/2005/8/layout/radial6"/>
    <dgm:cxn modelId="{FDE64C27-9003-4594-9CA5-F1CDD9E14493}" type="presParOf" srcId="{C8911F20-E4FD-4800-9456-7C7480DAEAF0}" destId="{79BE7AA8-ED47-42DC-9C80-552E018FE267}" srcOrd="10" destOrd="0" presId="urn:microsoft.com/office/officeart/2005/8/layout/radial6"/>
    <dgm:cxn modelId="{7FCF5205-6169-4BDA-AA3D-CBE1F6B8FFD5}" type="presParOf" srcId="{C8911F20-E4FD-4800-9456-7C7480DAEAF0}" destId="{8F6E44E4-C5E9-4F36-84ED-A16A70BA8B9B}" srcOrd="11" destOrd="0" presId="urn:microsoft.com/office/officeart/2005/8/layout/radial6"/>
    <dgm:cxn modelId="{99CF8DC6-8A2F-45A9-9D67-681FD7063987}" type="presParOf" srcId="{C8911F20-E4FD-4800-9456-7C7480DAEAF0}" destId="{A9577D18-0D3D-45F2-B7F7-53AF30DFFF8E}"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577D18-0D3D-45F2-B7F7-53AF30DFFF8E}">
      <dsp:nvSpPr>
        <dsp:cNvPr id="0" name=""/>
        <dsp:cNvSpPr/>
      </dsp:nvSpPr>
      <dsp:spPr>
        <a:xfrm>
          <a:off x="2515727" y="747145"/>
          <a:ext cx="4982709" cy="4982709"/>
        </a:xfrm>
        <a:prstGeom prst="blockArc">
          <a:avLst>
            <a:gd name="adj1" fmla="val 10800000"/>
            <a:gd name="adj2" fmla="val 16200000"/>
            <a:gd name="adj3" fmla="val 4641"/>
          </a:avLst>
        </a:prstGeo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17CE021E-9D41-4B6B-99D7-7AF482F47605}">
      <dsp:nvSpPr>
        <dsp:cNvPr id="0" name=""/>
        <dsp:cNvSpPr/>
      </dsp:nvSpPr>
      <dsp:spPr>
        <a:xfrm>
          <a:off x="2515727" y="747145"/>
          <a:ext cx="4982709" cy="4982709"/>
        </a:xfrm>
        <a:prstGeom prst="blockArc">
          <a:avLst>
            <a:gd name="adj1" fmla="val 5400000"/>
            <a:gd name="adj2" fmla="val 10800000"/>
            <a:gd name="adj3" fmla="val 4641"/>
          </a:avLst>
        </a:prstGeo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42ABD4D8-E8EB-4F79-8C11-72DFB6B8C53D}">
      <dsp:nvSpPr>
        <dsp:cNvPr id="0" name=""/>
        <dsp:cNvSpPr/>
      </dsp:nvSpPr>
      <dsp:spPr>
        <a:xfrm>
          <a:off x="2515727" y="747145"/>
          <a:ext cx="4982709" cy="4982709"/>
        </a:xfrm>
        <a:prstGeom prst="blockArc">
          <a:avLst>
            <a:gd name="adj1" fmla="val 0"/>
            <a:gd name="adj2" fmla="val 5400000"/>
            <a:gd name="adj3" fmla="val 4641"/>
          </a:avLst>
        </a:prstGeo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6C3A801B-0C1D-4BCF-B7AD-2A03E190210E}">
      <dsp:nvSpPr>
        <dsp:cNvPr id="0" name=""/>
        <dsp:cNvSpPr/>
      </dsp:nvSpPr>
      <dsp:spPr>
        <a:xfrm>
          <a:off x="2515727" y="747145"/>
          <a:ext cx="4982709" cy="4982709"/>
        </a:xfrm>
        <a:prstGeom prst="blockArc">
          <a:avLst>
            <a:gd name="adj1" fmla="val 16200000"/>
            <a:gd name="adj2" fmla="val 0"/>
            <a:gd name="adj3" fmla="val 4641"/>
          </a:avLst>
        </a:prstGeom>
        <a:gradFill rotWithShape="0">
          <a:gsLst>
            <a:gs pos="0">
              <a:srgbClr val="4F81BD">
                <a:tint val="60000"/>
                <a:hueOff val="0"/>
                <a:satOff val="0"/>
                <a:lumOff val="0"/>
                <a:alphaOff val="0"/>
                <a:tint val="50000"/>
                <a:satMod val="300000"/>
              </a:srgbClr>
            </a:gs>
            <a:gs pos="35000">
              <a:srgbClr val="4F81BD">
                <a:tint val="60000"/>
                <a:hueOff val="0"/>
                <a:satOff val="0"/>
                <a:lumOff val="0"/>
                <a:alphaOff val="0"/>
                <a:tint val="37000"/>
                <a:satMod val="300000"/>
              </a:srgbClr>
            </a:gs>
            <a:gs pos="100000">
              <a:srgbClr val="4F81BD">
                <a:tint val="60000"/>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FB022D6C-A2CD-4876-A05C-73DA8C437F0E}">
      <dsp:nvSpPr>
        <dsp:cNvPr id="0" name=""/>
        <dsp:cNvSpPr/>
      </dsp:nvSpPr>
      <dsp:spPr>
        <a:xfrm>
          <a:off x="3859226" y="2090644"/>
          <a:ext cx="2295711" cy="2295711"/>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b="1" kern="1200">
              <a:solidFill>
                <a:sysClr val="windowText" lastClr="000000"/>
              </a:solidFill>
              <a:latin typeface="Calibri"/>
              <a:ea typeface="+mn-ea"/>
              <a:cs typeface="+mn-cs"/>
            </a:rPr>
            <a:t>ECC</a:t>
          </a:r>
        </a:p>
        <a:p>
          <a:pPr marL="0" lvl="0" indent="0" algn="ctr" defTabSz="1333500">
            <a:lnSpc>
              <a:spcPct val="90000"/>
            </a:lnSpc>
            <a:spcBef>
              <a:spcPct val="0"/>
            </a:spcBef>
            <a:spcAft>
              <a:spcPct val="35000"/>
            </a:spcAft>
            <a:buNone/>
          </a:pPr>
          <a:r>
            <a:rPr lang="en-US" sz="3000" kern="1200">
              <a:solidFill>
                <a:sysClr val="windowText" lastClr="000000"/>
              </a:solidFill>
              <a:latin typeface="Calibri"/>
              <a:ea typeface="+mn-ea"/>
              <a:cs typeface="+mn-cs"/>
            </a:rPr>
            <a:t>Education </a:t>
          </a:r>
          <a:r>
            <a:rPr lang="en-US" sz="3000" b="1" kern="1200">
              <a:solidFill>
                <a:sysClr val="windowText" lastClr="000000"/>
              </a:solidFill>
              <a:latin typeface="Calibri"/>
              <a:ea typeface="+mn-ea"/>
              <a:cs typeface="+mn-cs"/>
            </a:rPr>
            <a:t>Tool</a:t>
          </a:r>
        </a:p>
      </dsp:txBody>
      <dsp:txXfrm>
        <a:off x="4195425" y="2426843"/>
        <a:ext cx="1623313" cy="1623313"/>
      </dsp:txXfrm>
    </dsp:sp>
    <dsp:sp modelId="{99FCE3CA-7754-4074-95FA-EF93D22B0044}">
      <dsp:nvSpPr>
        <dsp:cNvPr id="0" name=""/>
        <dsp:cNvSpPr/>
      </dsp:nvSpPr>
      <dsp:spPr>
        <a:xfrm>
          <a:off x="4203582" y="1498"/>
          <a:ext cx="1606997" cy="1606997"/>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ysClr val="windowText" lastClr="000000"/>
              </a:solidFill>
              <a:latin typeface="Calibri"/>
              <a:ea typeface="+mn-ea"/>
              <a:cs typeface="+mn-cs"/>
            </a:rPr>
            <a:t>Theory</a:t>
          </a:r>
          <a:r>
            <a:rPr lang="en-US" sz="900" b="1" kern="1200" dirty="0">
              <a:solidFill>
                <a:sysClr val="windowText" lastClr="000000"/>
              </a:solidFill>
              <a:latin typeface="Calibri"/>
              <a:ea typeface="+mn-ea"/>
              <a:cs typeface="+mn-cs"/>
            </a:rPr>
            <a:t>/ </a:t>
          </a:r>
          <a:r>
            <a:rPr lang="en-US" sz="900" b="0" kern="1200" dirty="0">
              <a:solidFill>
                <a:sysClr val="windowText" lastClr="000000"/>
              </a:solidFill>
              <a:latin typeface="Calibri"/>
              <a:ea typeface="+mn-ea"/>
              <a:cs typeface="+mn-cs"/>
            </a:rPr>
            <a:t>published papers</a:t>
          </a:r>
        </a:p>
        <a:p>
          <a:pPr marL="0" lvl="0" indent="0" algn="ctr" defTabSz="711200">
            <a:lnSpc>
              <a:spcPct val="90000"/>
            </a:lnSpc>
            <a:spcBef>
              <a:spcPct val="0"/>
            </a:spcBef>
            <a:spcAft>
              <a:spcPct val="35000"/>
            </a:spcAft>
            <a:buNone/>
          </a:pPr>
          <a:r>
            <a:rPr lang="en-US" sz="700" kern="1200" dirty="0">
              <a:solidFill>
                <a:sysClr val="windowText" lastClr="000000"/>
              </a:solidFill>
              <a:latin typeface="Calibri"/>
              <a:ea typeface="+mn-ea"/>
              <a:cs typeface="+mn-cs"/>
            </a:rPr>
            <a:t>Justify and </a:t>
          </a:r>
          <a:r>
            <a:rPr lang="en-US" sz="700" kern="1200" dirty="0" err="1">
              <a:solidFill>
                <a:sysClr val="windowText" lastClr="000000"/>
              </a:solidFill>
              <a:latin typeface="Calibri"/>
              <a:ea typeface="+mn-ea"/>
              <a:cs typeface="+mn-cs"/>
            </a:rPr>
            <a:t>analyse</a:t>
          </a:r>
          <a:r>
            <a:rPr lang="en-US" sz="700" kern="1200" dirty="0">
              <a:solidFill>
                <a:sysClr val="windowText" lastClr="000000"/>
              </a:solidFill>
              <a:latin typeface="Calibri"/>
              <a:ea typeface="+mn-ea"/>
              <a:cs typeface="+mn-cs"/>
            </a:rPr>
            <a:t> the creation problem using documented  theory </a:t>
          </a:r>
        </a:p>
      </dsp:txBody>
      <dsp:txXfrm>
        <a:off x="4438921" y="236837"/>
        <a:ext cx="1136319" cy="1136319"/>
      </dsp:txXfrm>
    </dsp:sp>
    <dsp:sp modelId="{9D4055B3-3FFF-445F-A5D2-0376A12EAB4A}">
      <dsp:nvSpPr>
        <dsp:cNvPr id="0" name=""/>
        <dsp:cNvSpPr/>
      </dsp:nvSpPr>
      <dsp:spPr>
        <a:xfrm>
          <a:off x="6505062" y="2435001"/>
          <a:ext cx="1871043" cy="1606997"/>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US" sz="1000" b="1" kern="1200">
              <a:solidFill>
                <a:sysClr val="windowText" lastClr="000000"/>
              </a:solidFill>
              <a:latin typeface="Calibri"/>
              <a:ea typeface="+mn-ea"/>
              <a:cs typeface="+mn-cs"/>
            </a:rPr>
            <a:t>Theory Creation</a:t>
          </a:r>
          <a:r>
            <a:rPr lang="en-US" sz="700" kern="1200">
              <a:solidFill>
                <a:sysClr val="windowText" lastClr="000000"/>
              </a:solidFill>
              <a:latin typeface="Calibri"/>
              <a:ea typeface="+mn-ea"/>
              <a:cs typeface="+mn-cs"/>
            </a:rPr>
            <a:t>/ Formulation </a:t>
          </a:r>
        </a:p>
        <a:p>
          <a:pPr marL="0" lvl="0" indent="0" algn="ctr" defTabSz="444500">
            <a:lnSpc>
              <a:spcPct val="90000"/>
            </a:lnSpc>
            <a:spcBef>
              <a:spcPct val="0"/>
            </a:spcBef>
            <a:spcAft>
              <a:spcPct val="35000"/>
            </a:spcAft>
            <a:buNone/>
          </a:pPr>
          <a:r>
            <a:rPr lang="en-US" sz="700" kern="1200">
              <a:solidFill>
                <a:sysClr val="windowText" lastClr="000000"/>
              </a:solidFill>
              <a:latin typeface="Calibri"/>
              <a:ea typeface="+mn-ea"/>
              <a:cs typeface="+mn-cs"/>
            </a:rPr>
            <a:t>provide optional solutions, then validate them, and finally propose a possible solution or concept </a:t>
          </a:r>
        </a:p>
      </dsp:txBody>
      <dsp:txXfrm>
        <a:off x="6779070" y="2670340"/>
        <a:ext cx="1323027" cy="1136319"/>
      </dsp:txXfrm>
    </dsp:sp>
    <dsp:sp modelId="{368EA1CD-521B-4A23-9479-329618C021C7}">
      <dsp:nvSpPr>
        <dsp:cNvPr id="0" name=""/>
        <dsp:cNvSpPr/>
      </dsp:nvSpPr>
      <dsp:spPr>
        <a:xfrm>
          <a:off x="4203582" y="4868503"/>
          <a:ext cx="1606997" cy="1606997"/>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b="1" kern="1200">
              <a:solidFill>
                <a:sysClr val="windowText" lastClr="000000"/>
              </a:solidFill>
              <a:latin typeface="Calibri"/>
              <a:ea typeface="+mn-ea"/>
              <a:cs typeface="+mn-cs"/>
            </a:rPr>
            <a:t>New Design </a:t>
          </a:r>
        </a:p>
        <a:p>
          <a:pPr marL="0" lvl="0" indent="0" algn="ctr" defTabSz="533400">
            <a:lnSpc>
              <a:spcPct val="90000"/>
            </a:lnSpc>
            <a:spcBef>
              <a:spcPct val="0"/>
            </a:spcBef>
            <a:spcAft>
              <a:spcPct val="35000"/>
            </a:spcAft>
            <a:buNone/>
          </a:pPr>
          <a:r>
            <a:rPr lang="en-US" sz="1100" b="0" kern="1200">
              <a:solidFill>
                <a:sysClr val="windowText" lastClr="000000"/>
              </a:solidFill>
              <a:latin typeface="Calibri"/>
              <a:ea typeface="+mn-ea"/>
              <a:cs typeface="+mn-cs"/>
            </a:rPr>
            <a:t>opportunity to practice and produce new design </a:t>
          </a:r>
          <a:endParaRPr lang="en-US" sz="600" b="0" kern="1200">
            <a:solidFill>
              <a:sysClr val="windowText" lastClr="000000"/>
            </a:solidFill>
            <a:latin typeface="Calibri"/>
            <a:ea typeface="+mn-ea"/>
            <a:cs typeface="+mn-cs"/>
          </a:endParaRPr>
        </a:p>
      </dsp:txBody>
      <dsp:txXfrm>
        <a:off x="4438921" y="5103842"/>
        <a:ext cx="1136319" cy="1136319"/>
      </dsp:txXfrm>
    </dsp:sp>
    <dsp:sp modelId="{79BE7AA8-ED47-42DC-9C80-552E018FE267}">
      <dsp:nvSpPr>
        <dsp:cNvPr id="0" name=""/>
        <dsp:cNvSpPr/>
      </dsp:nvSpPr>
      <dsp:spPr>
        <a:xfrm>
          <a:off x="1606094" y="2435001"/>
          <a:ext cx="1934969" cy="1606997"/>
        </a:xfrm>
        <a:prstGeom prst="ellipse">
          <a:avLst/>
        </a:prstGeom>
        <a:gradFill rotWithShape="0">
          <a:gsLst>
            <a:gs pos="0">
              <a:srgbClr val="4F81BD">
                <a:hueOff val="0"/>
                <a:satOff val="0"/>
                <a:lumOff val="0"/>
                <a:alphaOff val="0"/>
                <a:tint val="50000"/>
                <a:satMod val="300000"/>
              </a:srgbClr>
            </a:gs>
            <a:gs pos="35000">
              <a:srgbClr val="4F81BD">
                <a:hueOff val="0"/>
                <a:satOff val="0"/>
                <a:lumOff val="0"/>
                <a:alphaOff val="0"/>
                <a:tint val="37000"/>
                <a:satMod val="300000"/>
              </a:srgbClr>
            </a:gs>
            <a:gs pos="100000">
              <a:srgbClr val="4F81BD">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l" defTabSz="400050">
            <a:lnSpc>
              <a:spcPct val="90000"/>
            </a:lnSpc>
            <a:spcBef>
              <a:spcPct val="0"/>
            </a:spcBef>
            <a:spcAft>
              <a:spcPct val="35000"/>
            </a:spcAft>
            <a:buNone/>
          </a:pPr>
          <a:r>
            <a:rPr lang="en-US" sz="900" b="1" kern="1200" dirty="0">
              <a:solidFill>
                <a:sysClr val="windowText" lastClr="000000"/>
              </a:solidFill>
              <a:latin typeface="Calibri"/>
              <a:ea typeface="+mn-ea"/>
              <a:cs typeface="+mn-cs"/>
            </a:rPr>
            <a:t>Existing Design/ Problem</a:t>
          </a:r>
        </a:p>
        <a:p>
          <a:pPr marL="0" lvl="0" indent="0" algn="l" defTabSz="400050">
            <a:lnSpc>
              <a:spcPct val="90000"/>
            </a:lnSpc>
            <a:spcBef>
              <a:spcPct val="0"/>
            </a:spcBef>
            <a:spcAft>
              <a:spcPct val="35000"/>
            </a:spcAft>
            <a:buNone/>
          </a:pPr>
          <a:r>
            <a:rPr lang="en-US" sz="900" kern="1200" dirty="0">
              <a:solidFill>
                <a:sysClr val="windowText" lastClr="000000"/>
              </a:solidFill>
              <a:latin typeface="Calibri"/>
              <a:ea typeface="+mn-ea"/>
              <a:cs typeface="+mn-cs"/>
            </a:rPr>
            <a:t>-Identify the problem /gap</a:t>
          </a:r>
        </a:p>
        <a:p>
          <a:pPr marL="0" lvl="0" indent="0" algn="l" defTabSz="400050">
            <a:lnSpc>
              <a:spcPct val="90000"/>
            </a:lnSpc>
            <a:spcBef>
              <a:spcPct val="0"/>
            </a:spcBef>
            <a:spcAft>
              <a:spcPct val="35000"/>
            </a:spcAft>
            <a:buNone/>
          </a:pPr>
          <a:r>
            <a:rPr lang="en-US" sz="900" kern="1200" dirty="0">
              <a:solidFill>
                <a:sysClr val="windowText" lastClr="000000"/>
              </a:solidFill>
              <a:latin typeface="Calibri"/>
              <a:ea typeface="+mn-ea"/>
              <a:cs typeface="+mn-cs"/>
            </a:rPr>
            <a:t>-Explore problem /gap</a:t>
          </a:r>
        </a:p>
        <a:p>
          <a:pPr marL="0" lvl="0" indent="0" algn="l" defTabSz="400050">
            <a:lnSpc>
              <a:spcPct val="90000"/>
            </a:lnSpc>
            <a:spcBef>
              <a:spcPct val="0"/>
            </a:spcBef>
            <a:spcAft>
              <a:spcPct val="35000"/>
            </a:spcAft>
            <a:buNone/>
          </a:pPr>
          <a:r>
            <a:rPr lang="en-US" sz="900" kern="1200" dirty="0">
              <a:solidFill>
                <a:sysClr val="windowText" lastClr="000000"/>
              </a:solidFill>
              <a:latin typeface="Calibri"/>
              <a:ea typeface="+mn-ea"/>
              <a:cs typeface="+mn-cs"/>
            </a:rPr>
            <a:t>-Evaluate the Creation based on practical skill &amp; knowledge </a:t>
          </a:r>
        </a:p>
        <a:p>
          <a:pPr marL="0" lvl="0" indent="0" algn="l" defTabSz="400050">
            <a:lnSpc>
              <a:spcPct val="90000"/>
            </a:lnSpc>
            <a:spcBef>
              <a:spcPct val="0"/>
            </a:spcBef>
            <a:spcAft>
              <a:spcPct val="35000"/>
            </a:spcAft>
            <a:buNone/>
          </a:pPr>
          <a:r>
            <a:rPr lang="en-US" sz="900" kern="1200" dirty="0">
              <a:solidFill>
                <a:sysClr val="windowText" lastClr="000000"/>
              </a:solidFill>
              <a:latin typeface="Calibri"/>
              <a:ea typeface="+mn-ea"/>
              <a:cs typeface="+mn-cs"/>
            </a:rPr>
            <a:t>-Conduct empirical research </a:t>
          </a:r>
        </a:p>
      </dsp:txBody>
      <dsp:txXfrm>
        <a:off x="1889464" y="2670340"/>
        <a:ext cx="1368229" cy="1136319"/>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B87E3-5007-4148-AD4A-1D73474AC778}" type="datetimeFigureOut">
              <a:rPr lang="en-US" smtClean="0"/>
              <a:t>6/29/23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0316A7-06BF-6D48-8928-6309552AC59B}" type="slidenum">
              <a:rPr lang="en-US" smtClean="0"/>
              <a:t>‹#›</a:t>
            </a:fld>
            <a:endParaRPr lang="en-US"/>
          </a:p>
        </p:txBody>
      </p:sp>
    </p:spTree>
    <p:extLst>
      <p:ext uri="{BB962C8B-B14F-4D97-AF65-F5344CB8AC3E}">
        <p14:creationId xmlns:p14="http://schemas.microsoft.com/office/powerpoint/2010/main" val="3792185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7D9F74-9AC0-4413-B107-7067C43F2E33}" type="slidenum">
              <a:rPr lang="en-US" smtClean="0"/>
              <a:pPr/>
              <a:t>6</a:t>
            </a:fld>
            <a:endParaRPr lang="en-US"/>
          </a:p>
        </p:txBody>
      </p:sp>
    </p:spTree>
    <p:extLst>
      <p:ext uri="{BB962C8B-B14F-4D97-AF65-F5344CB8AC3E}">
        <p14:creationId xmlns:p14="http://schemas.microsoft.com/office/powerpoint/2010/main" val="1784011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A299D-40F5-BCAF-ACB6-BD66ECD4AE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F7BAEBC-410B-169C-3676-4D4BD0167F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A97A177-3DAB-BAB5-A6EB-FE2077655A77}"/>
              </a:ext>
            </a:extLst>
          </p:cNvPr>
          <p:cNvSpPr>
            <a:spLocks noGrp="1"/>
          </p:cNvSpPr>
          <p:nvPr>
            <p:ph type="dt" sz="half" idx="10"/>
          </p:nvPr>
        </p:nvSpPr>
        <p:spPr/>
        <p:txBody>
          <a:bodyPr/>
          <a:lstStyle/>
          <a:p>
            <a:fld id="{361D9A33-EACE-48D5-96A5-9D92F42CE878}" type="datetimeFigureOut">
              <a:rPr lang="en-US" smtClean="0"/>
              <a:pPr/>
              <a:t>6/29/23</a:t>
            </a:fld>
            <a:endParaRPr lang="en-US"/>
          </a:p>
        </p:txBody>
      </p:sp>
      <p:sp>
        <p:nvSpPr>
          <p:cNvPr id="5" name="Footer Placeholder 4">
            <a:extLst>
              <a:ext uri="{FF2B5EF4-FFF2-40B4-BE49-F238E27FC236}">
                <a16:creationId xmlns:a16="http://schemas.microsoft.com/office/drawing/2014/main" id="{E93ECF4C-A39B-C35A-CC5A-38584C6330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EFEB26-E602-A5BB-618C-5C4E6E629542}"/>
              </a:ext>
            </a:extLst>
          </p:cNvPr>
          <p:cNvSpPr>
            <a:spLocks noGrp="1"/>
          </p:cNvSpPr>
          <p:nvPr>
            <p:ph type="sldNum" sz="quarter" idx="12"/>
          </p:nvPr>
        </p:nvSpPr>
        <p:spPr/>
        <p:txBody>
          <a:bodyPr/>
          <a:lstStyle/>
          <a:p>
            <a:fld id="{49477411-967D-4D25-B702-C2CABFEE4ACC}" type="slidenum">
              <a:rPr lang="en-US" smtClean="0"/>
              <a:pPr/>
              <a:t>‹#›</a:t>
            </a:fld>
            <a:endParaRPr lang="en-US"/>
          </a:p>
        </p:txBody>
      </p:sp>
    </p:spTree>
    <p:extLst>
      <p:ext uri="{BB962C8B-B14F-4D97-AF65-F5344CB8AC3E}">
        <p14:creationId xmlns:p14="http://schemas.microsoft.com/office/powerpoint/2010/main" val="560640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42D0F-25E2-53FC-6AF9-8AF05C86395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AE229B-1ACF-5CA3-E3FC-5C1788EAE0F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640F8C-21C4-D3FC-E095-9671FDCE0398}"/>
              </a:ext>
            </a:extLst>
          </p:cNvPr>
          <p:cNvSpPr>
            <a:spLocks noGrp="1"/>
          </p:cNvSpPr>
          <p:nvPr>
            <p:ph type="dt" sz="half" idx="10"/>
          </p:nvPr>
        </p:nvSpPr>
        <p:spPr/>
        <p:txBody>
          <a:bodyPr/>
          <a:lstStyle/>
          <a:p>
            <a:fld id="{361D9A33-EACE-48D5-96A5-9D92F42CE878}" type="datetimeFigureOut">
              <a:rPr lang="en-US" smtClean="0"/>
              <a:pPr/>
              <a:t>6/29/23</a:t>
            </a:fld>
            <a:endParaRPr lang="en-US"/>
          </a:p>
        </p:txBody>
      </p:sp>
      <p:sp>
        <p:nvSpPr>
          <p:cNvPr id="5" name="Footer Placeholder 4">
            <a:extLst>
              <a:ext uri="{FF2B5EF4-FFF2-40B4-BE49-F238E27FC236}">
                <a16:creationId xmlns:a16="http://schemas.microsoft.com/office/drawing/2014/main" id="{C68081E2-74AE-F3EC-7639-CFFD2627A5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16A39A-B269-737C-5603-2A0BF5D41D0A}"/>
              </a:ext>
            </a:extLst>
          </p:cNvPr>
          <p:cNvSpPr>
            <a:spLocks noGrp="1"/>
          </p:cNvSpPr>
          <p:nvPr>
            <p:ph type="sldNum" sz="quarter" idx="12"/>
          </p:nvPr>
        </p:nvSpPr>
        <p:spPr/>
        <p:txBody>
          <a:bodyPr/>
          <a:lstStyle/>
          <a:p>
            <a:fld id="{49477411-967D-4D25-B702-C2CABFEE4ACC}" type="slidenum">
              <a:rPr lang="en-US" smtClean="0"/>
              <a:pPr/>
              <a:t>‹#›</a:t>
            </a:fld>
            <a:endParaRPr lang="en-US"/>
          </a:p>
        </p:txBody>
      </p:sp>
    </p:spTree>
    <p:extLst>
      <p:ext uri="{BB962C8B-B14F-4D97-AF65-F5344CB8AC3E}">
        <p14:creationId xmlns:p14="http://schemas.microsoft.com/office/powerpoint/2010/main" val="1058965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5B3088-A7C4-3514-3484-7E04DBC20B4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04E2DC3-EFFA-0049-5EA1-9CAA8F3E9F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9F97C0-920D-D35D-C2BA-475A85D48A74}"/>
              </a:ext>
            </a:extLst>
          </p:cNvPr>
          <p:cNvSpPr>
            <a:spLocks noGrp="1"/>
          </p:cNvSpPr>
          <p:nvPr>
            <p:ph type="dt" sz="half" idx="10"/>
          </p:nvPr>
        </p:nvSpPr>
        <p:spPr/>
        <p:txBody>
          <a:bodyPr/>
          <a:lstStyle/>
          <a:p>
            <a:fld id="{361D9A33-EACE-48D5-96A5-9D92F42CE878}" type="datetimeFigureOut">
              <a:rPr lang="en-US" smtClean="0"/>
              <a:pPr/>
              <a:t>6/29/23</a:t>
            </a:fld>
            <a:endParaRPr lang="en-US"/>
          </a:p>
        </p:txBody>
      </p:sp>
      <p:sp>
        <p:nvSpPr>
          <p:cNvPr id="5" name="Footer Placeholder 4">
            <a:extLst>
              <a:ext uri="{FF2B5EF4-FFF2-40B4-BE49-F238E27FC236}">
                <a16:creationId xmlns:a16="http://schemas.microsoft.com/office/drawing/2014/main" id="{C8C7906A-484F-8353-717A-1596918698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1DB6B1-E44C-198A-7C7B-6A62CAE61C27}"/>
              </a:ext>
            </a:extLst>
          </p:cNvPr>
          <p:cNvSpPr>
            <a:spLocks noGrp="1"/>
          </p:cNvSpPr>
          <p:nvPr>
            <p:ph type="sldNum" sz="quarter" idx="12"/>
          </p:nvPr>
        </p:nvSpPr>
        <p:spPr/>
        <p:txBody>
          <a:bodyPr/>
          <a:lstStyle/>
          <a:p>
            <a:fld id="{49477411-967D-4D25-B702-C2CABFEE4ACC}" type="slidenum">
              <a:rPr lang="en-US" smtClean="0"/>
              <a:pPr/>
              <a:t>‹#›</a:t>
            </a:fld>
            <a:endParaRPr lang="en-US"/>
          </a:p>
        </p:txBody>
      </p:sp>
    </p:spTree>
    <p:extLst>
      <p:ext uri="{BB962C8B-B14F-4D97-AF65-F5344CB8AC3E}">
        <p14:creationId xmlns:p14="http://schemas.microsoft.com/office/powerpoint/2010/main" val="2197431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FC537-A414-B296-2466-A7DEDEA910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523B88-90D8-7B38-5464-7EBBF2EF84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390AB1-28CC-E1ED-F530-42176C08B987}"/>
              </a:ext>
            </a:extLst>
          </p:cNvPr>
          <p:cNvSpPr>
            <a:spLocks noGrp="1"/>
          </p:cNvSpPr>
          <p:nvPr>
            <p:ph type="dt" sz="half" idx="10"/>
          </p:nvPr>
        </p:nvSpPr>
        <p:spPr/>
        <p:txBody>
          <a:bodyPr/>
          <a:lstStyle/>
          <a:p>
            <a:fld id="{361D9A33-EACE-48D5-96A5-9D92F42CE878}" type="datetimeFigureOut">
              <a:rPr lang="en-US" smtClean="0"/>
              <a:pPr/>
              <a:t>6/29/23</a:t>
            </a:fld>
            <a:endParaRPr lang="en-US"/>
          </a:p>
        </p:txBody>
      </p:sp>
      <p:sp>
        <p:nvSpPr>
          <p:cNvPr id="5" name="Footer Placeholder 4">
            <a:extLst>
              <a:ext uri="{FF2B5EF4-FFF2-40B4-BE49-F238E27FC236}">
                <a16:creationId xmlns:a16="http://schemas.microsoft.com/office/drawing/2014/main" id="{65505B57-6EEB-DA97-F7D2-7958701401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AAD339-3509-2F02-440B-BBD6FB4B55D3}"/>
              </a:ext>
            </a:extLst>
          </p:cNvPr>
          <p:cNvSpPr>
            <a:spLocks noGrp="1"/>
          </p:cNvSpPr>
          <p:nvPr>
            <p:ph type="sldNum" sz="quarter" idx="12"/>
          </p:nvPr>
        </p:nvSpPr>
        <p:spPr/>
        <p:txBody>
          <a:bodyPr/>
          <a:lstStyle/>
          <a:p>
            <a:fld id="{49477411-967D-4D25-B702-C2CABFEE4ACC}" type="slidenum">
              <a:rPr lang="en-US" smtClean="0"/>
              <a:pPr/>
              <a:t>‹#›</a:t>
            </a:fld>
            <a:endParaRPr lang="en-US"/>
          </a:p>
        </p:txBody>
      </p:sp>
    </p:spTree>
    <p:extLst>
      <p:ext uri="{BB962C8B-B14F-4D97-AF65-F5344CB8AC3E}">
        <p14:creationId xmlns:p14="http://schemas.microsoft.com/office/powerpoint/2010/main" val="1329880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C0050-52DC-41AC-C098-9BB93831E2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F1B2D8-2D76-D581-E26F-0DD4EF645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0BA12D-9F9E-7E5A-2DD3-C6CBFD9A50D9}"/>
              </a:ext>
            </a:extLst>
          </p:cNvPr>
          <p:cNvSpPr>
            <a:spLocks noGrp="1"/>
          </p:cNvSpPr>
          <p:nvPr>
            <p:ph type="dt" sz="half" idx="10"/>
          </p:nvPr>
        </p:nvSpPr>
        <p:spPr/>
        <p:txBody>
          <a:bodyPr/>
          <a:lstStyle/>
          <a:p>
            <a:fld id="{361D9A33-EACE-48D5-96A5-9D92F42CE878}" type="datetimeFigureOut">
              <a:rPr lang="en-US" smtClean="0"/>
              <a:pPr/>
              <a:t>6/29/23</a:t>
            </a:fld>
            <a:endParaRPr lang="en-US"/>
          </a:p>
        </p:txBody>
      </p:sp>
      <p:sp>
        <p:nvSpPr>
          <p:cNvPr id="5" name="Footer Placeholder 4">
            <a:extLst>
              <a:ext uri="{FF2B5EF4-FFF2-40B4-BE49-F238E27FC236}">
                <a16:creationId xmlns:a16="http://schemas.microsoft.com/office/drawing/2014/main" id="{0C159E96-D10B-CFF3-A581-E4AFF24873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D3605D-FE3C-B066-5D56-CB88D1C27837}"/>
              </a:ext>
            </a:extLst>
          </p:cNvPr>
          <p:cNvSpPr>
            <a:spLocks noGrp="1"/>
          </p:cNvSpPr>
          <p:nvPr>
            <p:ph type="sldNum" sz="quarter" idx="12"/>
          </p:nvPr>
        </p:nvSpPr>
        <p:spPr/>
        <p:txBody>
          <a:bodyPr/>
          <a:lstStyle/>
          <a:p>
            <a:fld id="{49477411-967D-4D25-B702-C2CABFEE4ACC}" type="slidenum">
              <a:rPr lang="en-US" smtClean="0"/>
              <a:pPr/>
              <a:t>‹#›</a:t>
            </a:fld>
            <a:endParaRPr lang="en-US"/>
          </a:p>
        </p:txBody>
      </p:sp>
    </p:spTree>
    <p:extLst>
      <p:ext uri="{BB962C8B-B14F-4D97-AF65-F5344CB8AC3E}">
        <p14:creationId xmlns:p14="http://schemas.microsoft.com/office/powerpoint/2010/main" val="87526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8CA54-3E69-251D-7679-8F1EDDD1C1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12A296-E11D-E376-6654-59E7A93ABF3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B20C20-A42F-C972-48C3-8D4626197BF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854EB64-DA7F-A7F9-44CB-49C372405655}"/>
              </a:ext>
            </a:extLst>
          </p:cNvPr>
          <p:cNvSpPr>
            <a:spLocks noGrp="1"/>
          </p:cNvSpPr>
          <p:nvPr>
            <p:ph type="dt" sz="half" idx="10"/>
          </p:nvPr>
        </p:nvSpPr>
        <p:spPr/>
        <p:txBody>
          <a:bodyPr/>
          <a:lstStyle/>
          <a:p>
            <a:fld id="{361D9A33-EACE-48D5-96A5-9D92F42CE878}" type="datetimeFigureOut">
              <a:rPr lang="en-US" smtClean="0"/>
              <a:pPr/>
              <a:t>6/29/23</a:t>
            </a:fld>
            <a:endParaRPr lang="en-US"/>
          </a:p>
        </p:txBody>
      </p:sp>
      <p:sp>
        <p:nvSpPr>
          <p:cNvPr id="6" name="Footer Placeholder 5">
            <a:extLst>
              <a:ext uri="{FF2B5EF4-FFF2-40B4-BE49-F238E27FC236}">
                <a16:creationId xmlns:a16="http://schemas.microsoft.com/office/drawing/2014/main" id="{68D13CD0-CFC4-C0EB-34AF-61DA8D5554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3D73C8-5BBD-825E-6173-C3A6CD98D1A2}"/>
              </a:ext>
            </a:extLst>
          </p:cNvPr>
          <p:cNvSpPr>
            <a:spLocks noGrp="1"/>
          </p:cNvSpPr>
          <p:nvPr>
            <p:ph type="sldNum" sz="quarter" idx="12"/>
          </p:nvPr>
        </p:nvSpPr>
        <p:spPr/>
        <p:txBody>
          <a:bodyPr/>
          <a:lstStyle/>
          <a:p>
            <a:fld id="{49477411-967D-4D25-B702-C2CABFEE4ACC}" type="slidenum">
              <a:rPr lang="en-US" smtClean="0"/>
              <a:pPr/>
              <a:t>‹#›</a:t>
            </a:fld>
            <a:endParaRPr lang="en-US"/>
          </a:p>
        </p:txBody>
      </p:sp>
    </p:spTree>
    <p:extLst>
      <p:ext uri="{BB962C8B-B14F-4D97-AF65-F5344CB8AC3E}">
        <p14:creationId xmlns:p14="http://schemas.microsoft.com/office/powerpoint/2010/main" val="396460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766F7-00B2-B3DA-F07B-13580F3CDD6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AB4100A-1C29-DCE1-CE4A-9E998C8FE3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863EE1-85B6-B8E5-A45D-8A529844CA0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2B8C059-DB53-A2EF-4876-CAA866B271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22E1F3-356D-161C-C751-13A1476C9F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F58209C-670C-11D8-379A-C3004C259439}"/>
              </a:ext>
            </a:extLst>
          </p:cNvPr>
          <p:cNvSpPr>
            <a:spLocks noGrp="1"/>
          </p:cNvSpPr>
          <p:nvPr>
            <p:ph type="dt" sz="half" idx="10"/>
          </p:nvPr>
        </p:nvSpPr>
        <p:spPr/>
        <p:txBody>
          <a:bodyPr/>
          <a:lstStyle/>
          <a:p>
            <a:fld id="{361D9A33-EACE-48D5-96A5-9D92F42CE878}" type="datetimeFigureOut">
              <a:rPr lang="en-US" smtClean="0"/>
              <a:pPr/>
              <a:t>6/29/23</a:t>
            </a:fld>
            <a:endParaRPr lang="en-US"/>
          </a:p>
        </p:txBody>
      </p:sp>
      <p:sp>
        <p:nvSpPr>
          <p:cNvPr id="8" name="Footer Placeholder 7">
            <a:extLst>
              <a:ext uri="{FF2B5EF4-FFF2-40B4-BE49-F238E27FC236}">
                <a16:creationId xmlns:a16="http://schemas.microsoft.com/office/drawing/2014/main" id="{98A0F6E6-2CAB-C830-307A-0F7A8DFB66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ED76366-6282-CC46-921B-438289DB836F}"/>
              </a:ext>
            </a:extLst>
          </p:cNvPr>
          <p:cNvSpPr>
            <a:spLocks noGrp="1"/>
          </p:cNvSpPr>
          <p:nvPr>
            <p:ph type="sldNum" sz="quarter" idx="12"/>
          </p:nvPr>
        </p:nvSpPr>
        <p:spPr/>
        <p:txBody>
          <a:bodyPr/>
          <a:lstStyle/>
          <a:p>
            <a:fld id="{49477411-967D-4D25-B702-C2CABFEE4ACC}" type="slidenum">
              <a:rPr lang="en-US" smtClean="0"/>
              <a:pPr/>
              <a:t>‹#›</a:t>
            </a:fld>
            <a:endParaRPr lang="en-US"/>
          </a:p>
        </p:txBody>
      </p:sp>
    </p:spTree>
    <p:extLst>
      <p:ext uri="{BB962C8B-B14F-4D97-AF65-F5344CB8AC3E}">
        <p14:creationId xmlns:p14="http://schemas.microsoft.com/office/powerpoint/2010/main" val="3838799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5B2C7-11AD-D786-35E2-18BE827470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6CE845-96CD-FD28-7522-3F6F3EB307D8}"/>
              </a:ext>
            </a:extLst>
          </p:cNvPr>
          <p:cNvSpPr>
            <a:spLocks noGrp="1"/>
          </p:cNvSpPr>
          <p:nvPr>
            <p:ph type="dt" sz="half" idx="10"/>
          </p:nvPr>
        </p:nvSpPr>
        <p:spPr/>
        <p:txBody>
          <a:bodyPr/>
          <a:lstStyle/>
          <a:p>
            <a:fld id="{361D9A33-EACE-48D5-96A5-9D92F42CE878}" type="datetimeFigureOut">
              <a:rPr lang="en-US" smtClean="0"/>
              <a:pPr/>
              <a:t>6/29/23</a:t>
            </a:fld>
            <a:endParaRPr lang="en-US"/>
          </a:p>
        </p:txBody>
      </p:sp>
      <p:sp>
        <p:nvSpPr>
          <p:cNvPr id="4" name="Footer Placeholder 3">
            <a:extLst>
              <a:ext uri="{FF2B5EF4-FFF2-40B4-BE49-F238E27FC236}">
                <a16:creationId xmlns:a16="http://schemas.microsoft.com/office/drawing/2014/main" id="{DB2E69BE-02F1-6AA0-7227-7CED1DEE393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FF7AAA7-56C1-ED2D-9374-E6682BB8E56E}"/>
              </a:ext>
            </a:extLst>
          </p:cNvPr>
          <p:cNvSpPr>
            <a:spLocks noGrp="1"/>
          </p:cNvSpPr>
          <p:nvPr>
            <p:ph type="sldNum" sz="quarter" idx="12"/>
          </p:nvPr>
        </p:nvSpPr>
        <p:spPr/>
        <p:txBody>
          <a:bodyPr/>
          <a:lstStyle/>
          <a:p>
            <a:fld id="{49477411-967D-4D25-B702-C2CABFEE4ACC}" type="slidenum">
              <a:rPr lang="en-US" smtClean="0"/>
              <a:pPr/>
              <a:t>‹#›</a:t>
            </a:fld>
            <a:endParaRPr lang="en-US"/>
          </a:p>
        </p:txBody>
      </p:sp>
    </p:spTree>
    <p:extLst>
      <p:ext uri="{BB962C8B-B14F-4D97-AF65-F5344CB8AC3E}">
        <p14:creationId xmlns:p14="http://schemas.microsoft.com/office/powerpoint/2010/main" val="2569342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5AA9B3-F007-B4F5-56BF-D5FE14BC19AC}"/>
              </a:ext>
            </a:extLst>
          </p:cNvPr>
          <p:cNvSpPr>
            <a:spLocks noGrp="1"/>
          </p:cNvSpPr>
          <p:nvPr>
            <p:ph type="dt" sz="half" idx="10"/>
          </p:nvPr>
        </p:nvSpPr>
        <p:spPr/>
        <p:txBody>
          <a:bodyPr/>
          <a:lstStyle/>
          <a:p>
            <a:fld id="{361D9A33-EACE-48D5-96A5-9D92F42CE878}" type="datetimeFigureOut">
              <a:rPr lang="en-US" smtClean="0"/>
              <a:pPr/>
              <a:t>6/29/23</a:t>
            </a:fld>
            <a:endParaRPr lang="en-US"/>
          </a:p>
        </p:txBody>
      </p:sp>
      <p:sp>
        <p:nvSpPr>
          <p:cNvPr id="3" name="Footer Placeholder 2">
            <a:extLst>
              <a:ext uri="{FF2B5EF4-FFF2-40B4-BE49-F238E27FC236}">
                <a16:creationId xmlns:a16="http://schemas.microsoft.com/office/drawing/2014/main" id="{2912725B-C13B-0FE5-8F37-E50520D7CC3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A429B9A-B513-A88E-B128-29E08CE806CB}"/>
              </a:ext>
            </a:extLst>
          </p:cNvPr>
          <p:cNvSpPr>
            <a:spLocks noGrp="1"/>
          </p:cNvSpPr>
          <p:nvPr>
            <p:ph type="sldNum" sz="quarter" idx="12"/>
          </p:nvPr>
        </p:nvSpPr>
        <p:spPr/>
        <p:txBody>
          <a:bodyPr/>
          <a:lstStyle/>
          <a:p>
            <a:fld id="{49477411-967D-4D25-B702-C2CABFEE4ACC}" type="slidenum">
              <a:rPr lang="en-US" smtClean="0"/>
              <a:pPr/>
              <a:t>‹#›</a:t>
            </a:fld>
            <a:endParaRPr lang="en-US"/>
          </a:p>
        </p:txBody>
      </p:sp>
    </p:spTree>
    <p:extLst>
      <p:ext uri="{BB962C8B-B14F-4D97-AF65-F5344CB8AC3E}">
        <p14:creationId xmlns:p14="http://schemas.microsoft.com/office/powerpoint/2010/main" val="2162572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63AD9-E6CF-8964-0D3F-6EEFEBA652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318E66-E4B5-48A0-4931-51AA45238B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B8F889-093A-FD32-5DAD-4BEBFC8F3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1C818D-5B9E-3272-0EA2-6EC26CA8546D}"/>
              </a:ext>
            </a:extLst>
          </p:cNvPr>
          <p:cNvSpPr>
            <a:spLocks noGrp="1"/>
          </p:cNvSpPr>
          <p:nvPr>
            <p:ph type="dt" sz="half" idx="10"/>
          </p:nvPr>
        </p:nvSpPr>
        <p:spPr/>
        <p:txBody>
          <a:bodyPr/>
          <a:lstStyle/>
          <a:p>
            <a:fld id="{361D9A33-EACE-48D5-96A5-9D92F42CE878}" type="datetimeFigureOut">
              <a:rPr lang="en-US" smtClean="0"/>
              <a:pPr/>
              <a:t>6/29/23</a:t>
            </a:fld>
            <a:endParaRPr lang="en-US"/>
          </a:p>
        </p:txBody>
      </p:sp>
      <p:sp>
        <p:nvSpPr>
          <p:cNvPr id="6" name="Footer Placeholder 5">
            <a:extLst>
              <a:ext uri="{FF2B5EF4-FFF2-40B4-BE49-F238E27FC236}">
                <a16:creationId xmlns:a16="http://schemas.microsoft.com/office/drawing/2014/main" id="{98541E89-A0E2-E8AA-F5CB-6A0987F288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8D9E81-8858-AE36-0B03-7F00C6FE05C4}"/>
              </a:ext>
            </a:extLst>
          </p:cNvPr>
          <p:cNvSpPr>
            <a:spLocks noGrp="1"/>
          </p:cNvSpPr>
          <p:nvPr>
            <p:ph type="sldNum" sz="quarter" idx="12"/>
          </p:nvPr>
        </p:nvSpPr>
        <p:spPr/>
        <p:txBody>
          <a:bodyPr/>
          <a:lstStyle/>
          <a:p>
            <a:fld id="{49477411-967D-4D25-B702-C2CABFEE4ACC}" type="slidenum">
              <a:rPr lang="en-US" smtClean="0"/>
              <a:pPr/>
              <a:t>‹#›</a:t>
            </a:fld>
            <a:endParaRPr lang="en-US"/>
          </a:p>
        </p:txBody>
      </p:sp>
    </p:spTree>
    <p:extLst>
      <p:ext uri="{BB962C8B-B14F-4D97-AF65-F5344CB8AC3E}">
        <p14:creationId xmlns:p14="http://schemas.microsoft.com/office/powerpoint/2010/main" val="171562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EB70-60AF-CC00-819C-E0C7021C09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B4380F9-2F51-8621-D279-F32807AB81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673F6D-372A-C18B-199A-FE7DD88E75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606D7F-AED8-0BB6-B610-AC63C9A74B19}"/>
              </a:ext>
            </a:extLst>
          </p:cNvPr>
          <p:cNvSpPr>
            <a:spLocks noGrp="1"/>
          </p:cNvSpPr>
          <p:nvPr>
            <p:ph type="dt" sz="half" idx="10"/>
          </p:nvPr>
        </p:nvSpPr>
        <p:spPr/>
        <p:txBody>
          <a:bodyPr/>
          <a:lstStyle/>
          <a:p>
            <a:fld id="{361D9A33-EACE-48D5-96A5-9D92F42CE878}" type="datetimeFigureOut">
              <a:rPr lang="en-US" smtClean="0"/>
              <a:pPr/>
              <a:t>6/29/23</a:t>
            </a:fld>
            <a:endParaRPr lang="en-US"/>
          </a:p>
        </p:txBody>
      </p:sp>
      <p:sp>
        <p:nvSpPr>
          <p:cNvPr id="6" name="Footer Placeholder 5">
            <a:extLst>
              <a:ext uri="{FF2B5EF4-FFF2-40B4-BE49-F238E27FC236}">
                <a16:creationId xmlns:a16="http://schemas.microsoft.com/office/drawing/2014/main" id="{798A4734-FC13-FECB-8371-BB348A6E6D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001D7E-F286-2AE2-0B7F-4F54FB0B82E6}"/>
              </a:ext>
            </a:extLst>
          </p:cNvPr>
          <p:cNvSpPr>
            <a:spLocks noGrp="1"/>
          </p:cNvSpPr>
          <p:nvPr>
            <p:ph type="sldNum" sz="quarter" idx="12"/>
          </p:nvPr>
        </p:nvSpPr>
        <p:spPr/>
        <p:txBody>
          <a:bodyPr/>
          <a:lstStyle/>
          <a:p>
            <a:fld id="{49477411-967D-4D25-B702-C2CABFEE4ACC}" type="slidenum">
              <a:rPr lang="en-US" smtClean="0"/>
              <a:pPr/>
              <a:t>‹#›</a:t>
            </a:fld>
            <a:endParaRPr lang="en-US"/>
          </a:p>
        </p:txBody>
      </p:sp>
    </p:spTree>
    <p:extLst>
      <p:ext uri="{BB962C8B-B14F-4D97-AF65-F5344CB8AC3E}">
        <p14:creationId xmlns:p14="http://schemas.microsoft.com/office/powerpoint/2010/main" val="53777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DDA83A-56C0-0B8C-95FD-8B4DBCE0C9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19B0BD8-49C7-E2CF-058B-1FE4518FCE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5FADB4-910D-94A3-D3BD-35F02F55D5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1D9A33-EACE-48D5-96A5-9D92F42CE878}" type="datetimeFigureOut">
              <a:rPr lang="en-US" smtClean="0"/>
              <a:pPr/>
              <a:t>6/29/23</a:t>
            </a:fld>
            <a:endParaRPr lang="en-US"/>
          </a:p>
        </p:txBody>
      </p:sp>
      <p:sp>
        <p:nvSpPr>
          <p:cNvPr id="5" name="Footer Placeholder 4">
            <a:extLst>
              <a:ext uri="{FF2B5EF4-FFF2-40B4-BE49-F238E27FC236}">
                <a16:creationId xmlns:a16="http://schemas.microsoft.com/office/drawing/2014/main" id="{5CD6E9BF-A80C-8F9D-571B-5829561ED0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9387C32-3596-DEC5-2767-F23C964B21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477411-967D-4D25-B702-C2CABFEE4ACC}" type="slidenum">
              <a:rPr lang="en-US" smtClean="0"/>
              <a:pPr/>
              <a:t>‹#›</a:t>
            </a:fld>
            <a:endParaRPr lang="en-US"/>
          </a:p>
        </p:txBody>
      </p:sp>
    </p:spTree>
    <p:extLst>
      <p:ext uri="{BB962C8B-B14F-4D97-AF65-F5344CB8AC3E}">
        <p14:creationId xmlns:p14="http://schemas.microsoft.com/office/powerpoint/2010/main" val="3990299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fathib@wollegauniversity.edu.et"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2236D-1DC8-97DF-1D10-0F1CF497E43B}"/>
              </a:ext>
            </a:extLst>
          </p:cNvPr>
          <p:cNvSpPr>
            <a:spLocks noGrp="1"/>
          </p:cNvSpPr>
          <p:nvPr>
            <p:ph type="ctrTitle"/>
          </p:nvPr>
        </p:nvSpPr>
        <p:spPr>
          <a:xfrm>
            <a:off x="1291771" y="1122362"/>
            <a:ext cx="9376229" cy="2898095"/>
          </a:xfrm>
        </p:spPr>
        <p:txBody>
          <a:bodyPr>
            <a:normAutofit fontScale="90000"/>
          </a:bodyPr>
          <a:lstStyle/>
          <a:p>
            <a:br>
              <a:rPr lang="en-US" sz="4000" b="1" dirty="0">
                <a:latin typeface="Bodoni MT Black" panose="02070A03080606020203" pitchFamily="18" charset="0"/>
              </a:rPr>
            </a:br>
            <a:br>
              <a:rPr lang="en-US" sz="4000" b="1" dirty="0">
                <a:latin typeface="Bodoni MT Black" panose="02070A03080606020203" pitchFamily="18" charset="0"/>
              </a:rPr>
            </a:br>
            <a:br>
              <a:rPr lang="en-US" sz="4000" b="1" dirty="0">
                <a:latin typeface="Bodoni MT Black" panose="02070A03080606020203" pitchFamily="18" charset="0"/>
              </a:rPr>
            </a:br>
            <a:br>
              <a:rPr lang="en-US" sz="4000" b="1" dirty="0">
                <a:latin typeface="Bodoni MT Black" panose="02070A03080606020203" pitchFamily="18" charset="0"/>
              </a:rPr>
            </a:br>
            <a:br>
              <a:rPr lang="en-US" sz="4000" b="1" dirty="0">
                <a:latin typeface="Bodoni MT Black" panose="02070A03080606020203" pitchFamily="18" charset="0"/>
              </a:rPr>
            </a:br>
            <a:br>
              <a:rPr lang="en-US" sz="4000" b="1" dirty="0">
                <a:latin typeface="Bodoni MT Black" panose="02070A03080606020203" pitchFamily="18" charset="0"/>
              </a:rPr>
            </a:br>
            <a:br>
              <a:rPr lang="en-US" sz="4000" b="1" dirty="0">
                <a:latin typeface="Bodoni MT Black" panose="02070A03080606020203" pitchFamily="18" charset="0"/>
              </a:rPr>
            </a:br>
            <a:br>
              <a:rPr lang="en-US" sz="4000" b="1" dirty="0">
                <a:latin typeface="Bodoni MT Black" panose="02070A03080606020203" pitchFamily="18" charset="0"/>
              </a:rPr>
            </a:br>
            <a:br>
              <a:rPr lang="en-US" sz="4000" b="1" dirty="0">
                <a:latin typeface="Bodoni MT Black" panose="02070A03080606020203" pitchFamily="18" charset="0"/>
              </a:rPr>
            </a:br>
            <a:br>
              <a:rPr lang="en-US" sz="4000" b="1" dirty="0">
                <a:latin typeface="Bodoni MT Black" panose="02070A03080606020203" pitchFamily="18" charset="0"/>
              </a:rPr>
            </a:br>
            <a:br>
              <a:rPr lang="en-US" sz="4000" b="1" dirty="0">
                <a:latin typeface="Bodoni MT Black" panose="02070A03080606020203" pitchFamily="18" charset="0"/>
              </a:rPr>
            </a:br>
            <a:br>
              <a:rPr lang="en-US" sz="4000" b="1" dirty="0">
                <a:latin typeface="Bodoni MT Black" panose="02070A03080606020203" pitchFamily="18" charset="0"/>
              </a:rPr>
            </a:br>
            <a:br>
              <a:rPr lang="en-US" sz="4000" b="1" dirty="0">
                <a:latin typeface="Bodoni MT Black" panose="02070A03080606020203" pitchFamily="18" charset="0"/>
              </a:rPr>
            </a:br>
            <a:br>
              <a:rPr lang="en-US" sz="4000" b="1" dirty="0">
                <a:latin typeface="Bodoni MT Black" panose="02070A03080606020203" pitchFamily="18" charset="0"/>
              </a:rPr>
            </a:br>
            <a:br>
              <a:rPr lang="en-US" sz="4000" b="1" dirty="0">
                <a:latin typeface="Bodoni MT Black" panose="02070A03080606020203" pitchFamily="18" charset="0"/>
              </a:rPr>
            </a:br>
            <a:br>
              <a:rPr lang="en-US" sz="4000" b="1" dirty="0">
                <a:latin typeface="Bodoni MT Black" panose="02070A03080606020203" pitchFamily="18" charset="0"/>
              </a:rPr>
            </a:br>
            <a:br>
              <a:rPr lang="en-US" sz="4000" b="1" dirty="0">
                <a:latin typeface="Bodoni MT Black" panose="02070A03080606020203" pitchFamily="18" charset="0"/>
              </a:rPr>
            </a:br>
            <a:r>
              <a:rPr lang="en-US" sz="4400" b="1" dirty="0">
                <a:latin typeface="Bodoni 72 Oldstyle" pitchFamily="2" charset="0"/>
              </a:rPr>
              <a:t>master-doctoral collaboration; a model of </a:t>
            </a:r>
            <a:br>
              <a:rPr lang="en-US" sz="4400" b="1" dirty="0">
                <a:latin typeface="Bodoni 72 Oldstyle" pitchFamily="2" charset="0"/>
              </a:rPr>
            </a:br>
            <a:r>
              <a:rPr lang="en-US" sz="4400" b="1" dirty="0">
                <a:latin typeface="Bodoni 72 Oldstyle" pitchFamily="2" charset="0"/>
              </a:rPr>
              <a:t>research practice partnership (</a:t>
            </a:r>
            <a:r>
              <a:rPr lang="en-US" sz="4400" b="1" dirty="0" err="1">
                <a:latin typeface="Bodoni 72 Oldstyle" pitchFamily="2" charset="0"/>
              </a:rPr>
              <a:t>rpp</a:t>
            </a:r>
            <a:r>
              <a:rPr lang="en-US" sz="4400" b="1" dirty="0">
                <a:latin typeface="Bodoni 72 Oldstyle" pitchFamily="2" charset="0"/>
              </a:rPr>
              <a:t>)</a:t>
            </a:r>
            <a:br>
              <a:rPr lang="en-US" sz="4400" b="1" dirty="0">
                <a:latin typeface="Bodoni 72 Oldstyle" pitchFamily="2" charset="0"/>
              </a:rPr>
            </a:br>
            <a:r>
              <a:rPr lang="en-US" sz="4400" b="1" dirty="0">
                <a:latin typeface="Bodoni 72 Oldstyle" pitchFamily="2" charset="0"/>
              </a:rPr>
              <a:t>, at </a:t>
            </a:r>
            <a:r>
              <a:rPr lang="en-US" sz="4400" b="1" dirty="0" err="1">
                <a:latin typeface="Bodoni 72 Oldstyle" pitchFamily="2" charset="0"/>
              </a:rPr>
              <a:t>Wollega</a:t>
            </a:r>
            <a:r>
              <a:rPr lang="en-US" sz="4400" b="1" dirty="0">
                <a:latin typeface="Bodoni 72 Oldstyle" pitchFamily="2" charset="0"/>
              </a:rPr>
              <a:t> University</a:t>
            </a:r>
            <a:br>
              <a:rPr lang="en-US" dirty="0"/>
            </a:br>
            <a:endParaRPr lang="en-US" sz="4800" dirty="0"/>
          </a:p>
        </p:txBody>
      </p:sp>
      <p:sp>
        <p:nvSpPr>
          <p:cNvPr id="3" name="Subtitle 2">
            <a:extLst>
              <a:ext uri="{FF2B5EF4-FFF2-40B4-BE49-F238E27FC236}">
                <a16:creationId xmlns:a16="http://schemas.microsoft.com/office/drawing/2014/main" id="{C8A7D2AE-F0AD-2E34-3C84-C3CCECD020F8}"/>
              </a:ext>
            </a:extLst>
          </p:cNvPr>
          <p:cNvSpPr>
            <a:spLocks noGrp="1"/>
          </p:cNvSpPr>
          <p:nvPr>
            <p:ph type="subTitle" idx="1"/>
          </p:nvPr>
        </p:nvSpPr>
        <p:spPr/>
        <p:txBody>
          <a:bodyPr>
            <a:normAutofit fontScale="92500" lnSpcReduction="10000"/>
          </a:bodyPr>
          <a:lstStyle/>
          <a:p>
            <a:endParaRPr lang="en-US" sz="1500" dirty="0"/>
          </a:p>
          <a:p>
            <a:r>
              <a:rPr lang="en-US" sz="3000" dirty="0"/>
              <a:t>Prof. </a:t>
            </a:r>
            <a:r>
              <a:rPr lang="en-US" sz="3000" b="1" dirty="0"/>
              <a:t>Fathi Bashier </a:t>
            </a:r>
            <a:r>
              <a:rPr lang="en-US" sz="3000" dirty="0"/>
              <a:t>(PhD)</a:t>
            </a:r>
          </a:p>
          <a:p>
            <a:pPr>
              <a:spcBef>
                <a:spcPts val="0"/>
              </a:spcBef>
            </a:pPr>
            <a:endParaRPr lang="en-US" sz="1600" dirty="0">
              <a:solidFill>
                <a:schemeClr val="tx1"/>
              </a:solidFill>
            </a:endParaRPr>
          </a:p>
          <a:p>
            <a:pPr>
              <a:spcBef>
                <a:spcPts val="0"/>
              </a:spcBef>
            </a:pPr>
            <a:r>
              <a:rPr lang="en-US" sz="2000" dirty="0" err="1">
                <a:solidFill>
                  <a:schemeClr val="tx1"/>
                </a:solidFill>
              </a:rPr>
              <a:t>Wollega</a:t>
            </a:r>
            <a:r>
              <a:rPr lang="en-US" sz="2000" dirty="0">
                <a:solidFill>
                  <a:schemeClr val="tx1"/>
                </a:solidFill>
              </a:rPr>
              <a:t> University, Ethiopia</a:t>
            </a:r>
          </a:p>
          <a:p>
            <a:pPr>
              <a:spcBef>
                <a:spcPts val="0"/>
              </a:spcBef>
            </a:pPr>
            <a:r>
              <a:rPr lang="en-US" sz="2000" u="sng" dirty="0">
                <a:hlinkClick r:id="rId2">
                  <a:extLst>
                    <a:ext uri="{A12FA001-AC4F-418D-AE19-62706E023703}">
                      <ahyp:hlinkClr xmlns:ahyp="http://schemas.microsoft.com/office/drawing/2018/hyperlinkcolor" val="tx"/>
                    </a:ext>
                  </a:extLst>
                </a:hlinkClick>
              </a:rPr>
              <a:t>fathib@wollegauniversity.edu.et</a:t>
            </a:r>
            <a:endParaRPr lang="en-US" sz="2000" u="sng" dirty="0"/>
          </a:p>
          <a:p>
            <a:pPr>
              <a:spcBef>
                <a:spcPts val="0"/>
              </a:spcBef>
            </a:pPr>
            <a:r>
              <a:rPr lang="en-US" sz="2000" dirty="0">
                <a:solidFill>
                  <a:schemeClr val="tx1"/>
                </a:solidFill>
              </a:rPr>
              <a:t>Mob: +251 940665241</a:t>
            </a:r>
          </a:p>
          <a:p>
            <a:endParaRPr lang="en-US" dirty="0"/>
          </a:p>
        </p:txBody>
      </p:sp>
    </p:spTree>
    <p:extLst>
      <p:ext uri="{BB962C8B-B14F-4D97-AF65-F5344CB8AC3E}">
        <p14:creationId xmlns:p14="http://schemas.microsoft.com/office/powerpoint/2010/main" val="4040126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733E9-5674-E54F-93E4-98B56EC608DC}"/>
              </a:ext>
            </a:extLst>
          </p:cNvPr>
          <p:cNvSpPr>
            <a:spLocks noGrp="1"/>
          </p:cNvSpPr>
          <p:nvPr>
            <p:ph type="title"/>
          </p:nvPr>
        </p:nvSpPr>
        <p:spPr/>
        <p:txBody>
          <a:bodyPr>
            <a:normAutofit fontScale="90000"/>
          </a:bodyPr>
          <a:lstStyle/>
          <a:p>
            <a:pPr algn="ctr"/>
            <a:br>
              <a:rPr lang="en-US" sz="4000" b="1" dirty="0">
                <a:latin typeface="Bodoni 72 Oldstyle" pitchFamily="2" charset="0"/>
                <a:ea typeface="Cambria" panose="02040503050406030204" pitchFamily="18" charset="0"/>
                <a:cs typeface="Arial" panose="020B0604020202020204" pitchFamily="34" charset="0"/>
              </a:rPr>
            </a:br>
            <a:r>
              <a:rPr lang="en-US" b="1" dirty="0">
                <a:latin typeface="Bodoni 72 Oldstyle" pitchFamily="2" charset="0"/>
                <a:ea typeface="Cambria" panose="02040503050406030204" pitchFamily="18" charset="0"/>
                <a:cs typeface="Arial" panose="020B0604020202020204" pitchFamily="34" charset="0"/>
              </a:rPr>
              <a:t>research-practice partnership (</a:t>
            </a:r>
            <a:r>
              <a:rPr lang="en-US" b="1" dirty="0" err="1">
                <a:latin typeface="Bodoni 72 Oldstyle" pitchFamily="2" charset="0"/>
                <a:ea typeface="Cambria" panose="02040503050406030204" pitchFamily="18" charset="0"/>
                <a:cs typeface="Arial" panose="020B0604020202020204" pitchFamily="34" charset="0"/>
              </a:rPr>
              <a:t>rpps</a:t>
            </a:r>
            <a:r>
              <a:rPr lang="en-US" b="1" dirty="0">
                <a:latin typeface="Bodoni 72 Oldstyle" pitchFamily="2" charset="0"/>
                <a:ea typeface="Cambria" panose="02040503050406030204" pitchFamily="18" charset="0"/>
                <a:cs typeface="Arial" panose="020B0604020202020204" pitchFamily="34" charset="0"/>
              </a:rPr>
              <a:t>)</a:t>
            </a:r>
            <a:br>
              <a:rPr lang="en-US" sz="4000" b="1" dirty="0">
                <a:latin typeface="Bodoni 72 Oldstyle" pitchFamily="2" charset="0"/>
                <a:ea typeface="Cambria" panose="02040503050406030204" pitchFamily="18" charset="0"/>
                <a:cs typeface="Arial" panose="020B0604020202020204" pitchFamily="34" charset="0"/>
              </a:rPr>
            </a:br>
            <a:endParaRPr lang="en-US" sz="4000" dirty="0">
              <a:latin typeface="Bodoni 72 Oldstyle" pitchFamily="2" charset="0"/>
            </a:endParaRPr>
          </a:p>
        </p:txBody>
      </p:sp>
      <p:sp>
        <p:nvSpPr>
          <p:cNvPr id="3" name="Content Placeholder 2">
            <a:extLst>
              <a:ext uri="{FF2B5EF4-FFF2-40B4-BE49-F238E27FC236}">
                <a16:creationId xmlns:a16="http://schemas.microsoft.com/office/drawing/2014/main" id="{1284DA1B-95FB-C044-9C90-E355EAF4E007}"/>
              </a:ext>
            </a:extLst>
          </p:cNvPr>
          <p:cNvSpPr>
            <a:spLocks noGrp="1"/>
          </p:cNvSpPr>
          <p:nvPr>
            <p:ph idx="1"/>
          </p:nvPr>
        </p:nvSpPr>
        <p:spPr/>
        <p:txBody>
          <a:bodyPr>
            <a:normAutofit lnSpcReduction="10000"/>
          </a:bodyPr>
          <a:lstStyle/>
          <a:p>
            <a:pPr>
              <a:lnSpc>
                <a:spcPct val="110000"/>
              </a:lnSpc>
            </a:pPr>
            <a:r>
              <a:rPr lang="en-US" dirty="0"/>
              <a:t>In Ethiopia, research in traditional architecture design education shows lacking of theoretical research and focusing on empirical knowledge for solving design problems. </a:t>
            </a:r>
          </a:p>
          <a:p>
            <a:pPr>
              <a:lnSpc>
                <a:spcPct val="110000"/>
              </a:lnSpc>
            </a:pPr>
            <a:r>
              <a:rPr lang="en-US" dirty="0"/>
              <a:t>As a result, educators often complain about the quality of research and the impact on research-practice integration.</a:t>
            </a:r>
          </a:p>
          <a:p>
            <a:pPr>
              <a:lnSpc>
                <a:spcPct val="110000"/>
              </a:lnSpc>
            </a:pPr>
            <a:r>
              <a:rPr lang="en-US" dirty="0"/>
              <a:t>At global level, there is a growing movement in educational research towards integrating research in practice; and Research Practice Partnerships (RPPs) are now regarded as a promising approach towards improving research practice integration. </a:t>
            </a:r>
          </a:p>
        </p:txBody>
      </p:sp>
    </p:spTree>
    <p:extLst>
      <p:ext uri="{BB962C8B-B14F-4D97-AF65-F5344CB8AC3E}">
        <p14:creationId xmlns:p14="http://schemas.microsoft.com/office/powerpoint/2010/main" val="2885699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5A071-F7DA-5145-BDBE-688CF58AA33B}"/>
              </a:ext>
            </a:extLst>
          </p:cNvPr>
          <p:cNvSpPr>
            <a:spLocks noGrp="1"/>
          </p:cNvSpPr>
          <p:nvPr>
            <p:ph type="title"/>
          </p:nvPr>
        </p:nvSpPr>
        <p:spPr/>
        <p:txBody>
          <a:bodyPr>
            <a:normAutofit fontScale="90000"/>
          </a:bodyPr>
          <a:lstStyle/>
          <a:p>
            <a:pPr algn="ctr"/>
            <a:br>
              <a:rPr lang="en-US" sz="4000" b="1" dirty="0">
                <a:latin typeface="Bodoni 72 Oldstyle" pitchFamily="2" charset="0"/>
              </a:rPr>
            </a:br>
            <a:br>
              <a:rPr lang="en-US" sz="4000" b="1" dirty="0">
                <a:latin typeface="Bodoni 72 Oldstyle" pitchFamily="2" charset="0"/>
              </a:rPr>
            </a:br>
            <a:r>
              <a:rPr lang="en-US" sz="4000" b="1" dirty="0" err="1">
                <a:latin typeface="Bodoni 72 Oldstyle" pitchFamily="2" charset="0"/>
              </a:rPr>
              <a:t>rpps</a:t>
            </a:r>
            <a:r>
              <a:rPr lang="en-US" sz="4000" b="1" dirty="0">
                <a:latin typeface="Bodoni 72 Oldstyle" pitchFamily="2" charset="0"/>
              </a:rPr>
              <a:t>: </a:t>
            </a:r>
            <a:r>
              <a:rPr lang="en-US" sz="4000" dirty="0">
                <a:latin typeface="Bodoni 72 Oldstyle" pitchFamily="2" charset="0"/>
              </a:rPr>
              <a:t>the </a:t>
            </a:r>
            <a:r>
              <a:rPr lang="en-US" sz="4000" dirty="0">
                <a:latin typeface="Bodoni 72 Oldstyle" pitchFamily="2" charset="0"/>
                <a:ea typeface="Cambria" panose="02040503050406030204" pitchFamily="18" charset="0"/>
                <a:cs typeface="Arial" panose="020B0604020202020204" pitchFamily="34" charset="0"/>
              </a:rPr>
              <a:t>challenges at global context and</a:t>
            </a:r>
            <a:br>
              <a:rPr lang="en-US" sz="4000" b="1" dirty="0">
                <a:latin typeface="Bodoni 72 Oldstyle" pitchFamily="2" charset="0"/>
              </a:rPr>
            </a:br>
            <a:r>
              <a:rPr lang="en-US" sz="4000" dirty="0">
                <a:latin typeface="Bodoni 72 Oldstyle" pitchFamily="2" charset="0"/>
              </a:rPr>
              <a:t>a new model in </a:t>
            </a:r>
            <a:r>
              <a:rPr lang="en-US" sz="4000" dirty="0" err="1">
                <a:latin typeface="Bodoni 72 Oldstyle" pitchFamily="2" charset="0"/>
              </a:rPr>
              <a:t>ethiopia</a:t>
            </a:r>
            <a:br>
              <a:rPr lang="en-US" sz="4000" b="1" dirty="0">
                <a:latin typeface="Bodoni 72 Oldstyle" pitchFamily="2" charset="0"/>
              </a:rPr>
            </a:br>
            <a:br>
              <a:rPr lang="en-US" sz="4000" b="1" dirty="0">
                <a:latin typeface="Bodoni 72 Oldstyle" pitchFamily="2" charset="0"/>
              </a:rPr>
            </a:br>
            <a:endParaRPr lang="en-US" sz="4000" b="1" dirty="0">
              <a:latin typeface="Bodoni 72 Oldstyle" pitchFamily="2" charset="0"/>
            </a:endParaRPr>
          </a:p>
        </p:txBody>
      </p:sp>
      <p:sp>
        <p:nvSpPr>
          <p:cNvPr id="3" name="Content Placeholder 2">
            <a:extLst>
              <a:ext uri="{FF2B5EF4-FFF2-40B4-BE49-F238E27FC236}">
                <a16:creationId xmlns:a16="http://schemas.microsoft.com/office/drawing/2014/main" id="{46420D8C-2D7C-C345-86FB-1A5F9D0B2A53}"/>
              </a:ext>
            </a:extLst>
          </p:cNvPr>
          <p:cNvSpPr>
            <a:spLocks noGrp="1"/>
          </p:cNvSpPr>
          <p:nvPr>
            <p:ph idx="1"/>
          </p:nvPr>
        </p:nvSpPr>
        <p:spPr/>
        <p:txBody>
          <a:bodyPr>
            <a:normAutofit fontScale="92500" lnSpcReduction="10000"/>
          </a:bodyPr>
          <a:lstStyle/>
          <a:p>
            <a:pPr>
              <a:lnSpc>
                <a:spcPct val="100000"/>
              </a:lnSpc>
            </a:pPr>
            <a:r>
              <a:rPr lang="en-US" dirty="0">
                <a:latin typeface="Calibri" panose="020F0502020204030204" pitchFamily="34" charset="0"/>
                <a:cs typeface="Calibri" panose="020F0502020204030204" pitchFamily="34" charset="0"/>
              </a:rPr>
              <a:t>However, it has recently been argued that creating successful RPPs is challenging; authors discuss the challenges that concern the way RPPs are able to inform design practice. </a:t>
            </a:r>
          </a:p>
          <a:p>
            <a:pPr>
              <a:lnSpc>
                <a:spcPct val="100000"/>
              </a:lnSpc>
            </a:pPr>
            <a:r>
              <a:rPr lang="en-US" dirty="0">
                <a:latin typeface="Calibri" panose="020F0502020204030204" pitchFamily="34" charset="0"/>
                <a:cs typeface="Calibri" panose="020F0502020204030204" pitchFamily="34" charset="0"/>
              </a:rPr>
              <a:t>To help meeting global and local challenges, and creating successful </a:t>
            </a:r>
            <a:r>
              <a:rPr lang="en-US" dirty="0">
                <a:highlight>
                  <a:srgbClr val="FFFF00"/>
                </a:highlight>
                <a:latin typeface="Calibri" panose="020F0502020204030204" pitchFamily="34" charset="0"/>
                <a:cs typeface="Calibri" panose="020F0502020204030204" pitchFamily="34" charset="0"/>
              </a:rPr>
              <a:t>research practice integration</a:t>
            </a:r>
            <a:r>
              <a:rPr lang="en-US" dirty="0">
                <a:latin typeface="Calibri" panose="020F0502020204030204" pitchFamily="34" charset="0"/>
                <a:cs typeface="Calibri" panose="020F0502020204030204" pitchFamily="34" charset="0"/>
              </a:rPr>
              <a:t>, architecture </a:t>
            </a:r>
            <a:r>
              <a:rPr lang="en-US" dirty="0">
                <a:latin typeface="Calibri" panose="020F0502020204030204" pitchFamily="34" charset="0"/>
                <a:ea typeface="Cambria" panose="02040503050406030204" pitchFamily="18" charset="0"/>
                <a:cs typeface="Calibri" panose="020F0502020204030204" pitchFamily="34" charset="0"/>
              </a:rPr>
              <a:t> </a:t>
            </a:r>
            <a:r>
              <a:rPr lang="en-US" dirty="0" err="1">
                <a:latin typeface="Calibri" panose="020F0502020204030204" pitchFamily="34" charset="0"/>
                <a:ea typeface="Cambria" panose="02040503050406030204" pitchFamily="18" charset="0"/>
                <a:cs typeface="Calibri" panose="020F0502020204030204" pitchFamily="34" charset="0"/>
              </a:rPr>
              <a:t>pg</a:t>
            </a:r>
            <a:r>
              <a:rPr lang="en-US" dirty="0">
                <a:latin typeface="Calibri" panose="020F0502020204030204" pitchFamily="34" charset="0"/>
                <a:ea typeface="Cambria" panose="02040503050406030204" pitchFamily="18" charset="0"/>
                <a:cs typeface="Calibri" panose="020F0502020204030204" pitchFamily="34" charset="0"/>
              </a:rPr>
              <a:t> programs in </a:t>
            </a:r>
            <a:r>
              <a:rPr lang="en-US" dirty="0" err="1">
                <a:latin typeface="Calibri" panose="020F0502020204030204" pitchFamily="34" charset="0"/>
                <a:ea typeface="Cambria" panose="02040503050406030204" pitchFamily="18" charset="0"/>
                <a:cs typeface="Calibri" panose="020F0502020204030204" pitchFamily="34" charset="0"/>
              </a:rPr>
              <a:t>Wollega</a:t>
            </a:r>
            <a:r>
              <a:rPr lang="en-US" dirty="0">
                <a:latin typeface="Calibri" panose="020F0502020204030204" pitchFamily="34" charset="0"/>
                <a:ea typeface="Cambria" panose="02040503050406030204" pitchFamily="18" charset="0"/>
                <a:cs typeface="Calibri" panose="020F0502020204030204" pitchFamily="34" charset="0"/>
              </a:rPr>
              <a:t> University (WU) </a:t>
            </a:r>
            <a:r>
              <a:rPr lang="en-US" dirty="0">
                <a:latin typeface="Calibri" panose="020F0502020204030204" pitchFamily="34" charset="0"/>
                <a:cs typeface="Calibri" panose="020F0502020204030204" pitchFamily="34" charset="0"/>
              </a:rPr>
              <a:t>initiated the master-doctoral collaboration as a model of research-practice partnership (RPPs).</a:t>
            </a:r>
          </a:p>
          <a:p>
            <a:pPr>
              <a:lnSpc>
                <a:spcPct val="100000"/>
              </a:lnSpc>
            </a:pPr>
            <a:r>
              <a:rPr lang="en-US" dirty="0">
                <a:latin typeface="Calibri" panose="020F0502020204030204" pitchFamily="34" charset="0"/>
                <a:ea typeface="Cambria" panose="02040503050406030204" pitchFamily="18" charset="0"/>
                <a:cs typeface="Calibri" panose="020F0502020204030204" pitchFamily="34" charset="0"/>
              </a:rPr>
              <a:t>In WU RPPs, the master and the doctoral students share complementary research tasks using the ECC strategy; </a:t>
            </a:r>
            <a:r>
              <a:rPr lang="en-US" dirty="0">
                <a:latin typeface="Calibri" panose="020F0502020204030204" pitchFamily="34" charset="0"/>
                <a:ea typeface="Arial Unicode MS"/>
                <a:cs typeface="Calibri" panose="020F0502020204030204" pitchFamily="34" charset="0"/>
              </a:rPr>
              <a:t>while the master students take the role of professional researchers, the doctoral students assume the role of academic researchers and simultaneously acting as instructors. </a:t>
            </a:r>
          </a:p>
          <a:p>
            <a:endParaRPr lang="en-US" dirty="0"/>
          </a:p>
          <a:p>
            <a:endParaRPr lang="en-US" dirty="0"/>
          </a:p>
          <a:p>
            <a:endParaRPr lang="en-US" dirty="0"/>
          </a:p>
        </p:txBody>
      </p:sp>
    </p:spTree>
    <p:extLst>
      <p:ext uri="{BB962C8B-B14F-4D97-AF65-F5344CB8AC3E}">
        <p14:creationId xmlns:p14="http://schemas.microsoft.com/office/powerpoint/2010/main" val="4014085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3CB3C-BA4C-B94F-C2FF-A5641662EE43}"/>
              </a:ext>
            </a:extLst>
          </p:cNvPr>
          <p:cNvSpPr>
            <a:spLocks noGrp="1"/>
          </p:cNvSpPr>
          <p:nvPr>
            <p:ph type="title"/>
          </p:nvPr>
        </p:nvSpPr>
        <p:spPr/>
        <p:txBody>
          <a:bodyPr>
            <a:normAutofit fontScale="90000"/>
          </a:bodyPr>
          <a:lstStyle/>
          <a:p>
            <a:pPr algn="ctr"/>
            <a:br>
              <a:rPr lang="en-US" b="1" dirty="0">
                <a:latin typeface="Bodoni 72 Oldstyle" pitchFamily="2" charset="0"/>
              </a:rPr>
            </a:br>
            <a:r>
              <a:rPr lang="en-US" b="1" dirty="0">
                <a:latin typeface="Bodoni 72 Oldstyle" pitchFamily="2" charset="0"/>
              </a:rPr>
              <a:t>research practice partnerships (</a:t>
            </a:r>
            <a:r>
              <a:rPr lang="en-US" b="1" dirty="0" err="1">
                <a:latin typeface="Bodoni 72 Oldstyle" pitchFamily="2" charset="0"/>
              </a:rPr>
              <a:t>rpps</a:t>
            </a:r>
            <a:r>
              <a:rPr lang="en-US" b="1" dirty="0">
                <a:latin typeface="Bodoni 72 Oldstyle" pitchFamily="2" charset="0"/>
              </a:rPr>
              <a:t>)and the evaluation creation cycle (</a:t>
            </a:r>
            <a:r>
              <a:rPr lang="en-US" b="1" dirty="0" err="1">
                <a:latin typeface="Bodoni 72 Oldstyle" pitchFamily="2" charset="0"/>
              </a:rPr>
              <a:t>ecc</a:t>
            </a:r>
            <a:r>
              <a:rPr lang="en-US" b="1" dirty="0">
                <a:latin typeface="Bodoni 72 Oldstyle" pitchFamily="2" charset="0"/>
              </a:rPr>
              <a:t>)in </a:t>
            </a:r>
            <a:r>
              <a:rPr lang="en-US" b="1" dirty="0" err="1">
                <a:latin typeface="Bodoni 72 Oldstyle" pitchFamily="2" charset="0"/>
              </a:rPr>
              <a:t>ethiopia</a:t>
            </a:r>
            <a:br>
              <a:rPr lang="en-US" sz="4000" b="1" dirty="0">
                <a:latin typeface="Bodoni 72 Oldstyle" pitchFamily="2" charset="0"/>
              </a:rPr>
            </a:br>
            <a:endParaRPr lang="en-US" sz="4000" b="1" dirty="0">
              <a:latin typeface="Bodoni 72 Oldstyle" pitchFamily="2" charset="0"/>
            </a:endParaRPr>
          </a:p>
        </p:txBody>
      </p:sp>
      <p:sp>
        <p:nvSpPr>
          <p:cNvPr id="3" name="Content Placeholder 2">
            <a:extLst>
              <a:ext uri="{FF2B5EF4-FFF2-40B4-BE49-F238E27FC236}">
                <a16:creationId xmlns:a16="http://schemas.microsoft.com/office/drawing/2014/main" id="{49897CAC-D9D7-D19F-C85B-B1EBFE35BEF1}"/>
              </a:ext>
            </a:extLst>
          </p:cNvPr>
          <p:cNvSpPr>
            <a:spLocks noGrp="1"/>
          </p:cNvSpPr>
          <p:nvPr>
            <p:ph idx="1"/>
          </p:nvPr>
        </p:nvSpPr>
        <p:spPr/>
        <p:txBody>
          <a:bodyPr>
            <a:normAutofit fontScale="25000" lnSpcReduction="20000"/>
          </a:bodyPr>
          <a:lstStyle/>
          <a:p>
            <a:endParaRPr lang="en-US" sz="3400" dirty="0">
              <a:latin typeface="Cambria" panose="02040503050406030204" pitchFamily="18" charset="0"/>
              <a:ea typeface="Cambria" panose="02040503050406030204" pitchFamily="18" charset="0"/>
              <a:cs typeface="Arial" panose="020B0604020202020204" pitchFamily="34" charset="0"/>
            </a:endParaRPr>
          </a:p>
          <a:p>
            <a:r>
              <a:rPr lang="en-US" sz="11200" dirty="0">
                <a:ea typeface="Calibri" panose="020F0502020204030204" pitchFamily="34" charset="0"/>
                <a:cs typeface="Arial" panose="020B0604020202020204" pitchFamily="34" charset="0"/>
              </a:rPr>
              <a:t>In order to be part of the global research practice collaboration movement</a:t>
            </a:r>
            <a:r>
              <a:rPr lang="en-US" sz="11200" dirty="0">
                <a:ea typeface="Cambria" panose="02040503050406030204" pitchFamily="18" charset="0"/>
                <a:cs typeface="Arial" panose="020B0604020202020204" pitchFamily="34" charset="0"/>
              </a:rPr>
              <a:t>, WU introduces its version of RPPs using the ECC strategy;</a:t>
            </a:r>
          </a:p>
          <a:p>
            <a:endParaRPr lang="en-US" sz="400" dirty="0">
              <a:ea typeface="Cambria" panose="02040503050406030204" pitchFamily="18" charset="0"/>
              <a:cs typeface="Arial" panose="020B0604020202020204" pitchFamily="34" charset="0"/>
            </a:endParaRPr>
          </a:p>
          <a:p>
            <a:r>
              <a:rPr lang="en-US" sz="11200" b="1" dirty="0">
                <a:solidFill>
                  <a:srgbClr val="0070C0"/>
                </a:solidFill>
                <a:ea typeface="Cambria" panose="02040503050406030204" pitchFamily="18" charset="0"/>
                <a:cs typeface="Arial" panose="020B0604020202020204" pitchFamily="34" charset="0"/>
              </a:rPr>
              <a:t>THE EVALUATION-CREATION CYCLE (ECC ) STRATEGY</a:t>
            </a:r>
          </a:p>
          <a:p>
            <a:r>
              <a:rPr lang="en-US" sz="11200" dirty="0">
                <a:ea typeface="Cambria" panose="02040503050406030204" pitchFamily="18" charset="0"/>
                <a:cs typeface="Arial" panose="020B0604020202020204" pitchFamily="34" charset="0"/>
              </a:rPr>
              <a:t>The ECC is a scientific knowledge creation strategy. It draws on multiple theories to enhance the research quality of the academic researchers and the practitioners, acting together in RPPs projects.</a:t>
            </a:r>
          </a:p>
          <a:p>
            <a:endParaRPr lang="en-US" sz="1200" dirty="0">
              <a:ea typeface="Cambria" panose="02040503050406030204" pitchFamily="18" charset="0"/>
              <a:cs typeface="Arial" panose="020B0604020202020204" pitchFamily="34" charset="0"/>
            </a:endParaRPr>
          </a:p>
          <a:p>
            <a:r>
              <a:rPr lang="en-US" sz="12800" b="1" dirty="0">
                <a:solidFill>
                  <a:srgbClr val="0070C0"/>
                </a:solidFill>
                <a:ea typeface="Cambria" panose="02040503050406030204" pitchFamily="18" charset="0"/>
                <a:cs typeface="Bangla MN" pitchFamily="2" charset="0"/>
              </a:rPr>
              <a:t>WU RESEARCH PRACTICE PARTNERSHIP (RPPs) </a:t>
            </a:r>
          </a:p>
          <a:p>
            <a:r>
              <a:rPr lang="en-US" sz="11200" dirty="0">
                <a:ea typeface="Cambria" panose="02040503050406030204" pitchFamily="18" charset="0"/>
                <a:cs typeface="Arial" panose="020B0604020202020204" pitchFamily="34" charset="0"/>
              </a:rPr>
              <a:t>WU initiated the master-doctoral collaboration as a model of research practice partnership. Now using the ECC in design-based research projects in educational research. </a:t>
            </a:r>
          </a:p>
          <a:p>
            <a:endParaRPr lang="en-US" sz="9600" dirty="0">
              <a:effectLst/>
              <a:latin typeface="Cambria" panose="02040503050406030204" pitchFamily="18" charset="0"/>
              <a:ea typeface="Cambria" panose="02040503050406030204" pitchFamily="18" charset="0"/>
              <a:cs typeface="Arial" panose="020B0604020202020204" pitchFamily="34" charset="0"/>
            </a:endParaRPr>
          </a:p>
          <a:p>
            <a:endParaRPr lang="en-US" sz="1600" dirty="0">
              <a:effectLst/>
              <a:latin typeface="Cambria" panose="02040503050406030204" pitchFamily="18" charset="0"/>
              <a:ea typeface="Cambria" panose="02040503050406030204" pitchFamily="18" charset="0"/>
              <a:cs typeface="Arial" panose="020B0604020202020204" pitchFamily="34" charset="0"/>
            </a:endParaRPr>
          </a:p>
          <a:p>
            <a:endParaRPr lang="en-US" sz="2500" dirty="0"/>
          </a:p>
        </p:txBody>
      </p:sp>
    </p:spTree>
    <p:extLst>
      <p:ext uri="{BB962C8B-B14F-4D97-AF65-F5344CB8AC3E}">
        <p14:creationId xmlns:p14="http://schemas.microsoft.com/office/powerpoint/2010/main" val="3801983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853EF-7BE8-4142-907B-CAB760BADF34}"/>
              </a:ext>
            </a:extLst>
          </p:cNvPr>
          <p:cNvSpPr>
            <a:spLocks noGrp="1"/>
          </p:cNvSpPr>
          <p:nvPr>
            <p:ph type="title"/>
          </p:nvPr>
        </p:nvSpPr>
        <p:spPr/>
        <p:txBody>
          <a:bodyPr>
            <a:normAutofit/>
          </a:bodyPr>
          <a:lstStyle/>
          <a:p>
            <a:pPr algn="ctr"/>
            <a:r>
              <a:rPr lang="en-US" sz="4000" b="1" dirty="0">
                <a:solidFill>
                  <a:srgbClr val="0070C0"/>
                </a:solidFill>
                <a:latin typeface="Bodoni 72 Oldstyle" pitchFamily="2" charset="0"/>
                <a:ea typeface="Cambria" panose="02040503050406030204" pitchFamily="18" charset="0"/>
                <a:cs typeface="Times New Roman" pitchFamily="18" charset="0"/>
              </a:rPr>
              <a:t>the evaluation-creation cycle (</a:t>
            </a:r>
            <a:r>
              <a:rPr lang="en-US" sz="4000" b="1" dirty="0" err="1">
                <a:solidFill>
                  <a:srgbClr val="0070C0"/>
                </a:solidFill>
                <a:latin typeface="Bodoni 72 Oldstyle" pitchFamily="2" charset="0"/>
                <a:ea typeface="Cambria" panose="02040503050406030204" pitchFamily="18" charset="0"/>
                <a:cs typeface="Times New Roman" pitchFamily="18" charset="0"/>
              </a:rPr>
              <a:t>ecc</a:t>
            </a:r>
            <a:r>
              <a:rPr lang="en-US" sz="4000" b="1" dirty="0">
                <a:solidFill>
                  <a:srgbClr val="0070C0"/>
                </a:solidFill>
                <a:latin typeface="Bodoni 72 Oldstyle" pitchFamily="2" charset="0"/>
                <a:ea typeface="Cambria" panose="02040503050406030204" pitchFamily="18" charset="0"/>
                <a:cs typeface="Times New Roman" pitchFamily="18" charset="0"/>
              </a:rPr>
              <a:t>)</a:t>
            </a:r>
            <a:endParaRPr lang="en-US" sz="4000" b="1" dirty="0">
              <a:latin typeface="Bodoni 72 Oldstyle" pitchFamily="2" charset="0"/>
            </a:endParaRPr>
          </a:p>
        </p:txBody>
      </p:sp>
      <p:sp>
        <p:nvSpPr>
          <p:cNvPr id="3" name="Content Placeholder 2">
            <a:extLst>
              <a:ext uri="{FF2B5EF4-FFF2-40B4-BE49-F238E27FC236}">
                <a16:creationId xmlns:a16="http://schemas.microsoft.com/office/drawing/2014/main" id="{8F1C528E-075C-284B-A4C0-37AC32D1FE04}"/>
              </a:ext>
            </a:extLst>
          </p:cNvPr>
          <p:cNvSpPr>
            <a:spLocks noGrp="1"/>
          </p:cNvSpPr>
          <p:nvPr>
            <p:ph idx="1"/>
          </p:nvPr>
        </p:nvSpPr>
        <p:spPr/>
        <p:txBody>
          <a:bodyPr>
            <a:normAutofit lnSpcReduction="10000"/>
          </a:bodyPr>
          <a:lstStyle/>
          <a:p>
            <a:r>
              <a:rPr lang="en-US" dirty="0">
                <a:ea typeface="Cambria" panose="02040503050406030204" pitchFamily="18" charset="0"/>
                <a:cs typeface="Times New Roman" pitchFamily="18" charset="0"/>
              </a:rPr>
              <a:t>The ECC is a scientific knowledge creation strategy </a:t>
            </a:r>
            <a:r>
              <a:rPr lang="en-US" dirty="0"/>
              <a:t>called the evaluation-creation cycle (ECC). </a:t>
            </a:r>
          </a:p>
          <a:p>
            <a:r>
              <a:rPr lang="en-US" dirty="0"/>
              <a:t>The ECC consists of knowledge evaluation and knowledge creation cycles operating through theoretical and the empirical phases of the ECC. </a:t>
            </a:r>
          </a:p>
          <a:p>
            <a:r>
              <a:rPr lang="en-US" dirty="0"/>
              <a:t>Theoretical phases concern the creation of theoretical understanding, while the empirical phases concern the creation of evidence-based validation of theoretical understanding.</a:t>
            </a:r>
            <a:endParaRPr lang="en-US" dirty="0">
              <a:ea typeface="Cambria" panose="02040503050406030204" pitchFamily="18" charset="0"/>
              <a:cs typeface="Times New Roman" pitchFamily="18" charset="0"/>
            </a:endParaRPr>
          </a:p>
          <a:p>
            <a:r>
              <a:rPr lang="en-US" dirty="0">
                <a:ea typeface="Cambria" panose="02040503050406030204" pitchFamily="18" charset="0"/>
                <a:cs typeface="Times New Roman" pitchFamily="18" charset="0"/>
              </a:rPr>
              <a:t>It draws on multiple theories to enhance the research quality of the academic researchers and the practitioners, acting together in RPPs projects.</a:t>
            </a:r>
          </a:p>
          <a:p>
            <a:endParaRPr lang="en-US" dirty="0">
              <a:ea typeface="Cambria" panose="02040503050406030204" pitchFamily="18" charset="0"/>
              <a:cs typeface="Times New Roman" pitchFamily="18" charset="0"/>
            </a:endParaRPr>
          </a:p>
          <a:p>
            <a:endParaRPr lang="en-US" dirty="0"/>
          </a:p>
        </p:txBody>
      </p:sp>
    </p:spTree>
    <p:extLst>
      <p:ext uri="{BB962C8B-B14F-4D97-AF65-F5344CB8AC3E}">
        <p14:creationId xmlns:p14="http://schemas.microsoft.com/office/powerpoint/2010/main" val="2722669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685800" y="152400"/>
          <a:ext cx="9982200" cy="647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8450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6BEC8-B83D-714B-A290-AE684040EB03}"/>
              </a:ext>
            </a:extLst>
          </p:cNvPr>
          <p:cNvSpPr>
            <a:spLocks noGrp="1"/>
          </p:cNvSpPr>
          <p:nvPr>
            <p:ph type="title"/>
          </p:nvPr>
        </p:nvSpPr>
        <p:spPr/>
        <p:txBody>
          <a:bodyPr>
            <a:normAutofit/>
          </a:bodyPr>
          <a:lstStyle/>
          <a:p>
            <a:pPr algn="ctr"/>
            <a:r>
              <a:rPr lang="en-US" sz="4000" b="1" dirty="0">
                <a:latin typeface="Bodoni 72 Oldstyle" pitchFamily="2" charset="0"/>
              </a:rPr>
              <a:t>architecture master-doctoral collaboration:</a:t>
            </a:r>
            <a:br>
              <a:rPr lang="en-US" sz="4000" b="1" dirty="0">
                <a:latin typeface="Bodoni 72 Oldstyle" pitchFamily="2" charset="0"/>
              </a:rPr>
            </a:br>
            <a:r>
              <a:rPr lang="en-US" sz="4000" dirty="0">
                <a:latin typeface="Bodoni 72 Oldstyle" pitchFamily="2" charset="0"/>
              </a:rPr>
              <a:t>a model of </a:t>
            </a:r>
            <a:r>
              <a:rPr lang="en-US" sz="4000" dirty="0" err="1">
                <a:latin typeface="Bodoni 72 Oldstyle" pitchFamily="2" charset="0"/>
              </a:rPr>
              <a:t>rpps</a:t>
            </a:r>
            <a:r>
              <a:rPr lang="en-US" sz="4000" dirty="0">
                <a:latin typeface="Bodoni 72 Oldstyle" pitchFamily="2" charset="0"/>
              </a:rPr>
              <a:t> in </a:t>
            </a:r>
            <a:r>
              <a:rPr lang="en-US" sz="4000" dirty="0" err="1">
                <a:latin typeface="Bodoni 72 Oldstyle" pitchFamily="2" charset="0"/>
              </a:rPr>
              <a:t>ethiopia</a:t>
            </a:r>
            <a:endParaRPr lang="en-US" sz="4000" b="1" dirty="0">
              <a:latin typeface="Bodoni 72 Oldstyle" pitchFamily="2" charset="0"/>
            </a:endParaRPr>
          </a:p>
        </p:txBody>
      </p:sp>
      <p:sp>
        <p:nvSpPr>
          <p:cNvPr id="3" name="Content Placeholder 2">
            <a:extLst>
              <a:ext uri="{FF2B5EF4-FFF2-40B4-BE49-F238E27FC236}">
                <a16:creationId xmlns:a16="http://schemas.microsoft.com/office/drawing/2014/main" id="{2C293C3D-33C8-1944-A1BB-84D3129D9EEA}"/>
              </a:ext>
            </a:extLst>
          </p:cNvPr>
          <p:cNvSpPr>
            <a:spLocks noGrp="1"/>
          </p:cNvSpPr>
          <p:nvPr>
            <p:ph idx="1"/>
          </p:nvPr>
        </p:nvSpPr>
        <p:spPr/>
        <p:txBody>
          <a:bodyPr>
            <a:normAutofit fontScale="92500" lnSpcReduction="20000"/>
          </a:bodyPr>
          <a:lstStyle/>
          <a:p>
            <a:pPr>
              <a:lnSpc>
                <a:spcPct val="110000"/>
              </a:lnSpc>
            </a:pPr>
            <a:r>
              <a:rPr lang="en-US" dirty="0"/>
              <a:t>WU RPPs were applied in design-based research projects  over the past five years providing research training for </a:t>
            </a:r>
            <a:r>
              <a:rPr lang="en-US" dirty="0" err="1"/>
              <a:t>pg</a:t>
            </a:r>
            <a:r>
              <a:rPr lang="en-US" dirty="0"/>
              <a:t> students coming from several Ethiopian universities.</a:t>
            </a:r>
          </a:p>
          <a:p>
            <a:pPr>
              <a:lnSpc>
                <a:spcPct val="110000"/>
              </a:lnSpc>
            </a:pPr>
            <a:r>
              <a:rPr lang="en-US" dirty="0"/>
              <a:t>Several design-based research projects were carried out jointly by the master students and the doctoral students; while the master students take the role of professional researchers (practitioners), the doctoral students are involved as academic researchers and instructors.</a:t>
            </a:r>
          </a:p>
          <a:p>
            <a:pPr>
              <a:lnSpc>
                <a:spcPct val="110000"/>
              </a:lnSpc>
            </a:pPr>
            <a:r>
              <a:rPr lang="en-US" dirty="0"/>
              <a:t>In WU RPPs, the academic and the professional researchers are involved in complementary research tasks concerned with not only improving quality of design research but also impacting the practices of design and design education. </a:t>
            </a:r>
          </a:p>
          <a:p>
            <a:pPr>
              <a:lnSpc>
                <a:spcPct val="110000"/>
              </a:lnSpc>
            </a:pPr>
            <a:endParaRPr lang="en-US" dirty="0"/>
          </a:p>
          <a:p>
            <a:pPr>
              <a:lnSpc>
                <a:spcPct val="110000"/>
              </a:lnSpc>
            </a:pPr>
            <a:endParaRPr lang="en-US" dirty="0">
              <a:latin typeface="Cambria" panose="02040503050406030204" pitchFamily="18" charset="0"/>
              <a:ea typeface="Arial Unicode MS"/>
              <a:cs typeface="Times New Roman" panose="02020603050405020304" pitchFamily="18" charset="0"/>
            </a:endParaRPr>
          </a:p>
          <a:p>
            <a:endParaRPr lang="en-US" dirty="0"/>
          </a:p>
        </p:txBody>
      </p:sp>
    </p:spTree>
    <p:extLst>
      <p:ext uri="{BB962C8B-B14F-4D97-AF65-F5344CB8AC3E}">
        <p14:creationId xmlns:p14="http://schemas.microsoft.com/office/powerpoint/2010/main" val="2561277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41908-C634-2444-A2E4-50746215BDDB}"/>
              </a:ext>
            </a:extLst>
          </p:cNvPr>
          <p:cNvSpPr>
            <a:spLocks noGrp="1"/>
          </p:cNvSpPr>
          <p:nvPr>
            <p:ph type="title"/>
          </p:nvPr>
        </p:nvSpPr>
        <p:spPr/>
        <p:txBody>
          <a:bodyPr/>
          <a:lstStyle/>
          <a:p>
            <a:pPr algn="ctr"/>
            <a:r>
              <a:rPr lang="en-US" b="1" dirty="0">
                <a:latin typeface="Bodoni 72 Oldstyle" pitchFamily="2" charset="0"/>
              </a:rPr>
              <a:t>investigating the quality of </a:t>
            </a:r>
            <a:r>
              <a:rPr lang="en-US" b="1" dirty="0" err="1">
                <a:latin typeface="Bodoni 72 Oldstyle" pitchFamily="2" charset="0"/>
              </a:rPr>
              <a:t>rpps</a:t>
            </a:r>
            <a:r>
              <a:rPr lang="en-US" b="1" dirty="0">
                <a:latin typeface="Bodoni 72 Oldstyle" pitchFamily="2" charset="0"/>
              </a:rPr>
              <a:t> in </a:t>
            </a:r>
            <a:r>
              <a:rPr lang="en-US" b="1" dirty="0" err="1">
                <a:latin typeface="Bodoni 72 Oldstyle" pitchFamily="2" charset="0"/>
              </a:rPr>
              <a:t>ethiopia</a:t>
            </a:r>
            <a:endParaRPr lang="en-US" b="1" dirty="0">
              <a:latin typeface="Bodoni 72 Oldstyle" pitchFamily="2" charset="0"/>
            </a:endParaRPr>
          </a:p>
        </p:txBody>
      </p:sp>
      <p:sp>
        <p:nvSpPr>
          <p:cNvPr id="3" name="Content Placeholder 2">
            <a:extLst>
              <a:ext uri="{FF2B5EF4-FFF2-40B4-BE49-F238E27FC236}">
                <a16:creationId xmlns:a16="http://schemas.microsoft.com/office/drawing/2014/main" id="{309C1D8E-A45A-A04B-ABA2-1BDA7FC78EF6}"/>
              </a:ext>
            </a:extLst>
          </p:cNvPr>
          <p:cNvSpPr>
            <a:spLocks noGrp="1"/>
          </p:cNvSpPr>
          <p:nvPr>
            <p:ph idx="1"/>
          </p:nvPr>
        </p:nvSpPr>
        <p:spPr/>
        <p:txBody>
          <a:bodyPr>
            <a:normAutofit/>
          </a:bodyPr>
          <a:lstStyle/>
          <a:p>
            <a:pPr>
              <a:lnSpc>
                <a:spcPct val="110000"/>
              </a:lnSpc>
            </a:pPr>
            <a:r>
              <a:rPr lang="en-US" dirty="0"/>
              <a:t>Recently, authors of the world discussed the challenges concerning the way in which RPPs are able to inform design practice. </a:t>
            </a:r>
          </a:p>
          <a:p>
            <a:pPr>
              <a:lnSpc>
                <a:spcPct val="110000"/>
              </a:lnSpc>
            </a:pPr>
            <a:r>
              <a:rPr lang="en-US" dirty="0"/>
              <a:t>Following on global concern about challenges facing RPPs, this study aims to investigate how the master-doctoral RPP is capable of advancing theoretical as well as practice knowledge;</a:t>
            </a:r>
          </a:p>
          <a:p>
            <a:r>
              <a:rPr lang="en-US" dirty="0"/>
              <a:t>The study discuss the roles of research participants in RPPs, against the background of WU design-based research experiences.</a:t>
            </a:r>
          </a:p>
          <a:p>
            <a:r>
              <a:rPr lang="en-US" dirty="0"/>
              <a:t>Findings of the study are presented in following end slide. </a:t>
            </a:r>
          </a:p>
          <a:p>
            <a:endParaRPr lang="en-US" dirty="0"/>
          </a:p>
          <a:p>
            <a:endParaRPr lang="en-US" dirty="0"/>
          </a:p>
        </p:txBody>
      </p:sp>
    </p:spTree>
    <p:extLst>
      <p:ext uri="{BB962C8B-B14F-4D97-AF65-F5344CB8AC3E}">
        <p14:creationId xmlns:p14="http://schemas.microsoft.com/office/powerpoint/2010/main" val="989126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396BE-07D3-A34F-BD57-4C43D184F129}"/>
              </a:ext>
            </a:extLst>
          </p:cNvPr>
          <p:cNvSpPr>
            <a:spLocks noGrp="1"/>
          </p:cNvSpPr>
          <p:nvPr>
            <p:ph type="title"/>
          </p:nvPr>
        </p:nvSpPr>
        <p:spPr/>
        <p:txBody>
          <a:bodyPr>
            <a:normAutofit/>
          </a:bodyPr>
          <a:lstStyle/>
          <a:p>
            <a:pPr algn="ctr"/>
            <a:r>
              <a:rPr lang="en-US" sz="4000" b="1" dirty="0" err="1">
                <a:latin typeface="Bodoni 72 Oldstyle" pitchFamily="2" charset="0"/>
              </a:rPr>
              <a:t>wu</a:t>
            </a:r>
            <a:r>
              <a:rPr lang="en-US" sz="4000" b="1" dirty="0">
                <a:latin typeface="Bodoni 72 Oldstyle" pitchFamily="2" charset="0"/>
              </a:rPr>
              <a:t> master-doctoral collaboration </a:t>
            </a:r>
            <a:br>
              <a:rPr lang="en-US" sz="4000" b="1" dirty="0">
                <a:latin typeface="Bodoni 72 Oldstyle" pitchFamily="2" charset="0"/>
              </a:rPr>
            </a:br>
            <a:r>
              <a:rPr lang="en-US" sz="4000" dirty="0">
                <a:latin typeface="Bodoni 72 Oldstyle" pitchFamily="2" charset="0"/>
              </a:rPr>
              <a:t>addressing challenges facing global </a:t>
            </a:r>
            <a:r>
              <a:rPr lang="en-US" sz="4000" dirty="0" err="1">
                <a:latin typeface="Bodoni 72 Oldstyle" pitchFamily="2" charset="0"/>
              </a:rPr>
              <a:t>rpps</a:t>
            </a:r>
            <a:endParaRPr lang="en-US" sz="4000" dirty="0"/>
          </a:p>
        </p:txBody>
      </p:sp>
      <p:sp>
        <p:nvSpPr>
          <p:cNvPr id="3" name="Content Placeholder 2">
            <a:extLst>
              <a:ext uri="{FF2B5EF4-FFF2-40B4-BE49-F238E27FC236}">
                <a16:creationId xmlns:a16="http://schemas.microsoft.com/office/drawing/2014/main" id="{03E0A511-6C24-8E44-8BC1-4DAF74FE08F6}"/>
              </a:ext>
            </a:extLst>
          </p:cNvPr>
          <p:cNvSpPr>
            <a:spLocks noGrp="1"/>
          </p:cNvSpPr>
          <p:nvPr>
            <p:ph idx="1"/>
          </p:nvPr>
        </p:nvSpPr>
        <p:spPr/>
        <p:txBody>
          <a:bodyPr>
            <a:normAutofit fontScale="25000" lnSpcReduction="20000"/>
          </a:bodyPr>
          <a:lstStyle/>
          <a:p>
            <a:pPr>
              <a:lnSpc>
                <a:spcPct val="120000"/>
              </a:lnSpc>
            </a:pPr>
            <a:r>
              <a:rPr lang="en-US" sz="9600" dirty="0"/>
              <a:t>The aim of this study is to discuss some challenges described in the literature, concerning the way RPPs are able to inform the practice;</a:t>
            </a:r>
          </a:p>
          <a:p>
            <a:pPr>
              <a:lnSpc>
                <a:spcPct val="120000"/>
              </a:lnSpc>
            </a:pPr>
            <a:r>
              <a:rPr lang="en-US" sz="9600" dirty="0"/>
              <a:t>The study discussed the challenges facing design-based research projects in terms of the different interests of research participants’, against the background of the practices in WU RPP. </a:t>
            </a:r>
          </a:p>
          <a:p>
            <a:pPr>
              <a:lnSpc>
                <a:spcPct val="120000"/>
              </a:lnSpc>
            </a:pPr>
            <a:r>
              <a:rPr lang="en-US" sz="9600" dirty="0"/>
              <a:t>Discussions draw from the students’ empirical case-study research </a:t>
            </a:r>
            <a:r>
              <a:rPr lang="en-US" sz="9600" dirty="0" err="1"/>
              <a:t>reatches</a:t>
            </a:r>
            <a:r>
              <a:rPr lang="en-US" sz="9600" dirty="0"/>
              <a:t> findings that empirically demonstrated how WU RPPs are capable of: </a:t>
            </a:r>
          </a:p>
          <a:p>
            <a:pPr lvl="1">
              <a:lnSpc>
                <a:spcPct val="120000"/>
              </a:lnSpc>
            </a:pPr>
            <a:r>
              <a:rPr lang="en-US" sz="8000" dirty="0"/>
              <a:t>1) Providing evidence that WU RPPs are able to address the various interests of academic and professional researchers through sharing common tasks and playing complementary roles.</a:t>
            </a:r>
          </a:p>
          <a:p>
            <a:pPr lvl="1">
              <a:lnSpc>
                <a:spcPct val="120000"/>
              </a:lnSpc>
            </a:pPr>
            <a:r>
              <a:rPr lang="en-US" sz="8000" dirty="0"/>
              <a:t>2) Advancing knowledge and improving the practices of design and design education, while at the same time providing training for better research quality; </a:t>
            </a:r>
          </a:p>
          <a:p>
            <a:pPr lvl="1"/>
            <a:endParaRPr lang="en-US" dirty="0"/>
          </a:p>
          <a:p>
            <a:endParaRPr lang="en-US" dirty="0"/>
          </a:p>
          <a:p>
            <a:endParaRPr lang="en-US" dirty="0"/>
          </a:p>
        </p:txBody>
      </p:sp>
    </p:spTree>
    <p:extLst>
      <p:ext uri="{BB962C8B-B14F-4D97-AF65-F5344CB8AC3E}">
        <p14:creationId xmlns:p14="http://schemas.microsoft.com/office/powerpoint/2010/main" val="30913126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1858</TotalTime>
  <Words>789</Words>
  <Application>Microsoft Macintosh PowerPoint</Application>
  <PresentationFormat>Widescreen</PresentationFormat>
  <Paragraphs>62</Paragraphs>
  <Slides>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Bodoni 72 Oldstyle</vt:lpstr>
      <vt:lpstr>Bodoni MT Black</vt:lpstr>
      <vt:lpstr>Calibri</vt:lpstr>
      <vt:lpstr>Calibri Light</vt:lpstr>
      <vt:lpstr>Cambria</vt:lpstr>
      <vt:lpstr>Office Theme</vt:lpstr>
      <vt:lpstr>                 master-doctoral collaboration; a model of  research practice partnership (rpp) , at Wollega University </vt:lpstr>
      <vt:lpstr> research-practice partnership (rpps) </vt:lpstr>
      <vt:lpstr>  rpps: the challenges at global context and a new model in ethiopia  </vt:lpstr>
      <vt:lpstr> research practice partnerships (rpps)and the evaluation creation cycle (ecc)in ethiopia </vt:lpstr>
      <vt:lpstr>the evaluation-creation cycle (ecc)</vt:lpstr>
      <vt:lpstr>PowerPoint Presentation</vt:lpstr>
      <vt:lpstr>architecture master-doctoral collaboration: a model of rpps in ethiopia</vt:lpstr>
      <vt:lpstr>investigating the quality of rpps in ethiopia</vt:lpstr>
      <vt:lpstr>wu master-doctoral collaboration  addressing challenges facing global rpps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Fathi Bashier</dc:creator>
  <cp:lastModifiedBy>Microsoft Office User</cp:lastModifiedBy>
  <cp:revision>88</cp:revision>
  <dcterms:created xsi:type="dcterms:W3CDTF">2023-02-17T09:45:37Z</dcterms:created>
  <dcterms:modified xsi:type="dcterms:W3CDTF">2023-06-29T12:38:18Z</dcterms:modified>
</cp:coreProperties>
</file>