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wdp" ContentType="image/vnd.ms-photo"/>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1"/>
  </p:sldMasterIdLst>
  <p:notesMasterIdLst>
    <p:notesMasterId r:id="rId40"/>
  </p:notesMasterIdLst>
  <p:sldIdLst>
    <p:sldId id="330" r:id="rId2"/>
    <p:sldId id="336" r:id="rId3"/>
    <p:sldId id="369" r:id="rId4"/>
    <p:sldId id="370" r:id="rId5"/>
    <p:sldId id="371" r:id="rId6"/>
    <p:sldId id="372" r:id="rId7"/>
    <p:sldId id="373" r:id="rId8"/>
    <p:sldId id="374" r:id="rId9"/>
    <p:sldId id="341" r:id="rId10"/>
    <p:sldId id="361" r:id="rId11"/>
    <p:sldId id="337" r:id="rId12"/>
    <p:sldId id="339" r:id="rId13"/>
    <p:sldId id="375" r:id="rId14"/>
    <p:sldId id="340" r:id="rId15"/>
    <p:sldId id="343" r:id="rId16"/>
    <p:sldId id="377" r:id="rId17"/>
    <p:sldId id="344" r:id="rId18"/>
    <p:sldId id="353" r:id="rId19"/>
    <p:sldId id="355" r:id="rId20"/>
    <p:sldId id="346" r:id="rId21"/>
    <p:sldId id="347" r:id="rId22"/>
    <p:sldId id="349" r:id="rId23"/>
    <p:sldId id="345" r:id="rId24"/>
    <p:sldId id="350" r:id="rId25"/>
    <p:sldId id="356" r:id="rId26"/>
    <p:sldId id="379" r:id="rId27"/>
    <p:sldId id="362" r:id="rId28"/>
    <p:sldId id="387" r:id="rId29"/>
    <p:sldId id="386" r:id="rId30"/>
    <p:sldId id="385" r:id="rId31"/>
    <p:sldId id="384" r:id="rId32"/>
    <p:sldId id="357" r:id="rId33"/>
    <p:sldId id="358" r:id="rId34"/>
    <p:sldId id="359" r:id="rId35"/>
    <p:sldId id="360" r:id="rId36"/>
    <p:sldId id="368" r:id="rId37"/>
    <p:sldId id="366" r:id="rId38"/>
    <p:sldId id="36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22"/>
    <p:restoredTop sz="89296"/>
  </p:normalViewPr>
  <p:slideViewPr>
    <p:cSldViewPr snapToGrid="0" snapToObjects="1">
      <p:cViewPr>
        <p:scale>
          <a:sx n="80" d="100"/>
          <a:sy n="80" d="100"/>
        </p:scale>
        <p:origin x="2016" y="7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68C2EB-C278-5A4A-A7FE-53932A7F32A1}" type="datetimeFigureOut">
              <a:rPr lang="en-US" smtClean="0"/>
              <a:t>9/13/17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60F00E-16F7-DE4E-A778-F0AD40C32E22}" type="slidenum">
              <a:rPr lang="en-US" smtClean="0"/>
              <a:t>‹#›</a:t>
            </a:fld>
            <a:endParaRPr lang="en-US"/>
          </a:p>
        </p:txBody>
      </p:sp>
    </p:spTree>
    <p:extLst>
      <p:ext uri="{BB962C8B-B14F-4D97-AF65-F5344CB8AC3E}">
        <p14:creationId xmlns:p14="http://schemas.microsoft.com/office/powerpoint/2010/main" val="160863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pPr>
            <a:fld id="{03D7B7D4-9C57-1342-8749-CA8EB90FA655}" type="slidenum">
              <a:rPr lang="en-US" altLang="x-none"/>
              <a:pPr fontAlgn="base">
                <a:spcBef>
                  <a:spcPct val="0"/>
                </a:spcBef>
                <a:spcAft>
                  <a:spcPct val="0"/>
                </a:spcAft>
              </a:pPr>
              <a:t>2</a:t>
            </a:fld>
            <a:endParaRPr lang="en-US" altLang="x-none"/>
          </a:p>
        </p:txBody>
      </p:sp>
    </p:spTree>
    <p:extLst>
      <p:ext uri="{BB962C8B-B14F-4D97-AF65-F5344CB8AC3E}">
        <p14:creationId xmlns:p14="http://schemas.microsoft.com/office/powerpoint/2010/main" val="842888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pPr>
            <a:fld id="{A36CE49B-2F67-194B-B090-8CD14E7CE4A2}" type="slidenum">
              <a:rPr lang="en-US" altLang="x-none"/>
              <a:pPr fontAlgn="base">
                <a:spcBef>
                  <a:spcPct val="0"/>
                </a:spcBef>
                <a:spcAft>
                  <a:spcPct val="0"/>
                </a:spcAft>
              </a:pPr>
              <a:t>27</a:t>
            </a:fld>
            <a:endParaRPr lang="en-US" altLang="x-none"/>
          </a:p>
        </p:txBody>
      </p:sp>
    </p:spTree>
    <p:extLst>
      <p:ext uri="{BB962C8B-B14F-4D97-AF65-F5344CB8AC3E}">
        <p14:creationId xmlns:p14="http://schemas.microsoft.com/office/powerpoint/2010/main" val="1846680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pPr>
            <a:fld id="{5F462CB1-6361-5049-8C5C-652F798FC293}" type="slidenum">
              <a:rPr lang="en-US" altLang="x-none"/>
              <a:pPr fontAlgn="base">
                <a:spcBef>
                  <a:spcPct val="0"/>
                </a:spcBef>
                <a:spcAft>
                  <a:spcPct val="0"/>
                </a:spcAft>
              </a:pPr>
              <a:t>33</a:t>
            </a:fld>
            <a:endParaRPr lang="en-US" altLang="x-none"/>
          </a:p>
        </p:txBody>
      </p:sp>
    </p:spTree>
    <p:extLst>
      <p:ext uri="{BB962C8B-B14F-4D97-AF65-F5344CB8AC3E}">
        <p14:creationId xmlns:p14="http://schemas.microsoft.com/office/powerpoint/2010/main" val="523001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pPr>
            <a:fld id="{467498CC-F2A5-5E4E-8190-A057E584955F}" type="slidenum">
              <a:rPr lang="en-US" altLang="x-none"/>
              <a:pPr fontAlgn="base">
                <a:spcBef>
                  <a:spcPct val="0"/>
                </a:spcBef>
                <a:spcAft>
                  <a:spcPct val="0"/>
                </a:spcAft>
              </a:pPr>
              <a:t>34</a:t>
            </a:fld>
            <a:endParaRPr lang="en-US" altLang="x-none"/>
          </a:p>
        </p:txBody>
      </p:sp>
    </p:spTree>
    <p:extLst>
      <p:ext uri="{BB962C8B-B14F-4D97-AF65-F5344CB8AC3E}">
        <p14:creationId xmlns:p14="http://schemas.microsoft.com/office/powerpoint/2010/main" val="1879294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pPr>
            <a:fld id="{6517EDAD-92C3-C049-982F-7F7E1C1E511D}" type="slidenum">
              <a:rPr lang="en-US" altLang="x-none"/>
              <a:pPr fontAlgn="base">
                <a:spcBef>
                  <a:spcPct val="0"/>
                </a:spcBef>
                <a:spcAft>
                  <a:spcPct val="0"/>
                </a:spcAft>
              </a:pPr>
              <a:t>35</a:t>
            </a:fld>
            <a:endParaRPr lang="en-US" altLang="x-none"/>
          </a:p>
        </p:txBody>
      </p:sp>
    </p:spTree>
    <p:extLst>
      <p:ext uri="{BB962C8B-B14F-4D97-AF65-F5344CB8AC3E}">
        <p14:creationId xmlns:p14="http://schemas.microsoft.com/office/powerpoint/2010/main" val="1469017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pPr>
            <a:fld id="{B5411259-E06E-294B-97BE-D35F906FA6B3}" type="slidenum">
              <a:rPr lang="en-US" altLang="x-none"/>
              <a:pPr fontAlgn="base">
                <a:spcBef>
                  <a:spcPct val="0"/>
                </a:spcBef>
                <a:spcAft>
                  <a:spcPct val="0"/>
                </a:spcAft>
              </a:pPr>
              <a:t>37</a:t>
            </a:fld>
            <a:endParaRPr lang="en-US" altLang="x-none"/>
          </a:p>
        </p:txBody>
      </p:sp>
    </p:spTree>
    <p:extLst>
      <p:ext uri="{BB962C8B-B14F-4D97-AF65-F5344CB8AC3E}">
        <p14:creationId xmlns:p14="http://schemas.microsoft.com/office/powerpoint/2010/main" val="1268409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pPr>
            <a:fld id="{6E3D6EBB-3840-374F-9050-B5C3777F0FCA}" type="slidenum">
              <a:rPr lang="en-US" altLang="x-none"/>
              <a:pPr fontAlgn="base">
                <a:spcBef>
                  <a:spcPct val="0"/>
                </a:spcBef>
                <a:spcAft>
                  <a:spcPct val="0"/>
                </a:spcAft>
              </a:pPr>
              <a:t>38</a:t>
            </a:fld>
            <a:endParaRPr lang="en-US" altLang="x-none"/>
          </a:p>
        </p:txBody>
      </p:sp>
    </p:spTree>
    <p:extLst>
      <p:ext uri="{BB962C8B-B14F-4D97-AF65-F5344CB8AC3E}">
        <p14:creationId xmlns:p14="http://schemas.microsoft.com/office/powerpoint/2010/main" val="1539085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pPr>
            <a:fld id="{6F939267-72AA-A846-A698-C07425A95148}" type="slidenum">
              <a:rPr lang="en-US" altLang="x-none"/>
              <a:pPr fontAlgn="base">
                <a:spcBef>
                  <a:spcPct val="0"/>
                </a:spcBef>
                <a:spcAft>
                  <a:spcPct val="0"/>
                </a:spcAft>
              </a:pPr>
              <a:t>9</a:t>
            </a:fld>
            <a:endParaRPr lang="en-US" altLang="x-none"/>
          </a:p>
        </p:txBody>
      </p:sp>
    </p:spTree>
    <p:extLst>
      <p:ext uri="{BB962C8B-B14F-4D97-AF65-F5344CB8AC3E}">
        <p14:creationId xmlns:p14="http://schemas.microsoft.com/office/powerpoint/2010/main" val="2035577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pPr>
            <a:fld id="{6F939267-72AA-A846-A698-C07425A95148}" type="slidenum">
              <a:rPr lang="en-US" altLang="x-none"/>
              <a:pPr fontAlgn="base">
                <a:spcBef>
                  <a:spcPct val="0"/>
                </a:spcBef>
                <a:spcAft>
                  <a:spcPct val="0"/>
                </a:spcAft>
              </a:pPr>
              <a:t>10</a:t>
            </a:fld>
            <a:endParaRPr lang="en-US" altLang="x-none"/>
          </a:p>
        </p:txBody>
      </p:sp>
    </p:spTree>
    <p:extLst>
      <p:ext uri="{BB962C8B-B14F-4D97-AF65-F5344CB8AC3E}">
        <p14:creationId xmlns:p14="http://schemas.microsoft.com/office/powerpoint/2010/main" val="1991550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pPr>
            <a:fld id="{6F939267-72AA-A846-A698-C07425A95148}" type="slidenum">
              <a:rPr lang="en-US" altLang="x-none"/>
              <a:pPr fontAlgn="base">
                <a:spcBef>
                  <a:spcPct val="0"/>
                </a:spcBef>
                <a:spcAft>
                  <a:spcPct val="0"/>
                </a:spcAft>
              </a:pPr>
              <a:t>11</a:t>
            </a:fld>
            <a:endParaRPr lang="en-US" altLang="x-none"/>
          </a:p>
        </p:txBody>
      </p:sp>
    </p:spTree>
    <p:extLst>
      <p:ext uri="{BB962C8B-B14F-4D97-AF65-F5344CB8AC3E}">
        <p14:creationId xmlns:p14="http://schemas.microsoft.com/office/powerpoint/2010/main" val="128990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pPr>
            <a:fld id="{6F939267-72AA-A846-A698-C07425A95148}" type="slidenum">
              <a:rPr lang="en-US" altLang="x-none"/>
              <a:pPr fontAlgn="base">
                <a:spcBef>
                  <a:spcPct val="0"/>
                </a:spcBef>
                <a:spcAft>
                  <a:spcPct val="0"/>
                </a:spcAft>
              </a:pPr>
              <a:t>12</a:t>
            </a:fld>
            <a:endParaRPr lang="en-US" altLang="x-none"/>
          </a:p>
        </p:txBody>
      </p:sp>
    </p:spTree>
    <p:extLst>
      <p:ext uri="{BB962C8B-B14F-4D97-AF65-F5344CB8AC3E}">
        <p14:creationId xmlns:p14="http://schemas.microsoft.com/office/powerpoint/2010/main" val="1053871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pPr>
            <a:fld id="{04C72598-0272-5343-B755-4B8414919C4B}" type="slidenum">
              <a:rPr lang="en-US" altLang="x-none"/>
              <a:pPr fontAlgn="base">
                <a:spcBef>
                  <a:spcPct val="0"/>
                </a:spcBef>
                <a:spcAft>
                  <a:spcPct val="0"/>
                </a:spcAft>
              </a:pPr>
              <a:t>21</a:t>
            </a:fld>
            <a:endParaRPr lang="en-US" altLang="x-none"/>
          </a:p>
        </p:txBody>
      </p:sp>
    </p:spTree>
    <p:extLst>
      <p:ext uri="{BB962C8B-B14F-4D97-AF65-F5344CB8AC3E}">
        <p14:creationId xmlns:p14="http://schemas.microsoft.com/office/powerpoint/2010/main" val="516969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pPr>
            <a:fld id="{04C72598-0272-5343-B755-4B8414919C4B}" type="slidenum">
              <a:rPr lang="en-US" altLang="x-none"/>
              <a:pPr fontAlgn="base">
                <a:spcBef>
                  <a:spcPct val="0"/>
                </a:spcBef>
                <a:spcAft>
                  <a:spcPct val="0"/>
                </a:spcAft>
              </a:pPr>
              <a:t>22</a:t>
            </a:fld>
            <a:endParaRPr lang="en-US" altLang="x-none"/>
          </a:p>
        </p:txBody>
      </p:sp>
    </p:spTree>
    <p:extLst>
      <p:ext uri="{BB962C8B-B14F-4D97-AF65-F5344CB8AC3E}">
        <p14:creationId xmlns:p14="http://schemas.microsoft.com/office/powerpoint/2010/main" val="294855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pPr>
            <a:fld id="{A36CE49B-2F67-194B-B090-8CD14E7CE4A2}" type="slidenum">
              <a:rPr lang="en-US" altLang="x-none"/>
              <a:pPr fontAlgn="base">
                <a:spcBef>
                  <a:spcPct val="0"/>
                </a:spcBef>
                <a:spcAft>
                  <a:spcPct val="0"/>
                </a:spcAft>
              </a:pPr>
              <a:t>25</a:t>
            </a:fld>
            <a:endParaRPr lang="en-US" altLang="x-none"/>
          </a:p>
        </p:txBody>
      </p:sp>
    </p:spTree>
    <p:extLst>
      <p:ext uri="{BB962C8B-B14F-4D97-AF65-F5344CB8AC3E}">
        <p14:creationId xmlns:p14="http://schemas.microsoft.com/office/powerpoint/2010/main" val="1693955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pPr>
            <a:fld id="{A36CE49B-2F67-194B-B090-8CD14E7CE4A2}" type="slidenum">
              <a:rPr lang="en-US" altLang="x-none"/>
              <a:pPr fontAlgn="base">
                <a:spcBef>
                  <a:spcPct val="0"/>
                </a:spcBef>
                <a:spcAft>
                  <a:spcPct val="0"/>
                </a:spcAft>
              </a:pPr>
              <a:t>26</a:t>
            </a:fld>
            <a:endParaRPr lang="en-US" altLang="x-none"/>
          </a:p>
        </p:txBody>
      </p:sp>
    </p:spTree>
    <p:extLst>
      <p:ext uri="{BB962C8B-B14F-4D97-AF65-F5344CB8AC3E}">
        <p14:creationId xmlns:p14="http://schemas.microsoft.com/office/powerpoint/2010/main" val="1584453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E4F1EF-E01F-034F-83CA-F1FB484C4B6A}" type="datetime1">
              <a:rPr lang="en-US" smtClean="0"/>
              <a:t>9/13/17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8111C-7FB7-1547-AA29-5F2576F6EEB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81A9E4-EF57-E44D-A9A3-B35777B91D59}" type="datetime1">
              <a:rPr lang="en-US" smtClean="0"/>
              <a:t>9/13/17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8111C-7FB7-1547-AA29-5F2576F6EE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379D10-65D4-824D-A29E-3406EDC7B099}" type="datetime1">
              <a:rPr lang="en-US" smtClean="0"/>
              <a:t>9/13/17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8111C-7FB7-1547-AA29-5F2576F6EE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EAA241-DFD8-FA48-9B7E-9003127892E8}" type="datetime1">
              <a:rPr lang="en-US" smtClean="0"/>
              <a:t>9/13/17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8111C-7FB7-1547-AA29-5F2576F6EE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A21F75-C325-DB49-93F9-B47F8ED50FC1}" type="datetime1">
              <a:rPr lang="en-US" smtClean="0"/>
              <a:t>9/13/17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8111C-7FB7-1547-AA29-5F2576F6EEB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CB8B00-7A19-0441-A222-98DE85532B05}" type="datetime1">
              <a:rPr lang="en-US" smtClean="0"/>
              <a:t>9/13/17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18111C-7FB7-1547-AA29-5F2576F6EE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2754A0-5D2B-E940-BE7E-DD8A80063FF2}" type="datetime1">
              <a:rPr lang="en-US" smtClean="0"/>
              <a:t>9/13/17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18111C-7FB7-1547-AA29-5F2576F6EEB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6F4A6C-4F5E-E542-97FC-3EC610A484AB}" type="datetime1">
              <a:rPr lang="en-US" smtClean="0"/>
              <a:t>9/13/17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18111C-7FB7-1547-AA29-5F2576F6EE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7A3574-EEDC-7648-B9BF-73D025CC9DA0}" type="datetime1">
              <a:rPr lang="en-US" smtClean="0"/>
              <a:t>9/13/17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18111C-7FB7-1547-AA29-5F2576F6EE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52D75-2E0F-DC43-A4D6-110042471356}" type="datetime1">
              <a:rPr lang="en-US" smtClean="0"/>
              <a:t>9/13/17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18111C-7FB7-1547-AA29-5F2576F6EE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083988-7E93-694C-B11A-965859A5CD55}" type="datetime1">
              <a:rPr lang="en-US" smtClean="0"/>
              <a:t>9/13/17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18111C-7FB7-1547-AA29-5F2576F6EEB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1538A-9ED2-C24E-9C42-4BD7EC8AC1CE}" type="datetime1">
              <a:rPr lang="en-US" smtClean="0"/>
              <a:t>9/13/17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8111C-7FB7-1547-AA29-5F2576F6EEBE}" type="slidenum">
              <a:rPr lang="en-US" smtClean="0"/>
              <a:t>‹#›</a:t>
            </a:fld>
            <a:endParaRPr lang="en-US"/>
          </a:p>
        </p:txBody>
      </p:sp>
    </p:spTree>
    <p:extLst>
      <p:ext uri="{BB962C8B-B14F-4D97-AF65-F5344CB8AC3E}">
        <p14:creationId xmlns:p14="http://schemas.microsoft.com/office/powerpoint/2010/main" val="18030302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microsoft.com/office/2007/relationships/hdphoto" Target="../media/hdphoto1.wdp"/><Relationship Id="rId6" Type="http://schemas.openxmlformats.org/officeDocument/2006/relationships/image" Target="../media/image6.gif"/><Relationship Id="rId7" Type="http://schemas.openxmlformats.org/officeDocument/2006/relationships/image" Target="../media/image7.png"/><Relationship Id="rId8" Type="http://schemas.openxmlformats.org/officeDocument/2006/relationships/image" Target="../media/image8.jpeg"/><Relationship Id="rId9"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48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E60655B7-8FA2-456E-BC40-3FFFA6D56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a:extLst>
              <a:ext uri="{FF2B5EF4-FFF2-40B4-BE49-F238E27FC236}">
                <a16:creationId xmlns:a16="http://schemas.microsoft.com/office/drawing/2014/main" xmlns="" id="{AA28B2F9-5BF4-4697-BD17-8C2FF86E781C}"/>
              </a:ext>
            </a:extLst>
          </p:cNvPr>
          <p:cNvSpPr>
            <a:spLocks noGrp="1"/>
          </p:cNvSpPr>
          <p:nvPr>
            <p:ph type="ctrTitle"/>
          </p:nvPr>
        </p:nvSpPr>
        <p:spPr>
          <a:xfrm>
            <a:off x="4235116" y="1010652"/>
            <a:ext cx="4668252" cy="1700463"/>
          </a:xfrm>
        </p:spPr>
        <p:txBody>
          <a:bodyPr>
            <a:normAutofit/>
          </a:bodyPr>
          <a:lstStyle/>
          <a:p>
            <a:r>
              <a:rPr lang="en-US" sz="4400" b="1" dirty="0">
                <a:solidFill>
                  <a:schemeClr val="bg1"/>
                </a:solidFill>
              </a:rPr>
              <a:t>Nigeria MICS-NICS 2016/17</a:t>
            </a:r>
          </a:p>
        </p:txBody>
      </p:sp>
      <p:sp>
        <p:nvSpPr>
          <p:cNvPr id="3" name="Subtitle 2">
            <a:extLst>
              <a:ext uri="{FF2B5EF4-FFF2-40B4-BE49-F238E27FC236}">
                <a16:creationId xmlns:a16="http://schemas.microsoft.com/office/drawing/2014/main" xmlns="" id="{2AC1FC89-2E23-42AE-9C21-8237A0686F9A}"/>
              </a:ext>
            </a:extLst>
          </p:cNvPr>
          <p:cNvSpPr>
            <a:spLocks noGrp="1"/>
          </p:cNvSpPr>
          <p:nvPr>
            <p:ph type="subTitle" idx="1"/>
          </p:nvPr>
        </p:nvSpPr>
        <p:spPr>
          <a:xfrm>
            <a:off x="5159542" y="2811513"/>
            <a:ext cx="2819400" cy="541288"/>
          </a:xfrm>
        </p:spPr>
        <p:txBody>
          <a:bodyPr>
            <a:normAutofit/>
          </a:bodyPr>
          <a:lstStyle/>
          <a:p>
            <a:r>
              <a:rPr lang="en-US" dirty="0" smtClean="0">
                <a:solidFill>
                  <a:schemeClr val="bg1"/>
                </a:solidFill>
              </a:rPr>
              <a:t>Background</a:t>
            </a:r>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12808" y="6144817"/>
            <a:ext cx="1860383" cy="560361"/>
          </a:xfrm>
          <a:prstGeom prst="rect">
            <a:avLst/>
          </a:prstGeom>
          <a:solidFill>
            <a:schemeClr val="accent6">
              <a:lumMod val="50000"/>
            </a:schemeClr>
          </a:solidFill>
          <a:ln>
            <a:noFill/>
          </a:ln>
          <a:effectLst/>
          <a:extLst/>
        </p:spPr>
      </p:pic>
      <p:pic>
        <p:nvPicPr>
          <p:cNvPr id="9" name="Picture 8" descr="Logos/nbs_logo.png"/>
          <p:cNvPicPr/>
          <p:nvPr/>
        </p:nvPicPr>
        <p:blipFill>
          <a:blip r:embed="rId4">
            <a:extLst>
              <a:ext uri="{28A0092B-C50C-407E-A947-70E740481C1C}">
                <a14:useLocalDpi xmlns:a14="http://schemas.microsoft.com/office/drawing/2010/main" val="0"/>
              </a:ext>
            </a:extLst>
          </a:blip>
          <a:srcRect/>
          <a:stretch>
            <a:fillRect/>
          </a:stretch>
        </p:blipFill>
        <p:spPr bwMode="auto">
          <a:xfrm>
            <a:off x="7785735" y="6196397"/>
            <a:ext cx="672465" cy="457200"/>
          </a:xfrm>
          <a:prstGeom prst="rect">
            <a:avLst/>
          </a:prstGeom>
          <a:noFill/>
          <a:ln>
            <a:noFill/>
          </a:ln>
        </p:spPr>
      </p:pic>
    </p:spTree>
    <p:extLst>
      <p:ext uri="{BB962C8B-B14F-4D97-AF65-F5344CB8AC3E}">
        <p14:creationId xmlns:p14="http://schemas.microsoft.com/office/powerpoint/2010/main" val="513550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en-US" altLang="x-none" sz="4200" dirty="0" smtClean="0"/>
              <a:t>Outline</a:t>
            </a:r>
            <a:endParaRPr lang="en-US" altLang="x-none" sz="4200" dirty="0"/>
          </a:p>
        </p:txBody>
      </p:sp>
      <p:sp>
        <p:nvSpPr>
          <p:cNvPr id="3" name="Content Placeholder 2"/>
          <p:cNvSpPr>
            <a:spLocks noGrp="1"/>
          </p:cNvSpPr>
          <p:nvPr>
            <p:ph idx="1"/>
          </p:nvPr>
        </p:nvSpPr>
        <p:spPr>
          <a:xfrm>
            <a:off x="628650" y="1589088"/>
            <a:ext cx="7886700" cy="5268912"/>
          </a:xfrm>
        </p:spPr>
        <p:txBody>
          <a:bodyPr rtlCol="0">
            <a:normAutofit/>
          </a:bodyPr>
          <a:lstStyle/>
          <a:p>
            <a:pPr algn="just">
              <a:lnSpc>
                <a:spcPct val="110000"/>
              </a:lnSpc>
              <a:spcBef>
                <a:spcPts val="0"/>
              </a:spcBef>
              <a:defRPr/>
            </a:pPr>
            <a:r>
              <a:rPr lang="en-US" dirty="0" smtClean="0"/>
              <a:t>Objectives</a:t>
            </a:r>
          </a:p>
          <a:p>
            <a:pPr algn="just">
              <a:lnSpc>
                <a:spcPct val="110000"/>
              </a:lnSpc>
              <a:spcBef>
                <a:spcPts val="0"/>
              </a:spcBef>
              <a:defRPr/>
            </a:pPr>
            <a:r>
              <a:rPr lang="en-US" dirty="0" smtClean="0"/>
              <a:t>Background</a:t>
            </a:r>
            <a:endParaRPr lang="en-US" dirty="0"/>
          </a:p>
          <a:p>
            <a:pPr algn="just">
              <a:lnSpc>
                <a:spcPct val="110000"/>
              </a:lnSpc>
              <a:spcBef>
                <a:spcPts val="0"/>
              </a:spcBef>
              <a:defRPr/>
            </a:pPr>
            <a:r>
              <a:rPr lang="en-US" dirty="0"/>
              <a:t>Overview of Survey tools</a:t>
            </a:r>
          </a:p>
          <a:p>
            <a:pPr algn="just">
              <a:lnSpc>
                <a:spcPct val="110000"/>
              </a:lnSpc>
              <a:spcBef>
                <a:spcPts val="0"/>
              </a:spcBef>
              <a:defRPr/>
            </a:pPr>
            <a:r>
              <a:rPr lang="en-US" dirty="0">
                <a:ea typeface="Calibri" charset="0"/>
                <a:cs typeface="Calibri" charset="0"/>
              </a:rPr>
              <a:t>Implementation of Joint NICS + MICS</a:t>
            </a:r>
          </a:p>
          <a:p>
            <a:pPr algn="just">
              <a:lnSpc>
                <a:spcPct val="110000"/>
              </a:lnSpc>
              <a:spcBef>
                <a:spcPts val="0"/>
              </a:spcBef>
              <a:defRPr/>
            </a:pPr>
            <a:r>
              <a:rPr lang="en-US" dirty="0"/>
              <a:t>Logistics / Survey monitoring and quality assurance</a:t>
            </a:r>
          </a:p>
          <a:p>
            <a:pPr algn="just">
              <a:lnSpc>
                <a:spcPct val="110000"/>
              </a:lnSpc>
              <a:spcBef>
                <a:spcPts val="0"/>
              </a:spcBef>
              <a:defRPr/>
            </a:pPr>
            <a:r>
              <a:rPr lang="en-US" dirty="0"/>
              <a:t>Key activities</a:t>
            </a:r>
          </a:p>
          <a:p>
            <a:pPr algn="just">
              <a:lnSpc>
                <a:spcPct val="110000"/>
              </a:lnSpc>
              <a:spcBef>
                <a:spcPts val="0"/>
              </a:spcBef>
              <a:defRPr/>
            </a:pPr>
            <a:r>
              <a:rPr lang="en-US" dirty="0"/>
              <a:t>Lessons learnt/ challenges</a:t>
            </a:r>
          </a:p>
          <a:p>
            <a:pPr marL="685800" lvl="2">
              <a:lnSpc>
                <a:spcPct val="110000"/>
              </a:lnSpc>
              <a:spcBef>
                <a:spcPts val="0"/>
              </a:spcBef>
              <a:spcAft>
                <a:spcPts val="600"/>
              </a:spcAft>
              <a:defRPr/>
            </a:pPr>
            <a:endParaRPr lang="en-US" dirty="0"/>
          </a:p>
        </p:txBody>
      </p:sp>
    </p:spTree>
    <p:extLst>
      <p:ext uri="{BB962C8B-B14F-4D97-AF65-F5344CB8AC3E}">
        <p14:creationId xmlns:p14="http://schemas.microsoft.com/office/powerpoint/2010/main" val="206599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en-US" altLang="x-none" sz="4200" dirty="0"/>
              <a:t>Objective</a:t>
            </a:r>
          </a:p>
        </p:txBody>
      </p:sp>
      <p:sp>
        <p:nvSpPr>
          <p:cNvPr id="3" name="Content Placeholder 2"/>
          <p:cNvSpPr>
            <a:spLocks noGrp="1"/>
          </p:cNvSpPr>
          <p:nvPr>
            <p:ph idx="1"/>
          </p:nvPr>
        </p:nvSpPr>
        <p:spPr>
          <a:xfrm>
            <a:off x="628650" y="1589088"/>
            <a:ext cx="7886700" cy="5268912"/>
          </a:xfrm>
        </p:spPr>
        <p:txBody>
          <a:bodyPr rtlCol="0">
            <a:normAutofit/>
          </a:bodyPr>
          <a:lstStyle/>
          <a:p>
            <a:pPr marL="228600" lvl="1">
              <a:lnSpc>
                <a:spcPct val="110000"/>
              </a:lnSpc>
              <a:spcBef>
                <a:spcPts val="0"/>
              </a:spcBef>
              <a:spcAft>
                <a:spcPts val="600"/>
              </a:spcAft>
              <a:defRPr/>
            </a:pPr>
            <a:r>
              <a:rPr lang="en-GB" sz="2800" dirty="0" smtClean="0"/>
              <a:t>The main objective of the 2016/17 NICS was to determine </a:t>
            </a:r>
            <a:r>
              <a:rPr lang="en-GB" sz="2800" dirty="0"/>
              <a:t>Immunization coverage of children age 12 to 23 months for the basic antigens: BCG, DPT 1-3, OPV 0-3, </a:t>
            </a:r>
            <a:r>
              <a:rPr lang="en-GB" sz="2800" dirty="0" smtClean="0"/>
              <a:t>Measles for each of the 36 states and FCT - Abuja.</a:t>
            </a:r>
          </a:p>
        </p:txBody>
      </p:sp>
    </p:spTree>
    <p:extLst>
      <p:ext uri="{BB962C8B-B14F-4D97-AF65-F5344CB8AC3E}">
        <p14:creationId xmlns:p14="http://schemas.microsoft.com/office/powerpoint/2010/main" val="1419184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en-US" altLang="x-none" sz="4200" dirty="0" smtClean="0"/>
              <a:t>Other Objectives</a:t>
            </a:r>
            <a:endParaRPr lang="en-US" altLang="x-none" sz="4200" dirty="0"/>
          </a:p>
        </p:txBody>
      </p:sp>
      <p:sp>
        <p:nvSpPr>
          <p:cNvPr id="3" name="Content Placeholder 2"/>
          <p:cNvSpPr>
            <a:spLocks noGrp="1"/>
          </p:cNvSpPr>
          <p:nvPr>
            <p:ph idx="1"/>
          </p:nvPr>
        </p:nvSpPr>
        <p:spPr>
          <a:xfrm>
            <a:off x="628650" y="1589088"/>
            <a:ext cx="7886700" cy="5268912"/>
          </a:xfrm>
        </p:spPr>
        <p:txBody>
          <a:bodyPr rtlCol="0">
            <a:normAutofit fontScale="92500" lnSpcReduction="10000"/>
          </a:bodyPr>
          <a:lstStyle/>
          <a:p>
            <a:pPr marL="514350" lvl="1" indent="-514350">
              <a:lnSpc>
                <a:spcPct val="110000"/>
              </a:lnSpc>
              <a:spcBef>
                <a:spcPts val="0"/>
              </a:spcBef>
              <a:spcAft>
                <a:spcPts val="600"/>
              </a:spcAft>
              <a:buFont typeface="+mj-lt"/>
              <a:buAutoNum type="arabicPeriod"/>
              <a:defRPr/>
            </a:pPr>
            <a:r>
              <a:rPr lang="en-GB" sz="3000" dirty="0" smtClean="0"/>
              <a:t>Determine immunization </a:t>
            </a:r>
            <a:r>
              <a:rPr lang="en-GB" sz="3000" dirty="0"/>
              <a:t>coverage of children age 12 to 23 months for complementary antigens: Yellow fever, Hepatitis B and Vitamin </a:t>
            </a:r>
            <a:r>
              <a:rPr lang="en-GB" sz="3000" dirty="0" smtClean="0"/>
              <a:t>A</a:t>
            </a:r>
          </a:p>
          <a:p>
            <a:pPr marL="514350" lvl="1" indent="-514350">
              <a:lnSpc>
                <a:spcPct val="110000"/>
              </a:lnSpc>
              <a:spcBef>
                <a:spcPts val="0"/>
              </a:spcBef>
              <a:spcAft>
                <a:spcPts val="600"/>
              </a:spcAft>
              <a:buFont typeface="+mj-lt"/>
              <a:buAutoNum type="arabicPeriod"/>
              <a:defRPr/>
            </a:pPr>
            <a:r>
              <a:rPr lang="en-GB" sz="3000" dirty="0" smtClean="0"/>
              <a:t>Estimate </a:t>
            </a:r>
            <a:r>
              <a:rPr lang="en-GB" sz="3000" dirty="0"/>
              <a:t>the trend of immunization coverage since </a:t>
            </a:r>
            <a:r>
              <a:rPr lang="en-GB" sz="3000" dirty="0" smtClean="0"/>
              <a:t>2006</a:t>
            </a:r>
            <a:endParaRPr lang="en-US" sz="3000" dirty="0"/>
          </a:p>
          <a:p>
            <a:pPr marL="514350" lvl="1" indent="-514350">
              <a:lnSpc>
                <a:spcPct val="110000"/>
              </a:lnSpc>
              <a:spcBef>
                <a:spcPts val="0"/>
              </a:spcBef>
              <a:spcAft>
                <a:spcPts val="600"/>
              </a:spcAft>
              <a:buFont typeface="+mj-lt"/>
              <a:buAutoNum type="arabicPeriod"/>
              <a:defRPr/>
            </a:pPr>
            <a:r>
              <a:rPr lang="en-GB" sz="3000" dirty="0" smtClean="0"/>
              <a:t>Provide </a:t>
            </a:r>
            <a:r>
              <a:rPr lang="en-GB" sz="3000" dirty="0"/>
              <a:t>a geographical database on immunization coverage (</a:t>
            </a:r>
            <a:r>
              <a:rPr lang="en-GB" sz="3000" dirty="0" smtClean="0"/>
              <a:t>mapping)</a:t>
            </a:r>
            <a:endParaRPr lang="en-US" sz="3000" dirty="0"/>
          </a:p>
          <a:p>
            <a:pPr marL="514350" lvl="1" indent="-514350">
              <a:lnSpc>
                <a:spcPct val="110000"/>
              </a:lnSpc>
              <a:spcBef>
                <a:spcPts val="0"/>
              </a:spcBef>
              <a:spcAft>
                <a:spcPts val="600"/>
              </a:spcAft>
              <a:buFont typeface="+mj-lt"/>
              <a:buAutoNum type="arabicPeriod"/>
              <a:defRPr/>
            </a:pPr>
            <a:r>
              <a:rPr lang="en-GB" sz="3000" dirty="0" smtClean="0"/>
              <a:t>Determine </a:t>
            </a:r>
            <a:r>
              <a:rPr lang="en-GB" sz="3000" dirty="0"/>
              <a:t>the most frequent obstacles to utilization of immunization </a:t>
            </a:r>
            <a:r>
              <a:rPr lang="en-GB" sz="3000" dirty="0" smtClean="0"/>
              <a:t>services</a:t>
            </a:r>
            <a:endParaRPr lang="en-US" sz="3000" dirty="0"/>
          </a:p>
          <a:p>
            <a:pPr marL="514350" lvl="1" indent="-514350">
              <a:lnSpc>
                <a:spcPct val="110000"/>
              </a:lnSpc>
              <a:spcBef>
                <a:spcPts val="0"/>
              </a:spcBef>
              <a:spcAft>
                <a:spcPts val="600"/>
              </a:spcAft>
              <a:buFont typeface="+mj-lt"/>
              <a:buAutoNum type="arabicPeriod"/>
              <a:defRPr/>
            </a:pPr>
            <a:r>
              <a:rPr lang="en-GB" sz="3000" dirty="0" smtClean="0"/>
              <a:t>Provide </a:t>
            </a:r>
            <a:r>
              <a:rPr lang="en-GB" sz="3000" dirty="0"/>
              <a:t>information on reasons for utilization or non-utilization of </a:t>
            </a:r>
            <a:r>
              <a:rPr lang="en-GB" sz="3000" dirty="0" smtClean="0"/>
              <a:t>immunization </a:t>
            </a:r>
            <a:r>
              <a:rPr lang="en-GB" sz="3000" dirty="0"/>
              <a:t>services</a:t>
            </a:r>
            <a:endParaRPr lang="en-US" sz="3000" dirty="0"/>
          </a:p>
          <a:p>
            <a:pPr marL="685800" lvl="2">
              <a:lnSpc>
                <a:spcPct val="110000"/>
              </a:lnSpc>
              <a:spcBef>
                <a:spcPts val="0"/>
              </a:spcBef>
              <a:spcAft>
                <a:spcPts val="600"/>
              </a:spcAft>
              <a:defRPr/>
            </a:pPr>
            <a:endParaRPr lang="en-US" dirty="0"/>
          </a:p>
        </p:txBody>
      </p:sp>
    </p:spTree>
    <p:extLst>
      <p:ext uri="{BB962C8B-B14F-4D97-AF65-F5344CB8AC3E}">
        <p14:creationId xmlns:p14="http://schemas.microsoft.com/office/powerpoint/2010/main" val="854737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974D86F-45D2-4D5A-8134-B1F5DA61275B}"/>
              </a:ext>
            </a:extLst>
          </p:cNvPr>
          <p:cNvPicPr>
            <a:picLocks noChangeAspect="1"/>
          </p:cNvPicPr>
          <p:nvPr/>
        </p:nvPicPr>
        <p:blipFill>
          <a:blip r:embed="rId2"/>
          <a:stretch>
            <a:fillRect/>
          </a:stretch>
        </p:blipFill>
        <p:spPr>
          <a:xfrm>
            <a:off x="3818114" y="1047585"/>
            <a:ext cx="4642857" cy="4692857"/>
          </a:xfrm>
          <a:prstGeom prst="rect">
            <a:avLst/>
          </a:prstGeom>
        </p:spPr>
      </p:pic>
      <p:sp>
        <p:nvSpPr>
          <p:cNvPr id="5" name="TextBox 4">
            <a:extLst>
              <a:ext uri="{FF2B5EF4-FFF2-40B4-BE49-F238E27FC236}">
                <a16:creationId xmlns:a16="http://schemas.microsoft.com/office/drawing/2014/main" xmlns="" id="{0FF201A8-05AC-44D7-80A0-9B5B14BE0CC7}"/>
              </a:ext>
            </a:extLst>
          </p:cNvPr>
          <p:cNvSpPr txBox="1"/>
          <p:nvPr/>
        </p:nvSpPr>
        <p:spPr>
          <a:xfrm>
            <a:off x="216938" y="1557046"/>
            <a:ext cx="3773469" cy="2031325"/>
          </a:xfrm>
          <a:prstGeom prst="rect">
            <a:avLst/>
          </a:prstGeom>
          <a:noFill/>
        </p:spPr>
        <p:txBody>
          <a:bodyPr wrap="none" rtlCol="0">
            <a:spAutoFit/>
          </a:bodyPr>
          <a:lstStyle/>
          <a:p>
            <a:r>
              <a:rPr lang="en-US" sz="2100"/>
              <a:t>From WHO’s 2015 Vaccination</a:t>
            </a:r>
            <a:br>
              <a:rPr lang="en-US" sz="2100"/>
            </a:br>
            <a:r>
              <a:rPr lang="en-US" sz="2100"/>
              <a:t>Coverage Cluster Survey </a:t>
            </a:r>
            <a:br>
              <a:rPr lang="en-US" sz="2100"/>
            </a:br>
            <a:r>
              <a:rPr lang="en-US" sz="2100"/>
              <a:t>Reference Manual revised</a:t>
            </a:r>
          </a:p>
          <a:p>
            <a:endParaRPr lang="en-US" sz="2100"/>
          </a:p>
          <a:p>
            <a:r>
              <a:rPr lang="en-US" sz="2100"/>
              <a:t>Aligned to the processes of MICS</a:t>
            </a:r>
          </a:p>
          <a:p>
            <a:r>
              <a:rPr lang="en-US" sz="2100"/>
              <a:t>&amp; DHS</a:t>
            </a:r>
          </a:p>
        </p:txBody>
      </p:sp>
      <p:sp>
        <p:nvSpPr>
          <p:cNvPr id="7" name="Slide Number Placeholder 6">
            <a:extLst>
              <a:ext uri="{FF2B5EF4-FFF2-40B4-BE49-F238E27FC236}">
                <a16:creationId xmlns:a16="http://schemas.microsoft.com/office/drawing/2014/main" xmlns="" id="{E3C9E8AF-D057-46E9-88B0-600AD00EAC35}"/>
              </a:ext>
            </a:extLst>
          </p:cNvPr>
          <p:cNvSpPr>
            <a:spLocks noGrp="1"/>
          </p:cNvSpPr>
          <p:nvPr>
            <p:ph type="sldNum" sz="quarter" idx="12"/>
          </p:nvPr>
        </p:nvSpPr>
        <p:spPr/>
        <p:txBody>
          <a:bodyPr/>
          <a:lstStyle/>
          <a:p>
            <a:fld id="{0DCE6359-0D7B-493D-B00F-EBDA273C67B3}" type="slidenum">
              <a:rPr lang="en-US" smtClean="0"/>
              <a:t>13</a:t>
            </a:fld>
            <a:endParaRPr lang="en-US"/>
          </a:p>
        </p:txBody>
      </p:sp>
    </p:spTree>
    <p:extLst>
      <p:ext uri="{BB962C8B-B14F-4D97-AF65-F5344CB8AC3E}">
        <p14:creationId xmlns:p14="http://schemas.microsoft.com/office/powerpoint/2010/main" val="41682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28650" y="0"/>
            <a:ext cx="7886700" cy="1325563"/>
          </a:xfrm>
        </p:spPr>
        <p:txBody>
          <a:bodyPr/>
          <a:lstStyle/>
          <a:p>
            <a:pPr algn="ctr"/>
            <a:r>
              <a:rPr lang="en-US" altLang="x-none" sz="4200" dirty="0"/>
              <a:t>Sample Design</a:t>
            </a:r>
          </a:p>
        </p:txBody>
      </p:sp>
      <p:sp>
        <p:nvSpPr>
          <p:cNvPr id="3" name="Content Placeholder 2"/>
          <p:cNvSpPr>
            <a:spLocks noGrp="1"/>
          </p:cNvSpPr>
          <p:nvPr>
            <p:ph idx="1"/>
          </p:nvPr>
        </p:nvSpPr>
        <p:spPr>
          <a:xfrm>
            <a:off x="628650" y="1566863"/>
            <a:ext cx="7886700" cy="5291137"/>
          </a:xfrm>
        </p:spPr>
        <p:txBody>
          <a:bodyPr rtlCol="0">
            <a:normAutofit/>
          </a:bodyPr>
          <a:lstStyle/>
          <a:p>
            <a:pPr marL="0" indent="0" fontAlgn="auto">
              <a:lnSpc>
                <a:spcPct val="110000"/>
              </a:lnSpc>
              <a:spcBef>
                <a:spcPts val="0"/>
              </a:spcBef>
              <a:spcAft>
                <a:spcPts val="600"/>
              </a:spcAft>
              <a:buFont typeface="Arial" panose="020B0604020202020204" pitchFamily="34" charset="0"/>
              <a:buNone/>
              <a:defRPr/>
            </a:pPr>
            <a:r>
              <a:rPr lang="en-GB" sz="2800" b="1" dirty="0" smtClean="0">
                <a:solidFill>
                  <a:schemeClr val="accent1"/>
                </a:solidFill>
              </a:rPr>
              <a:t>Sampling Frame: </a:t>
            </a:r>
            <a:r>
              <a:rPr lang="en-GB" sz="2800" dirty="0" smtClean="0"/>
              <a:t>updated frame from the 2006 Nigeria Population and Housing Census</a:t>
            </a:r>
            <a:endParaRPr lang="en-GB" sz="2800" dirty="0"/>
          </a:p>
          <a:p>
            <a:pPr marL="0" indent="0">
              <a:lnSpc>
                <a:spcPct val="110000"/>
              </a:lnSpc>
              <a:spcBef>
                <a:spcPts val="0"/>
              </a:spcBef>
              <a:spcAft>
                <a:spcPts val="600"/>
              </a:spcAft>
              <a:buNone/>
              <a:defRPr/>
            </a:pPr>
            <a:r>
              <a:rPr lang="en-GB" sz="2800" b="1" dirty="0" smtClean="0">
                <a:solidFill>
                  <a:schemeClr val="accent1"/>
                </a:solidFill>
              </a:rPr>
              <a:t>First Stage:</a:t>
            </a:r>
            <a:r>
              <a:rPr lang="en-GB" sz="2800" dirty="0" smtClean="0">
                <a:solidFill>
                  <a:schemeClr val="accent1"/>
                </a:solidFill>
              </a:rPr>
              <a:t>  </a:t>
            </a:r>
            <a:r>
              <a:rPr lang="en-US" dirty="0"/>
              <a:t>60 core EAs in every state </a:t>
            </a:r>
            <a:r>
              <a:rPr lang="en-US" dirty="0" smtClean="0"/>
              <a:t>- Kano </a:t>
            </a:r>
            <a:r>
              <a:rPr lang="en-US" dirty="0"/>
              <a:t>&amp; Lagos that had 120 </a:t>
            </a:r>
            <a:r>
              <a:rPr lang="en-US" dirty="0" smtClean="0"/>
              <a:t>Enumeration areas</a:t>
            </a:r>
          </a:p>
          <a:p>
            <a:pPr marL="0" indent="0">
              <a:lnSpc>
                <a:spcPct val="110000"/>
              </a:lnSpc>
              <a:spcBef>
                <a:spcPts val="0"/>
              </a:spcBef>
              <a:spcAft>
                <a:spcPts val="600"/>
              </a:spcAft>
              <a:buNone/>
              <a:defRPr/>
            </a:pPr>
            <a:r>
              <a:rPr lang="en-GB" sz="2800" b="1" dirty="0" smtClean="0">
                <a:solidFill>
                  <a:schemeClr val="accent1"/>
                </a:solidFill>
              </a:rPr>
              <a:t>Second Stage:  </a:t>
            </a:r>
            <a:r>
              <a:rPr lang="en-US" dirty="0"/>
              <a:t>37,440 </a:t>
            </a:r>
            <a:r>
              <a:rPr lang="en-GB" sz="2800" dirty="0" smtClean="0"/>
              <a:t>households selected.  </a:t>
            </a:r>
          </a:p>
          <a:p>
            <a:pPr marL="0" indent="0">
              <a:lnSpc>
                <a:spcPct val="110000"/>
              </a:lnSpc>
              <a:spcBef>
                <a:spcPts val="0"/>
              </a:spcBef>
              <a:spcAft>
                <a:spcPts val="600"/>
              </a:spcAft>
              <a:buNone/>
              <a:defRPr/>
            </a:pPr>
            <a:endParaRPr lang="en-GB" b="1" dirty="0">
              <a:solidFill>
                <a:schemeClr val="accent5"/>
              </a:solidFill>
            </a:endParaRPr>
          </a:p>
          <a:p>
            <a:pPr marL="0" indent="0">
              <a:lnSpc>
                <a:spcPct val="110000"/>
              </a:lnSpc>
              <a:spcBef>
                <a:spcPts val="0"/>
              </a:spcBef>
              <a:spcAft>
                <a:spcPts val="600"/>
              </a:spcAft>
              <a:buNone/>
              <a:defRPr/>
            </a:pPr>
            <a:endParaRPr lang="en-US" dirty="0"/>
          </a:p>
        </p:txBody>
      </p:sp>
    </p:spTree>
    <p:extLst>
      <p:ext uri="{BB962C8B-B14F-4D97-AF65-F5344CB8AC3E}">
        <p14:creationId xmlns:p14="http://schemas.microsoft.com/office/powerpoint/2010/main" val="89230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28650" y="0"/>
            <a:ext cx="7886700" cy="1325563"/>
          </a:xfrm>
        </p:spPr>
        <p:txBody>
          <a:bodyPr/>
          <a:lstStyle/>
          <a:p>
            <a:pPr algn="ctr"/>
            <a:r>
              <a:rPr lang="en-US" altLang="x-none" sz="4200" dirty="0"/>
              <a:t>Sample Design</a:t>
            </a:r>
          </a:p>
        </p:txBody>
      </p:sp>
      <p:sp>
        <p:nvSpPr>
          <p:cNvPr id="3" name="Content Placeholder 2"/>
          <p:cNvSpPr>
            <a:spLocks noGrp="1"/>
          </p:cNvSpPr>
          <p:nvPr>
            <p:ph idx="1"/>
          </p:nvPr>
        </p:nvSpPr>
        <p:spPr>
          <a:xfrm>
            <a:off x="628650" y="1566863"/>
            <a:ext cx="3654592" cy="5291137"/>
          </a:xfrm>
        </p:spPr>
        <p:txBody>
          <a:bodyPr rtlCol="0">
            <a:normAutofit fontScale="92500" lnSpcReduction="20000"/>
          </a:bodyPr>
          <a:lstStyle/>
          <a:p>
            <a:pPr marL="0" indent="0">
              <a:lnSpc>
                <a:spcPct val="110000"/>
              </a:lnSpc>
              <a:spcBef>
                <a:spcPts val="0"/>
              </a:spcBef>
              <a:spcAft>
                <a:spcPts val="600"/>
              </a:spcAft>
              <a:buNone/>
              <a:defRPr/>
            </a:pPr>
            <a:r>
              <a:rPr lang="en-GB" dirty="0" smtClean="0"/>
              <a:t>MICS </a:t>
            </a:r>
            <a:r>
              <a:rPr lang="en-GB" dirty="0"/>
              <a:t>sample calculation </a:t>
            </a:r>
            <a:r>
              <a:rPr lang="en-GB" dirty="0" smtClean="0"/>
              <a:t>was </a:t>
            </a:r>
            <a:r>
              <a:rPr lang="en-GB" dirty="0"/>
              <a:t>not sufficient to provide </a:t>
            </a:r>
            <a:r>
              <a:rPr lang="en-GB" dirty="0" smtClean="0"/>
              <a:t>precise </a:t>
            </a:r>
            <a:r>
              <a:rPr lang="en-GB" dirty="0"/>
              <a:t>vaccination </a:t>
            </a:r>
            <a:r>
              <a:rPr lang="en-GB" dirty="0" smtClean="0"/>
              <a:t>coverage estimate in </a:t>
            </a:r>
            <a:r>
              <a:rPr lang="en-GB" dirty="0"/>
              <a:t>20 states </a:t>
            </a:r>
            <a:r>
              <a:rPr lang="en-US" dirty="0"/>
              <a:t>–</a:t>
            </a:r>
            <a:r>
              <a:rPr lang="en-GB" dirty="0"/>
              <a:t> </a:t>
            </a:r>
            <a:r>
              <a:rPr lang="en-GB" dirty="0" smtClean="0"/>
              <a:t>shaded</a:t>
            </a:r>
          </a:p>
          <a:p>
            <a:pPr marL="0" indent="0">
              <a:lnSpc>
                <a:spcPct val="110000"/>
              </a:lnSpc>
              <a:spcBef>
                <a:spcPts val="0"/>
              </a:spcBef>
              <a:spcAft>
                <a:spcPts val="600"/>
              </a:spcAft>
              <a:buNone/>
              <a:defRPr/>
            </a:pPr>
            <a:endParaRPr lang="en-US" dirty="0"/>
          </a:p>
          <a:p>
            <a:pPr marL="0" indent="0">
              <a:lnSpc>
                <a:spcPct val="110000"/>
              </a:lnSpc>
              <a:spcBef>
                <a:spcPts val="0"/>
              </a:spcBef>
              <a:spcAft>
                <a:spcPts val="600"/>
              </a:spcAft>
              <a:buNone/>
              <a:defRPr/>
            </a:pPr>
            <a:r>
              <a:rPr lang="en-US" dirty="0"/>
              <a:t>Preliminary analyses indicated that sampling error for Penta3 coverage might be &gt; ± 10% using only the </a:t>
            </a:r>
            <a:r>
              <a:rPr lang="en-US" dirty="0" smtClean="0"/>
              <a:t>original MICS </a:t>
            </a:r>
            <a:r>
              <a:rPr lang="en-US" dirty="0"/>
              <a:t>EAs.</a:t>
            </a:r>
          </a:p>
          <a:p>
            <a:pPr marL="0" indent="0">
              <a:lnSpc>
                <a:spcPct val="110000"/>
              </a:lnSpc>
              <a:spcBef>
                <a:spcPts val="0"/>
              </a:spcBef>
              <a:spcAft>
                <a:spcPts val="600"/>
              </a:spcAft>
              <a:buNone/>
              <a:defRPr/>
            </a:pPr>
            <a:endParaRPr lang="en-US" dirty="0"/>
          </a:p>
        </p:txBody>
      </p:sp>
      <p:pic>
        <p:nvPicPr>
          <p:cNvPr id="4" name="Picture 3"/>
          <p:cNvPicPr>
            <a:picLocks noChangeAspect="1"/>
          </p:cNvPicPr>
          <p:nvPr/>
        </p:nvPicPr>
        <p:blipFill>
          <a:blip r:embed="rId2"/>
          <a:stretch>
            <a:fillRect/>
          </a:stretch>
        </p:blipFill>
        <p:spPr>
          <a:xfrm>
            <a:off x="4283242" y="1566863"/>
            <a:ext cx="4860758" cy="3876800"/>
          </a:xfrm>
          <a:prstGeom prst="rect">
            <a:avLst/>
          </a:prstGeom>
        </p:spPr>
      </p:pic>
    </p:spTree>
    <p:extLst>
      <p:ext uri="{BB962C8B-B14F-4D97-AF65-F5344CB8AC3E}">
        <p14:creationId xmlns:p14="http://schemas.microsoft.com/office/powerpoint/2010/main" val="454366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28650" y="0"/>
            <a:ext cx="7886700" cy="1325563"/>
          </a:xfrm>
        </p:spPr>
        <p:txBody>
          <a:bodyPr/>
          <a:lstStyle/>
          <a:p>
            <a:pPr algn="ctr"/>
            <a:r>
              <a:rPr lang="en-US" altLang="x-none" sz="4200" dirty="0"/>
              <a:t>Sample Design</a:t>
            </a:r>
          </a:p>
        </p:txBody>
      </p:sp>
      <p:sp>
        <p:nvSpPr>
          <p:cNvPr id="3" name="Content Placeholder 2"/>
          <p:cNvSpPr>
            <a:spLocks noGrp="1"/>
          </p:cNvSpPr>
          <p:nvPr>
            <p:ph idx="1"/>
          </p:nvPr>
        </p:nvSpPr>
        <p:spPr>
          <a:xfrm>
            <a:off x="628650" y="1566863"/>
            <a:ext cx="3654592" cy="5291137"/>
          </a:xfrm>
        </p:spPr>
        <p:txBody>
          <a:bodyPr rtlCol="0">
            <a:normAutofit fontScale="85000" lnSpcReduction="20000"/>
          </a:bodyPr>
          <a:lstStyle/>
          <a:p>
            <a:pPr marL="342892" indent="-342892">
              <a:buFont typeface="Arial" charset="0"/>
              <a:buChar char="•"/>
            </a:pPr>
            <a:r>
              <a:rPr lang="en-US" dirty="0"/>
              <a:t>The MICS sample consisted of 60 core EAs in every state except Kano &amp; Lagos that had 120 EAs. = 37,440 households</a:t>
            </a:r>
          </a:p>
          <a:p>
            <a:pPr marL="342892" indent="-342892">
              <a:buFont typeface="Arial" charset="0"/>
              <a:buChar char="•"/>
            </a:pPr>
            <a:endParaRPr lang="en-GB" dirty="0"/>
          </a:p>
          <a:p>
            <a:pPr marL="342892" indent="-342892">
              <a:buFont typeface="Arial" charset="0"/>
              <a:buChar char="•"/>
            </a:pPr>
            <a:r>
              <a:rPr lang="en-GB" dirty="0"/>
              <a:t>MICS sample was not sufficient to provide state precise vaccination coverage in 20 states </a:t>
            </a:r>
            <a:r>
              <a:rPr lang="mr-IN" dirty="0"/>
              <a:t>–</a:t>
            </a:r>
            <a:r>
              <a:rPr lang="en-GB" dirty="0"/>
              <a:t> shaded</a:t>
            </a:r>
          </a:p>
          <a:p>
            <a:pPr marL="342892" indent="-342892">
              <a:buFont typeface="Arial" charset="0"/>
              <a:buChar char="•"/>
            </a:pPr>
            <a:endParaRPr lang="en-GB" dirty="0"/>
          </a:p>
          <a:p>
            <a:pPr marL="342892" indent="-342892">
              <a:buFont typeface="Arial" charset="0"/>
              <a:buChar char="•"/>
            </a:pPr>
            <a:r>
              <a:rPr lang="en-GB" dirty="0"/>
              <a:t>MICS sample calculation was based on reported </a:t>
            </a:r>
            <a:r>
              <a:rPr lang="en-US" altLang="x-none" dirty="0"/>
              <a:t>stunting prevalence of 35.8 percent (Nigeria, MICS4 2011).</a:t>
            </a:r>
            <a:endParaRPr lang="en-GB" dirty="0"/>
          </a:p>
          <a:p>
            <a:pPr marL="0" indent="0">
              <a:lnSpc>
                <a:spcPct val="110000"/>
              </a:lnSpc>
              <a:spcBef>
                <a:spcPts val="0"/>
              </a:spcBef>
              <a:spcAft>
                <a:spcPts val="600"/>
              </a:spcAft>
              <a:buNone/>
              <a:defRPr/>
            </a:pPr>
            <a:endParaRPr lang="en-US" dirty="0"/>
          </a:p>
        </p:txBody>
      </p:sp>
      <p:pic>
        <p:nvPicPr>
          <p:cNvPr id="4" name="Picture 3"/>
          <p:cNvPicPr>
            <a:picLocks noChangeAspect="1"/>
          </p:cNvPicPr>
          <p:nvPr/>
        </p:nvPicPr>
        <p:blipFill>
          <a:blip r:embed="rId2"/>
          <a:stretch>
            <a:fillRect/>
          </a:stretch>
        </p:blipFill>
        <p:spPr>
          <a:xfrm>
            <a:off x="4283242" y="1566863"/>
            <a:ext cx="4860758" cy="3876800"/>
          </a:xfrm>
          <a:prstGeom prst="rect">
            <a:avLst/>
          </a:prstGeom>
        </p:spPr>
      </p:pic>
    </p:spTree>
    <p:extLst>
      <p:ext uri="{BB962C8B-B14F-4D97-AF65-F5344CB8AC3E}">
        <p14:creationId xmlns:p14="http://schemas.microsoft.com/office/powerpoint/2010/main" val="1768480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28650" y="0"/>
            <a:ext cx="7886700" cy="1325563"/>
          </a:xfrm>
        </p:spPr>
        <p:txBody>
          <a:bodyPr/>
          <a:lstStyle/>
          <a:p>
            <a:pPr algn="ctr"/>
            <a:r>
              <a:rPr lang="en-US" altLang="x-none" sz="4200" dirty="0"/>
              <a:t>Sample Design</a:t>
            </a:r>
          </a:p>
        </p:txBody>
      </p:sp>
      <p:sp>
        <p:nvSpPr>
          <p:cNvPr id="3" name="Content Placeholder 2"/>
          <p:cNvSpPr>
            <a:spLocks noGrp="1"/>
          </p:cNvSpPr>
          <p:nvPr>
            <p:ph idx="1"/>
          </p:nvPr>
        </p:nvSpPr>
        <p:spPr>
          <a:xfrm>
            <a:off x="628650" y="1566863"/>
            <a:ext cx="3285624" cy="5291137"/>
          </a:xfrm>
        </p:spPr>
        <p:txBody>
          <a:bodyPr rtlCol="0">
            <a:normAutofit/>
          </a:bodyPr>
          <a:lstStyle/>
          <a:p>
            <a:pPr marL="342892" indent="-342892">
              <a:buFont typeface="Arial" charset="0"/>
              <a:buChar char="•"/>
            </a:pPr>
            <a:endParaRPr lang="en-GB" dirty="0"/>
          </a:p>
          <a:p>
            <a:pPr marL="342892" indent="-342892">
              <a:buFont typeface="Arial" charset="0"/>
              <a:buChar char="•"/>
            </a:pPr>
            <a:r>
              <a:rPr lang="en-GB" dirty="0"/>
              <a:t>In these 20 states, supplemental sampling was </a:t>
            </a:r>
            <a:r>
              <a:rPr lang="en-GB" dirty="0" smtClean="0"/>
              <a:t>conducted with addition of 10, 20 and 30 EA’s per state as shown</a:t>
            </a:r>
            <a:endParaRPr lang="en-US" dirty="0" smtClean="0"/>
          </a:p>
          <a:p>
            <a:pPr marL="0" indent="0">
              <a:lnSpc>
                <a:spcPct val="110000"/>
              </a:lnSpc>
              <a:spcBef>
                <a:spcPts val="0"/>
              </a:spcBef>
              <a:spcAft>
                <a:spcPts val="600"/>
              </a:spcAft>
              <a:buNone/>
              <a:defRPr/>
            </a:pPr>
            <a:endParaRPr lang="en-US" dirty="0"/>
          </a:p>
        </p:txBody>
      </p:sp>
      <p:pic>
        <p:nvPicPr>
          <p:cNvPr id="5" name="Picture 4"/>
          <p:cNvPicPr/>
          <p:nvPr/>
        </p:nvPicPr>
        <p:blipFill>
          <a:blip r:embed="rId2"/>
          <a:stretch>
            <a:fillRect/>
          </a:stretch>
        </p:blipFill>
        <p:spPr>
          <a:xfrm>
            <a:off x="4212631" y="1566862"/>
            <a:ext cx="4883243" cy="43366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9619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28650" y="0"/>
            <a:ext cx="7886700" cy="1325563"/>
          </a:xfrm>
        </p:spPr>
        <p:txBody>
          <a:bodyPr/>
          <a:lstStyle/>
          <a:p>
            <a:pPr algn="ctr"/>
            <a:r>
              <a:rPr lang="en-US" altLang="x-none" sz="4200"/>
              <a:t>Sample Design</a:t>
            </a:r>
          </a:p>
        </p:txBody>
      </p:sp>
      <p:sp>
        <p:nvSpPr>
          <p:cNvPr id="3" name="Content Placeholder 2"/>
          <p:cNvSpPr>
            <a:spLocks noGrp="1"/>
          </p:cNvSpPr>
          <p:nvPr>
            <p:ph idx="1"/>
          </p:nvPr>
        </p:nvSpPr>
        <p:spPr>
          <a:xfrm>
            <a:off x="628650" y="1566863"/>
            <a:ext cx="2900613" cy="5291137"/>
          </a:xfrm>
        </p:spPr>
        <p:txBody>
          <a:bodyPr rtlCol="0">
            <a:normAutofit/>
          </a:bodyPr>
          <a:lstStyle/>
          <a:p>
            <a:r>
              <a:rPr lang="en-US" dirty="0"/>
              <a:t>States With </a:t>
            </a:r>
            <a:r>
              <a:rPr lang="en-US"/>
              <a:t>Supplemental </a:t>
            </a:r>
            <a:r>
              <a:rPr lang="en-US" smtClean="0"/>
              <a:t>Sample</a:t>
            </a:r>
            <a:endParaRPr lang="en-US" dirty="0"/>
          </a:p>
          <a:p>
            <a:r>
              <a:rPr lang="en-US" dirty="0"/>
              <a:t>Anticipated Conservative Penta3 CI Half-width</a:t>
            </a:r>
          </a:p>
        </p:txBody>
      </p:sp>
      <p:grpSp>
        <p:nvGrpSpPr>
          <p:cNvPr id="4" name="Group 3"/>
          <p:cNvGrpSpPr/>
          <p:nvPr/>
        </p:nvGrpSpPr>
        <p:grpSpPr>
          <a:xfrm>
            <a:off x="3529263" y="1566863"/>
            <a:ext cx="5199575" cy="5143500"/>
            <a:chOff x="2771685" y="857250"/>
            <a:chExt cx="5199575" cy="5143500"/>
          </a:xfrm>
        </p:grpSpPr>
        <p:pic>
          <p:nvPicPr>
            <p:cNvPr id="5" name="Picture 4">
              <a:extLst>
                <a:ext uri="{FF2B5EF4-FFF2-40B4-BE49-F238E27FC236}">
                  <a16:creationId xmlns:a16="http://schemas.microsoft.com/office/drawing/2014/main" xmlns="" id="{2C371EE1-3C73-4572-9942-DF0B9DAC02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685" y="857250"/>
              <a:ext cx="3600630" cy="5143500"/>
            </a:xfrm>
            <a:prstGeom prst="rect">
              <a:avLst/>
            </a:prstGeom>
          </p:spPr>
        </p:pic>
        <p:grpSp>
          <p:nvGrpSpPr>
            <p:cNvPr id="6" name="Group 5">
              <a:extLst>
                <a:ext uri="{FF2B5EF4-FFF2-40B4-BE49-F238E27FC236}">
                  <a16:creationId xmlns:a16="http://schemas.microsoft.com/office/drawing/2014/main" xmlns="" id="{82BE7AA3-BCF3-4248-BB36-5729204BFD5E}"/>
                </a:ext>
              </a:extLst>
            </p:cNvPr>
            <p:cNvGrpSpPr/>
            <p:nvPr/>
          </p:nvGrpSpPr>
          <p:grpSpPr>
            <a:xfrm>
              <a:off x="6115052" y="1026684"/>
              <a:ext cx="1856208" cy="3974908"/>
              <a:chOff x="8153400" y="225911"/>
              <a:chExt cx="2474943" cy="3162716"/>
            </a:xfrm>
          </p:grpSpPr>
          <p:cxnSp>
            <p:nvCxnSpPr>
              <p:cNvPr id="7" name="Straight Arrow Connector 6">
                <a:extLst>
                  <a:ext uri="{FF2B5EF4-FFF2-40B4-BE49-F238E27FC236}">
                    <a16:creationId xmlns:a16="http://schemas.microsoft.com/office/drawing/2014/main" xmlns="" id="{C9D149AE-F93F-492C-9015-9713C0907357}"/>
                  </a:ext>
                </a:extLst>
              </p:cNvPr>
              <p:cNvCxnSpPr>
                <a:cxnSpLocks/>
              </p:cNvCxnSpPr>
              <p:nvPr/>
            </p:nvCxnSpPr>
            <p:spPr>
              <a:xfrm flipH="1">
                <a:off x="8153400" y="3334872"/>
                <a:ext cx="57105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Right Brace 7">
                <a:extLst>
                  <a:ext uri="{FF2B5EF4-FFF2-40B4-BE49-F238E27FC236}">
                    <a16:creationId xmlns:a16="http://schemas.microsoft.com/office/drawing/2014/main" xmlns="" id="{21CD791E-3127-4C8B-AB49-B1DAEA8DD122}"/>
                  </a:ext>
                </a:extLst>
              </p:cNvPr>
              <p:cNvSpPr/>
              <p:nvPr/>
            </p:nvSpPr>
            <p:spPr>
              <a:xfrm>
                <a:off x="8153400" y="1509841"/>
                <a:ext cx="457200" cy="1688505"/>
              </a:xfrm>
              <a:prstGeom prst="rightBrace">
                <a:avLst>
                  <a:gd name="adj1" fmla="val 8333"/>
                  <a:gd name="adj2" fmla="val 5127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Right Brace 8">
                <a:extLst>
                  <a:ext uri="{FF2B5EF4-FFF2-40B4-BE49-F238E27FC236}">
                    <a16:creationId xmlns:a16="http://schemas.microsoft.com/office/drawing/2014/main" xmlns="" id="{C164A80C-4418-4698-AB6A-3FA1DD01A327}"/>
                  </a:ext>
                </a:extLst>
              </p:cNvPr>
              <p:cNvSpPr/>
              <p:nvPr/>
            </p:nvSpPr>
            <p:spPr>
              <a:xfrm>
                <a:off x="8153400" y="225911"/>
                <a:ext cx="457200" cy="1194098"/>
              </a:xfrm>
              <a:prstGeom prst="rightBrace">
                <a:avLst>
                  <a:gd name="adj1" fmla="val 8333"/>
                  <a:gd name="adj2" fmla="val 5467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0" name="TextBox 9">
                <a:extLst>
                  <a:ext uri="{FF2B5EF4-FFF2-40B4-BE49-F238E27FC236}">
                    <a16:creationId xmlns:a16="http://schemas.microsoft.com/office/drawing/2014/main" xmlns="" id="{0F7DE62E-284F-4BC8-A4F9-2770FDD11DCB}"/>
                  </a:ext>
                </a:extLst>
              </p:cNvPr>
              <p:cNvSpPr txBox="1"/>
              <p:nvPr/>
            </p:nvSpPr>
            <p:spPr>
              <a:xfrm>
                <a:off x="8950363" y="682036"/>
                <a:ext cx="1677980" cy="238766"/>
              </a:xfrm>
              <a:prstGeom prst="rect">
                <a:avLst/>
              </a:prstGeom>
              <a:noFill/>
            </p:spPr>
            <p:txBody>
              <a:bodyPr wrap="none" rtlCol="0">
                <a:spAutoFit/>
              </a:bodyPr>
              <a:lstStyle/>
              <a:p>
                <a:r>
                  <a:rPr lang="en-US" sz="1350"/>
                  <a:t>Add 30 clusters</a:t>
                </a:r>
              </a:p>
            </p:txBody>
          </p:sp>
          <p:sp>
            <p:nvSpPr>
              <p:cNvPr id="11" name="TextBox 10">
                <a:extLst>
                  <a:ext uri="{FF2B5EF4-FFF2-40B4-BE49-F238E27FC236}">
                    <a16:creationId xmlns:a16="http://schemas.microsoft.com/office/drawing/2014/main" xmlns="" id="{9B6F8B68-50C4-4DE1-8F3C-8B0A8E497ADC}"/>
                  </a:ext>
                </a:extLst>
              </p:cNvPr>
              <p:cNvSpPr txBox="1"/>
              <p:nvPr/>
            </p:nvSpPr>
            <p:spPr>
              <a:xfrm>
                <a:off x="8950362" y="2162164"/>
                <a:ext cx="1677981" cy="238766"/>
              </a:xfrm>
              <a:prstGeom prst="rect">
                <a:avLst/>
              </a:prstGeom>
              <a:noFill/>
            </p:spPr>
            <p:txBody>
              <a:bodyPr wrap="none" rtlCol="0">
                <a:spAutoFit/>
              </a:bodyPr>
              <a:lstStyle/>
              <a:p>
                <a:r>
                  <a:rPr lang="en-US" sz="1350"/>
                  <a:t>Add 20 clusters</a:t>
                </a:r>
              </a:p>
            </p:txBody>
          </p:sp>
          <p:sp>
            <p:nvSpPr>
              <p:cNvPr id="12" name="TextBox 11">
                <a:extLst>
                  <a:ext uri="{FF2B5EF4-FFF2-40B4-BE49-F238E27FC236}">
                    <a16:creationId xmlns:a16="http://schemas.microsoft.com/office/drawing/2014/main" xmlns="" id="{9F51C5E6-E63A-403F-87AA-0C46899FCA30}"/>
                  </a:ext>
                </a:extLst>
              </p:cNvPr>
              <p:cNvSpPr txBox="1"/>
              <p:nvPr/>
            </p:nvSpPr>
            <p:spPr>
              <a:xfrm>
                <a:off x="8950361" y="3149861"/>
                <a:ext cx="1677981" cy="238766"/>
              </a:xfrm>
              <a:prstGeom prst="rect">
                <a:avLst/>
              </a:prstGeom>
              <a:noFill/>
            </p:spPr>
            <p:txBody>
              <a:bodyPr wrap="none" rtlCol="0">
                <a:spAutoFit/>
              </a:bodyPr>
              <a:lstStyle/>
              <a:p>
                <a:r>
                  <a:rPr lang="en-US" sz="1350" dirty="0"/>
                  <a:t>Add 10 clusters</a:t>
                </a:r>
              </a:p>
            </p:txBody>
          </p:sp>
        </p:grpSp>
      </p:grpSp>
    </p:spTree>
    <p:extLst>
      <p:ext uri="{BB962C8B-B14F-4D97-AF65-F5344CB8AC3E}">
        <p14:creationId xmlns:p14="http://schemas.microsoft.com/office/powerpoint/2010/main" val="1284395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28650" y="0"/>
            <a:ext cx="7886700" cy="1325563"/>
          </a:xfrm>
        </p:spPr>
        <p:txBody>
          <a:bodyPr/>
          <a:lstStyle/>
          <a:p>
            <a:pPr algn="ctr"/>
            <a:r>
              <a:rPr lang="en-US" altLang="x-none" sz="4200"/>
              <a:t>Sample Design</a:t>
            </a:r>
          </a:p>
        </p:txBody>
      </p:sp>
      <p:sp>
        <p:nvSpPr>
          <p:cNvPr id="3" name="Content Placeholder 2"/>
          <p:cNvSpPr>
            <a:spLocks noGrp="1"/>
          </p:cNvSpPr>
          <p:nvPr>
            <p:ph idx="1"/>
          </p:nvPr>
        </p:nvSpPr>
        <p:spPr>
          <a:xfrm>
            <a:off x="628650" y="1566863"/>
            <a:ext cx="2900613" cy="5291137"/>
          </a:xfrm>
        </p:spPr>
        <p:txBody>
          <a:bodyPr rtlCol="0">
            <a:normAutofit/>
          </a:bodyPr>
          <a:lstStyle/>
          <a:p>
            <a:r>
              <a:rPr lang="en-US" dirty="0"/>
              <a:t>States With Supplemental Sample</a:t>
            </a:r>
            <a:br>
              <a:rPr lang="en-US" dirty="0"/>
            </a:br>
            <a:r>
              <a:rPr lang="en-US" dirty="0"/>
              <a:t/>
            </a:r>
            <a:br>
              <a:rPr lang="en-US" dirty="0"/>
            </a:br>
            <a:r>
              <a:rPr lang="en-US" dirty="0"/>
              <a:t>Anticipated &amp; Achieved Penta3 </a:t>
            </a:r>
            <a:br>
              <a:rPr lang="en-US" dirty="0"/>
            </a:br>
            <a:r>
              <a:rPr lang="en-US" dirty="0"/>
              <a:t>Half-width</a:t>
            </a:r>
          </a:p>
        </p:txBody>
      </p:sp>
      <p:grpSp>
        <p:nvGrpSpPr>
          <p:cNvPr id="13" name="Group 12"/>
          <p:cNvGrpSpPr/>
          <p:nvPr/>
        </p:nvGrpSpPr>
        <p:grpSpPr>
          <a:xfrm>
            <a:off x="3529263" y="1566863"/>
            <a:ext cx="5199575" cy="5143500"/>
            <a:chOff x="2771685" y="857250"/>
            <a:chExt cx="5199575" cy="5143500"/>
          </a:xfrm>
        </p:grpSpPr>
        <p:pic>
          <p:nvPicPr>
            <p:cNvPr id="14" name="Picture 13">
              <a:extLst>
                <a:ext uri="{FF2B5EF4-FFF2-40B4-BE49-F238E27FC236}">
                  <a16:creationId xmlns:a16="http://schemas.microsoft.com/office/drawing/2014/main" xmlns="" id="{3C816881-ED02-45B8-9B3F-558C7BC892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685" y="857250"/>
              <a:ext cx="3600630" cy="5143500"/>
            </a:xfrm>
            <a:prstGeom prst="rect">
              <a:avLst/>
            </a:prstGeom>
          </p:spPr>
        </p:pic>
        <p:grpSp>
          <p:nvGrpSpPr>
            <p:cNvPr id="15" name="Group 14">
              <a:extLst>
                <a:ext uri="{FF2B5EF4-FFF2-40B4-BE49-F238E27FC236}">
                  <a16:creationId xmlns:a16="http://schemas.microsoft.com/office/drawing/2014/main" xmlns="" id="{BE2362C5-1221-467F-9ECB-69D67D81012B}"/>
                </a:ext>
              </a:extLst>
            </p:cNvPr>
            <p:cNvGrpSpPr/>
            <p:nvPr/>
          </p:nvGrpSpPr>
          <p:grpSpPr>
            <a:xfrm>
              <a:off x="6115052" y="1026684"/>
              <a:ext cx="1856208" cy="3974908"/>
              <a:chOff x="8153400" y="225911"/>
              <a:chExt cx="2474943" cy="3162716"/>
            </a:xfrm>
          </p:grpSpPr>
          <p:cxnSp>
            <p:nvCxnSpPr>
              <p:cNvPr id="16" name="Straight Arrow Connector 15">
                <a:extLst>
                  <a:ext uri="{FF2B5EF4-FFF2-40B4-BE49-F238E27FC236}">
                    <a16:creationId xmlns:a16="http://schemas.microsoft.com/office/drawing/2014/main" xmlns="" id="{E5D61DDA-5E7E-4C5C-A4C7-B743B4C268A2}"/>
                  </a:ext>
                </a:extLst>
              </p:cNvPr>
              <p:cNvCxnSpPr>
                <a:cxnSpLocks/>
              </p:cNvCxnSpPr>
              <p:nvPr/>
            </p:nvCxnSpPr>
            <p:spPr>
              <a:xfrm flipH="1">
                <a:off x="8153400" y="3334872"/>
                <a:ext cx="57105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Right Brace 16">
                <a:extLst>
                  <a:ext uri="{FF2B5EF4-FFF2-40B4-BE49-F238E27FC236}">
                    <a16:creationId xmlns:a16="http://schemas.microsoft.com/office/drawing/2014/main" xmlns="" id="{B34DC748-B63A-4C7A-9C74-648B3C3BA7A6}"/>
                  </a:ext>
                </a:extLst>
              </p:cNvPr>
              <p:cNvSpPr/>
              <p:nvPr/>
            </p:nvSpPr>
            <p:spPr>
              <a:xfrm>
                <a:off x="8153400" y="1509841"/>
                <a:ext cx="457200" cy="1688505"/>
              </a:xfrm>
              <a:prstGeom prst="rightBrace">
                <a:avLst>
                  <a:gd name="adj1" fmla="val 8333"/>
                  <a:gd name="adj2" fmla="val 5127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8" name="Right Brace 17">
                <a:extLst>
                  <a:ext uri="{FF2B5EF4-FFF2-40B4-BE49-F238E27FC236}">
                    <a16:creationId xmlns:a16="http://schemas.microsoft.com/office/drawing/2014/main" xmlns="" id="{D59D151B-0878-4272-87BB-D0F9B835ABE3}"/>
                  </a:ext>
                </a:extLst>
              </p:cNvPr>
              <p:cNvSpPr/>
              <p:nvPr/>
            </p:nvSpPr>
            <p:spPr>
              <a:xfrm>
                <a:off x="8153400" y="225911"/>
                <a:ext cx="457200" cy="1194098"/>
              </a:xfrm>
              <a:prstGeom prst="rightBrace">
                <a:avLst>
                  <a:gd name="adj1" fmla="val 8333"/>
                  <a:gd name="adj2" fmla="val 5467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9" name="TextBox 18">
                <a:extLst>
                  <a:ext uri="{FF2B5EF4-FFF2-40B4-BE49-F238E27FC236}">
                    <a16:creationId xmlns:a16="http://schemas.microsoft.com/office/drawing/2014/main" xmlns="" id="{EB9A4989-77EF-4A06-AE01-89863FF9349B}"/>
                  </a:ext>
                </a:extLst>
              </p:cNvPr>
              <p:cNvSpPr txBox="1"/>
              <p:nvPr/>
            </p:nvSpPr>
            <p:spPr>
              <a:xfrm>
                <a:off x="8950363" y="682036"/>
                <a:ext cx="1677980" cy="238766"/>
              </a:xfrm>
              <a:prstGeom prst="rect">
                <a:avLst/>
              </a:prstGeom>
              <a:noFill/>
            </p:spPr>
            <p:txBody>
              <a:bodyPr wrap="none" rtlCol="0">
                <a:spAutoFit/>
              </a:bodyPr>
              <a:lstStyle/>
              <a:p>
                <a:r>
                  <a:rPr lang="en-US" sz="1350"/>
                  <a:t>Add 30 clusters</a:t>
                </a:r>
              </a:p>
            </p:txBody>
          </p:sp>
          <p:sp>
            <p:nvSpPr>
              <p:cNvPr id="20" name="TextBox 19">
                <a:extLst>
                  <a:ext uri="{FF2B5EF4-FFF2-40B4-BE49-F238E27FC236}">
                    <a16:creationId xmlns:a16="http://schemas.microsoft.com/office/drawing/2014/main" xmlns="" id="{50C8959D-2297-4084-B0F0-A5231184EFEF}"/>
                  </a:ext>
                </a:extLst>
              </p:cNvPr>
              <p:cNvSpPr txBox="1"/>
              <p:nvPr/>
            </p:nvSpPr>
            <p:spPr>
              <a:xfrm>
                <a:off x="8950362" y="2162164"/>
                <a:ext cx="1677981" cy="238766"/>
              </a:xfrm>
              <a:prstGeom prst="rect">
                <a:avLst/>
              </a:prstGeom>
              <a:noFill/>
            </p:spPr>
            <p:txBody>
              <a:bodyPr wrap="none" rtlCol="0">
                <a:spAutoFit/>
              </a:bodyPr>
              <a:lstStyle/>
              <a:p>
                <a:r>
                  <a:rPr lang="en-US" sz="1350"/>
                  <a:t>Add 20 clusters</a:t>
                </a:r>
              </a:p>
            </p:txBody>
          </p:sp>
          <p:sp>
            <p:nvSpPr>
              <p:cNvPr id="21" name="TextBox 20">
                <a:extLst>
                  <a:ext uri="{FF2B5EF4-FFF2-40B4-BE49-F238E27FC236}">
                    <a16:creationId xmlns:a16="http://schemas.microsoft.com/office/drawing/2014/main" xmlns="" id="{755380B1-8D97-4BED-81A9-3C5CF1079F90}"/>
                  </a:ext>
                </a:extLst>
              </p:cNvPr>
              <p:cNvSpPr txBox="1"/>
              <p:nvPr/>
            </p:nvSpPr>
            <p:spPr>
              <a:xfrm>
                <a:off x="8950361" y="3149861"/>
                <a:ext cx="1677981" cy="238766"/>
              </a:xfrm>
              <a:prstGeom prst="rect">
                <a:avLst/>
              </a:prstGeom>
              <a:noFill/>
            </p:spPr>
            <p:txBody>
              <a:bodyPr wrap="none" rtlCol="0">
                <a:spAutoFit/>
              </a:bodyPr>
              <a:lstStyle/>
              <a:p>
                <a:r>
                  <a:rPr lang="en-US" sz="1350"/>
                  <a:t>Add 10 clusters</a:t>
                </a:r>
              </a:p>
            </p:txBody>
          </p:sp>
        </p:grpSp>
      </p:grpSp>
    </p:spTree>
    <p:extLst>
      <p:ext uri="{BB962C8B-B14F-4D97-AF65-F5344CB8AC3E}">
        <p14:creationId xmlns:p14="http://schemas.microsoft.com/office/powerpoint/2010/main" val="1496453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48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241300" y="1098550"/>
            <a:ext cx="8674100" cy="3722688"/>
          </a:xfrm>
        </p:spPr>
        <p:txBody>
          <a:bodyPr rtlCol="0">
            <a:normAutofit/>
          </a:bodyPr>
          <a:lstStyle/>
          <a:p>
            <a:pPr marL="0" indent="0" algn="ctr" fontAlgn="auto">
              <a:spcAft>
                <a:spcPts val="0"/>
              </a:spcAft>
              <a:buFont typeface="Arial" panose="020B0604020202020204" pitchFamily="34" charset="0"/>
              <a:buNone/>
              <a:defRPr/>
            </a:pPr>
            <a:r>
              <a:rPr lang="en-US" dirty="0" smtClean="0"/>
              <a:t>The 2016/17 Nigeria National immunisation</a:t>
            </a:r>
            <a:r>
              <a:rPr lang="en-US" dirty="0"/>
              <a:t> </a:t>
            </a:r>
            <a:r>
              <a:rPr lang="en-US" dirty="0" smtClean="0"/>
              <a:t>Coverage Survey (NICS) was commissioned by implemented by the National Primary Healthcare Development Agency (NPHCDA) and implemented by the National Bureau of Statistics (NBS). Financial support for the survey was provided by the Bill and Melinda Gates Foundation (BMGF). United Nations Children’s Fund (UNICEF) and the World Health Organization (WHO) provided technical assistance.  </a:t>
            </a:r>
            <a:endParaRPr lang="en-US" dirty="0"/>
          </a:p>
        </p:txBody>
      </p:sp>
      <p:sp>
        <p:nvSpPr>
          <p:cNvPr id="3" name="TextBox 2"/>
          <p:cNvSpPr txBox="1"/>
          <p:nvPr/>
        </p:nvSpPr>
        <p:spPr>
          <a:xfrm>
            <a:off x="0" y="4821238"/>
            <a:ext cx="9144000" cy="2036762"/>
          </a:xfrm>
          <a:prstGeom prst="rect">
            <a:avLst/>
          </a:prstGeom>
          <a:solidFill>
            <a:schemeClr val="bg1"/>
          </a:solidFill>
        </p:spPr>
        <p:txBody>
          <a:bodyPr wrap="square" rtlCol="0">
            <a:spAutoFit/>
          </a:bodyPr>
          <a:lstStyle/>
          <a:p>
            <a:endParaRPr lang="en-US"/>
          </a:p>
        </p:txBody>
      </p:sp>
      <p:pic>
        <p:nvPicPr>
          <p:cNvPr id="6" name="Picture 5" descr="Logos/new-logo%20nphcda.png"/>
          <p:cNvPicPr/>
          <p:nvPr/>
        </p:nvPicPr>
        <p:blipFill>
          <a:blip r:embed="rId3">
            <a:extLst>
              <a:ext uri="{28A0092B-C50C-407E-A947-70E740481C1C}">
                <a14:useLocalDpi xmlns:a14="http://schemas.microsoft.com/office/drawing/2010/main" val="0"/>
              </a:ext>
            </a:extLst>
          </a:blip>
          <a:srcRect/>
          <a:stretch>
            <a:fillRect/>
          </a:stretch>
        </p:blipFill>
        <p:spPr bwMode="auto">
          <a:xfrm>
            <a:off x="128654" y="5153819"/>
            <a:ext cx="1828165" cy="457200"/>
          </a:xfrm>
          <a:prstGeom prst="rect">
            <a:avLst/>
          </a:prstGeom>
          <a:solidFill>
            <a:schemeClr val="accent6">
              <a:lumMod val="50000"/>
            </a:schemeClr>
          </a:solidFill>
          <a:ln>
            <a:noFill/>
          </a:ln>
        </p:spPr>
      </p:pic>
      <p:pic>
        <p:nvPicPr>
          <p:cNvPr id="7" name="Picture 6" descr="Logos/Logo-WHO.jpeg"/>
          <p:cNvPicPr/>
          <p:nvPr/>
        </p:nvPicPr>
        <p:blipFill rotWithShape="1">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l="10107" t="12763" r="5931" b="17587"/>
          <a:stretch/>
        </p:blipFill>
        <p:spPr bwMode="auto">
          <a:xfrm>
            <a:off x="2501917" y="5055854"/>
            <a:ext cx="1765935" cy="584200"/>
          </a:xfrm>
          <a:prstGeom prst="rect">
            <a:avLst/>
          </a:prstGeom>
          <a:noFill/>
          <a:ln>
            <a:noFill/>
          </a:ln>
          <a:extLst>
            <a:ext uri="{53640926-AAD7-44D8-BBD7-CCE9431645EC}">
              <a14:shadowObscured xmlns:a14="http://schemas.microsoft.com/office/drawing/2010/main"/>
            </a:ext>
          </a:extLst>
        </p:spPr>
      </p:pic>
      <p:pic>
        <p:nvPicPr>
          <p:cNvPr id="8" name="Picture 7" descr="C:\Users\bpedersen\Dropbox\Z\unicef.gi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5153819"/>
            <a:ext cx="1524635" cy="457200"/>
          </a:xfrm>
          <a:prstGeom prst="rect">
            <a:avLst/>
          </a:prstGeom>
          <a:noFill/>
          <a:ln>
            <a:noFill/>
          </a:ln>
        </p:spPr>
      </p:pic>
      <p:pic>
        <p:nvPicPr>
          <p:cNvPr id="9" name="Picture 8" descr="Logos/Gates-transparent.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69769" y="5282406"/>
            <a:ext cx="1857375" cy="371475"/>
          </a:xfrm>
          <a:prstGeom prst="rect">
            <a:avLst/>
          </a:prstGeom>
          <a:noFill/>
          <a:ln>
            <a:noFill/>
          </a:ln>
        </p:spPr>
      </p:pic>
      <p:pic>
        <p:nvPicPr>
          <p:cNvPr id="10" name="Picture 9" descr="BiostatLogo.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54967" y="6054487"/>
            <a:ext cx="1283335" cy="360045"/>
          </a:xfrm>
          <a:prstGeom prst="rect">
            <a:avLst/>
          </a:prstGeom>
          <a:noFill/>
          <a:ln>
            <a:noFill/>
          </a:ln>
        </p:spPr>
      </p:pic>
      <p:pic>
        <p:nvPicPr>
          <p:cNvPr id="11" name="Picture 10" descr="Logos/nbs_logo.png"/>
          <p:cNvPicPr/>
          <p:nvPr/>
        </p:nvPicPr>
        <p:blipFill>
          <a:blip r:embed="rId9">
            <a:extLst>
              <a:ext uri="{28A0092B-C50C-407E-A947-70E740481C1C}">
                <a14:useLocalDpi xmlns:a14="http://schemas.microsoft.com/office/drawing/2010/main" val="0"/>
              </a:ext>
            </a:extLst>
          </a:blip>
          <a:srcRect/>
          <a:stretch>
            <a:fillRect/>
          </a:stretch>
        </p:blipFill>
        <p:spPr bwMode="auto">
          <a:xfrm>
            <a:off x="3113437" y="6054487"/>
            <a:ext cx="672465" cy="457200"/>
          </a:xfrm>
          <a:prstGeom prst="rect">
            <a:avLst/>
          </a:prstGeom>
          <a:noFill/>
          <a:ln>
            <a:noFill/>
          </a:ln>
        </p:spPr>
      </p:pic>
    </p:spTree>
    <p:extLst>
      <p:ext uri="{BB962C8B-B14F-4D97-AF65-F5344CB8AC3E}">
        <p14:creationId xmlns:p14="http://schemas.microsoft.com/office/powerpoint/2010/main" val="2093741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a:r>
              <a:rPr lang="en-US" altLang="x-none" sz="4200" dirty="0"/>
              <a:t>Questionnaires</a:t>
            </a:r>
          </a:p>
        </p:txBody>
      </p:sp>
      <p:sp>
        <p:nvSpPr>
          <p:cNvPr id="3" name="Content Placeholder 2"/>
          <p:cNvSpPr>
            <a:spLocks noGrp="1"/>
          </p:cNvSpPr>
          <p:nvPr>
            <p:ph idx="1"/>
          </p:nvPr>
        </p:nvSpPr>
        <p:spPr>
          <a:xfrm>
            <a:off x="628650" y="1566863"/>
            <a:ext cx="7886700" cy="5291137"/>
          </a:xfrm>
        </p:spPr>
        <p:txBody>
          <a:bodyPr rtlCol="0">
            <a:normAutofit/>
          </a:bodyPr>
          <a:lstStyle/>
          <a:p>
            <a:pPr fontAlgn="auto">
              <a:lnSpc>
                <a:spcPct val="100000"/>
              </a:lnSpc>
              <a:spcBef>
                <a:spcPts val="0"/>
              </a:spcBef>
              <a:spcAft>
                <a:spcPts val="600"/>
              </a:spcAft>
              <a:buFont typeface="Arial" panose="020B0604020202020204" pitchFamily="34" charset="0"/>
              <a:buChar char="•"/>
              <a:defRPr/>
            </a:pPr>
            <a:r>
              <a:rPr lang="en-GB" dirty="0" smtClean="0"/>
              <a:t>Household Questionnaire</a:t>
            </a:r>
          </a:p>
          <a:p>
            <a:pPr fontAlgn="auto">
              <a:lnSpc>
                <a:spcPct val="100000"/>
              </a:lnSpc>
              <a:spcBef>
                <a:spcPts val="0"/>
              </a:spcBef>
              <a:spcAft>
                <a:spcPts val="600"/>
              </a:spcAft>
              <a:buFont typeface="Arial" panose="020B0604020202020204" pitchFamily="34" charset="0"/>
              <a:buChar char="•"/>
              <a:defRPr/>
            </a:pPr>
            <a:r>
              <a:rPr lang="en-GB" dirty="0" smtClean="0"/>
              <a:t>Child questionnaire</a:t>
            </a:r>
          </a:p>
          <a:p>
            <a:pPr fontAlgn="auto">
              <a:lnSpc>
                <a:spcPct val="100000"/>
              </a:lnSpc>
              <a:spcBef>
                <a:spcPts val="0"/>
              </a:spcBef>
              <a:spcAft>
                <a:spcPts val="600"/>
              </a:spcAft>
              <a:buFont typeface="Arial" panose="020B0604020202020204" pitchFamily="34" charset="0"/>
              <a:buChar char="•"/>
              <a:defRPr/>
            </a:pPr>
            <a:endParaRPr lang="en-GB" dirty="0"/>
          </a:p>
          <a:p>
            <a:pPr marL="0" indent="0" fontAlgn="auto">
              <a:lnSpc>
                <a:spcPct val="100000"/>
              </a:lnSpc>
              <a:spcBef>
                <a:spcPts val="0"/>
              </a:spcBef>
              <a:spcAft>
                <a:spcPts val="600"/>
              </a:spcAft>
              <a:buFont typeface="Arial" panose="020B0604020202020204" pitchFamily="34" charset="0"/>
              <a:buNone/>
              <a:defRPr/>
            </a:pPr>
            <a:r>
              <a:rPr lang="en-GB" dirty="0" smtClean="0"/>
              <a:t>Questions were administered by interviewers recruited from each state and who spoke the language(s) spoken within the state</a:t>
            </a:r>
            <a:endParaRPr lang="en-GB" b="1" dirty="0">
              <a:solidFill>
                <a:schemeClr val="accent1"/>
              </a:solidFill>
            </a:endParaRPr>
          </a:p>
        </p:txBody>
      </p:sp>
    </p:spTree>
    <p:extLst>
      <p:ext uri="{BB962C8B-B14F-4D97-AF65-F5344CB8AC3E}">
        <p14:creationId xmlns:p14="http://schemas.microsoft.com/office/powerpoint/2010/main" val="1988932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a:r>
              <a:rPr lang="en-US" altLang="x-none" sz="4200" dirty="0"/>
              <a:t>Questionnaires:</a:t>
            </a:r>
            <a:br>
              <a:rPr lang="en-US" altLang="x-none" sz="4200" dirty="0"/>
            </a:br>
            <a:r>
              <a:rPr lang="en-US" altLang="x-none" sz="4200" dirty="0"/>
              <a:t>Household Questionnaire</a:t>
            </a:r>
          </a:p>
        </p:txBody>
      </p:sp>
      <p:sp>
        <p:nvSpPr>
          <p:cNvPr id="3" name="Content Placeholder 2"/>
          <p:cNvSpPr>
            <a:spLocks noGrp="1"/>
          </p:cNvSpPr>
          <p:nvPr>
            <p:ph idx="1"/>
          </p:nvPr>
        </p:nvSpPr>
        <p:spPr>
          <a:xfrm>
            <a:off x="628650" y="1578429"/>
            <a:ext cx="7886700" cy="5279571"/>
          </a:xfrm>
        </p:spPr>
        <p:txBody>
          <a:bodyPr rtlCol="0">
            <a:normAutofit/>
          </a:bodyPr>
          <a:lstStyle/>
          <a:p>
            <a:pPr fontAlgn="auto">
              <a:lnSpc>
                <a:spcPct val="120000"/>
              </a:lnSpc>
              <a:spcBef>
                <a:spcPts val="0"/>
              </a:spcBef>
              <a:spcAft>
                <a:spcPts val="600"/>
              </a:spcAft>
              <a:buFont typeface="Arial" panose="020B0604020202020204" pitchFamily="34" charset="0"/>
              <a:buChar char="•"/>
              <a:defRPr/>
            </a:pPr>
            <a:r>
              <a:rPr lang="en-GB" dirty="0" smtClean="0"/>
              <a:t>Lists usual members to identify eligible individuals</a:t>
            </a:r>
          </a:p>
          <a:p>
            <a:pPr fontAlgn="auto">
              <a:lnSpc>
                <a:spcPct val="120000"/>
              </a:lnSpc>
              <a:spcBef>
                <a:spcPts val="0"/>
              </a:spcBef>
              <a:spcAft>
                <a:spcPts val="600"/>
              </a:spcAft>
              <a:buFont typeface="Arial" panose="020B0604020202020204" pitchFamily="34" charset="0"/>
              <a:buChar char="•"/>
              <a:defRPr/>
            </a:pPr>
            <a:r>
              <a:rPr lang="en-GB" dirty="0" smtClean="0"/>
              <a:t>Basic characteristics of each person in the household collected (age, sex, education, etc.)</a:t>
            </a:r>
          </a:p>
          <a:p>
            <a:pPr fontAlgn="auto">
              <a:lnSpc>
                <a:spcPct val="120000"/>
              </a:lnSpc>
              <a:spcBef>
                <a:spcPts val="0"/>
              </a:spcBef>
              <a:spcAft>
                <a:spcPts val="600"/>
              </a:spcAft>
              <a:buFont typeface="Arial" panose="020B0604020202020204" pitchFamily="34" charset="0"/>
              <a:buChar char="•"/>
              <a:defRPr/>
            </a:pPr>
            <a:r>
              <a:rPr lang="en-GB" dirty="0" smtClean="0"/>
              <a:t>Housing characteristics (access to drinking water, sanitation facilities, etc.)</a:t>
            </a:r>
          </a:p>
        </p:txBody>
      </p:sp>
    </p:spTree>
    <p:extLst>
      <p:ext uri="{BB962C8B-B14F-4D97-AF65-F5344CB8AC3E}">
        <p14:creationId xmlns:p14="http://schemas.microsoft.com/office/powerpoint/2010/main" val="2565992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a:r>
              <a:rPr lang="en-US" altLang="x-none" sz="4200" dirty="0"/>
              <a:t>Questionnaires:</a:t>
            </a:r>
            <a:br>
              <a:rPr lang="en-US" altLang="x-none" sz="4200" dirty="0"/>
            </a:br>
            <a:r>
              <a:rPr lang="en-US" altLang="x-none" sz="4200" dirty="0"/>
              <a:t> Children’s Questionnaire</a:t>
            </a:r>
          </a:p>
        </p:txBody>
      </p:sp>
      <p:sp>
        <p:nvSpPr>
          <p:cNvPr id="3" name="Content Placeholder 2"/>
          <p:cNvSpPr>
            <a:spLocks noGrp="1"/>
          </p:cNvSpPr>
          <p:nvPr>
            <p:ph idx="1"/>
          </p:nvPr>
        </p:nvSpPr>
        <p:spPr>
          <a:xfrm>
            <a:off x="628650" y="1578429"/>
            <a:ext cx="7886700" cy="5279571"/>
          </a:xfrm>
        </p:spPr>
        <p:txBody>
          <a:bodyPr rtlCol="0">
            <a:normAutofit/>
          </a:bodyPr>
          <a:lstStyle/>
          <a:p>
            <a:pPr>
              <a:lnSpc>
                <a:spcPct val="120000"/>
              </a:lnSpc>
              <a:spcBef>
                <a:spcPts val="0"/>
              </a:spcBef>
              <a:spcAft>
                <a:spcPts val="600"/>
              </a:spcAft>
              <a:defRPr/>
            </a:pPr>
            <a:r>
              <a:rPr lang="en-GB" dirty="0"/>
              <a:t>Child information panel</a:t>
            </a:r>
          </a:p>
          <a:p>
            <a:pPr>
              <a:lnSpc>
                <a:spcPct val="120000"/>
              </a:lnSpc>
              <a:spcBef>
                <a:spcPts val="0"/>
              </a:spcBef>
              <a:spcAft>
                <a:spcPts val="600"/>
              </a:spcAft>
              <a:defRPr/>
            </a:pPr>
            <a:r>
              <a:rPr lang="en-GB" dirty="0"/>
              <a:t>Age</a:t>
            </a:r>
          </a:p>
          <a:p>
            <a:pPr>
              <a:lnSpc>
                <a:spcPct val="120000"/>
              </a:lnSpc>
              <a:spcBef>
                <a:spcPts val="0"/>
              </a:spcBef>
              <a:spcAft>
                <a:spcPts val="600"/>
              </a:spcAft>
              <a:defRPr/>
            </a:pPr>
            <a:r>
              <a:rPr lang="en-GB" dirty="0"/>
              <a:t>Birth registration</a:t>
            </a:r>
          </a:p>
          <a:p>
            <a:pPr>
              <a:lnSpc>
                <a:spcPct val="120000"/>
              </a:lnSpc>
              <a:spcBef>
                <a:spcPts val="0"/>
              </a:spcBef>
              <a:spcAft>
                <a:spcPts val="600"/>
              </a:spcAft>
              <a:defRPr/>
            </a:pPr>
            <a:r>
              <a:rPr lang="en-GB" dirty="0"/>
              <a:t>Fertility preferences</a:t>
            </a:r>
          </a:p>
          <a:p>
            <a:pPr>
              <a:lnSpc>
                <a:spcPct val="120000"/>
              </a:lnSpc>
              <a:spcBef>
                <a:spcPts val="0"/>
              </a:spcBef>
              <a:spcAft>
                <a:spcPts val="600"/>
              </a:spcAft>
              <a:defRPr/>
            </a:pPr>
            <a:r>
              <a:rPr lang="en-GB" dirty="0"/>
              <a:t>Immunisation</a:t>
            </a:r>
          </a:p>
          <a:p>
            <a:pPr>
              <a:lnSpc>
                <a:spcPct val="120000"/>
              </a:lnSpc>
              <a:spcBef>
                <a:spcPts val="0"/>
              </a:spcBef>
              <a:spcAft>
                <a:spcPts val="600"/>
              </a:spcAft>
              <a:defRPr/>
            </a:pPr>
            <a:r>
              <a:rPr lang="en-GB" dirty="0"/>
              <a:t>Reasons for non-vaccination</a:t>
            </a:r>
          </a:p>
        </p:txBody>
      </p:sp>
    </p:spTree>
    <p:extLst>
      <p:ext uri="{BB962C8B-B14F-4D97-AF65-F5344CB8AC3E}">
        <p14:creationId xmlns:p14="http://schemas.microsoft.com/office/powerpoint/2010/main" val="21409847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a:r>
              <a:rPr lang="en-US" altLang="x-none" sz="4200" dirty="0"/>
              <a:t>Questionnaires</a:t>
            </a:r>
          </a:p>
        </p:txBody>
      </p:sp>
      <p:pic>
        <p:nvPicPr>
          <p:cNvPr id="4" name="Picture 3"/>
          <p:cNvPicPr/>
          <p:nvPr/>
        </p:nvPicPr>
        <p:blipFill rotWithShape="1">
          <a:blip r:embed="rId2"/>
          <a:srcRect l="2205" r="1001" b="4209"/>
          <a:stretch/>
        </p:blipFill>
        <p:spPr>
          <a:xfrm>
            <a:off x="628649" y="1379621"/>
            <a:ext cx="8082213" cy="5478379"/>
          </a:xfrm>
          <a:prstGeom prst="rect">
            <a:avLst/>
          </a:prstGeom>
        </p:spPr>
      </p:pic>
    </p:spTree>
    <p:extLst>
      <p:ext uri="{BB962C8B-B14F-4D97-AF65-F5344CB8AC3E}">
        <p14:creationId xmlns:p14="http://schemas.microsoft.com/office/powerpoint/2010/main" val="21356304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x-none" sz="4200"/>
              <a:t>Pretest and Main Survey Training</a:t>
            </a:r>
          </a:p>
        </p:txBody>
      </p:sp>
      <p:sp>
        <p:nvSpPr>
          <p:cNvPr id="22531" name="Content Placeholder 2"/>
          <p:cNvSpPr>
            <a:spLocks noGrp="1"/>
          </p:cNvSpPr>
          <p:nvPr>
            <p:ph idx="1"/>
          </p:nvPr>
        </p:nvSpPr>
        <p:spPr>
          <a:xfrm>
            <a:off x="457200" y="1600200"/>
            <a:ext cx="8240713" cy="5257800"/>
          </a:xfrm>
        </p:spPr>
        <p:txBody>
          <a:bodyPr>
            <a:normAutofit lnSpcReduction="10000"/>
          </a:bodyPr>
          <a:lstStyle/>
          <a:p>
            <a:pPr>
              <a:lnSpc>
                <a:spcPct val="100000"/>
              </a:lnSpc>
              <a:spcBef>
                <a:spcPct val="0"/>
              </a:spcBef>
              <a:spcAft>
                <a:spcPts val="600"/>
              </a:spcAft>
              <a:buClr>
                <a:schemeClr val="tx1"/>
              </a:buClr>
            </a:pPr>
            <a:r>
              <a:rPr lang="en-GB" altLang="x-none" b="1" dirty="0" err="1">
                <a:solidFill>
                  <a:schemeClr val="accent1"/>
                </a:solidFill>
              </a:rPr>
              <a:t>Pretest</a:t>
            </a:r>
            <a:r>
              <a:rPr lang="en-GB" altLang="x-none" b="1" dirty="0">
                <a:solidFill>
                  <a:schemeClr val="accent1"/>
                </a:solidFill>
              </a:rPr>
              <a:t>: </a:t>
            </a:r>
            <a:r>
              <a:rPr lang="en-GB" altLang="x-none" dirty="0">
                <a:solidFill>
                  <a:schemeClr val="accent1"/>
                </a:solidFill>
              </a:rPr>
              <a:t/>
            </a:r>
            <a:br>
              <a:rPr lang="en-GB" altLang="x-none" dirty="0">
                <a:solidFill>
                  <a:schemeClr val="accent1"/>
                </a:solidFill>
              </a:rPr>
            </a:br>
            <a:r>
              <a:rPr lang="en-GB" altLang="x-none" dirty="0"/>
              <a:t>Training from J</a:t>
            </a:r>
            <a:r>
              <a:rPr lang="en-GB" altLang="x-none" dirty="0" smtClean="0"/>
              <a:t>anuary, 2016</a:t>
            </a:r>
          </a:p>
          <a:p>
            <a:pPr>
              <a:lnSpc>
                <a:spcPct val="100000"/>
              </a:lnSpc>
              <a:spcBef>
                <a:spcPct val="0"/>
              </a:spcBef>
              <a:spcAft>
                <a:spcPts val="600"/>
              </a:spcAft>
              <a:buClr>
                <a:schemeClr val="tx1"/>
              </a:buClr>
            </a:pPr>
            <a:r>
              <a:rPr lang="en-GB" altLang="x-none" b="1" dirty="0" smtClean="0">
                <a:solidFill>
                  <a:schemeClr val="accent1"/>
                </a:solidFill>
              </a:rPr>
              <a:t>Pilot survey: </a:t>
            </a:r>
            <a:r>
              <a:rPr lang="en-GB" altLang="x-none" dirty="0">
                <a:solidFill>
                  <a:schemeClr val="accent1"/>
                </a:solidFill>
              </a:rPr>
              <a:t/>
            </a:r>
            <a:br>
              <a:rPr lang="en-GB" altLang="x-none" dirty="0">
                <a:solidFill>
                  <a:schemeClr val="accent1"/>
                </a:solidFill>
              </a:rPr>
            </a:br>
            <a:r>
              <a:rPr lang="en-GB" altLang="x-none" dirty="0"/>
              <a:t>Training from </a:t>
            </a:r>
            <a:r>
              <a:rPr lang="en-GB" altLang="x-none" dirty="0" smtClean="0"/>
              <a:t>March and April , 2016 covering 80 enumeration areas in 8 states.</a:t>
            </a:r>
            <a:endParaRPr lang="en-GB" altLang="x-none" dirty="0"/>
          </a:p>
          <a:p>
            <a:pPr>
              <a:lnSpc>
                <a:spcPct val="100000"/>
              </a:lnSpc>
              <a:spcBef>
                <a:spcPct val="0"/>
              </a:spcBef>
              <a:spcAft>
                <a:spcPts val="600"/>
              </a:spcAft>
              <a:buClr>
                <a:schemeClr val="tx1"/>
              </a:buClr>
            </a:pPr>
            <a:endParaRPr lang="en-GB" altLang="x-none" dirty="0"/>
          </a:p>
          <a:p>
            <a:pPr>
              <a:lnSpc>
                <a:spcPct val="100000"/>
              </a:lnSpc>
              <a:spcBef>
                <a:spcPct val="0"/>
              </a:spcBef>
              <a:spcAft>
                <a:spcPts val="600"/>
              </a:spcAft>
              <a:buClr>
                <a:schemeClr val="tx1"/>
              </a:buClr>
            </a:pPr>
            <a:r>
              <a:rPr lang="en-GB" altLang="x-none" b="1" dirty="0">
                <a:solidFill>
                  <a:schemeClr val="accent1"/>
                </a:solidFill>
              </a:rPr>
              <a:t>Main Survey Training: </a:t>
            </a:r>
            <a:r>
              <a:rPr lang="en-GB" altLang="x-none" dirty="0">
                <a:solidFill>
                  <a:schemeClr val="accent1"/>
                </a:solidFill>
              </a:rPr>
              <a:t/>
            </a:r>
            <a:br>
              <a:rPr lang="en-GB" altLang="x-none" dirty="0">
                <a:solidFill>
                  <a:schemeClr val="accent1"/>
                </a:solidFill>
              </a:rPr>
            </a:br>
            <a:r>
              <a:rPr lang="en-GB" altLang="x-none" dirty="0" smtClean="0"/>
              <a:t>Training (TOT) conducted for 4 weeks in July 2016</a:t>
            </a:r>
          </a:p>
          <a:p>
            <a:pPr marL="457200" lvl="1" indent="0">
              <a:lnSpc>
                <a:spcPct val="100000"/>
              </a:lnSpc>
              <a:spcBef>
                <a:spcPct val="0"/>
              </a:spcBef>
              <a:spcAft>
                <a:spcPts val="600"/>
              </a:spcAft>
              <a:buClr>
                <a:schemeClr val="tx1"/>
              </a:buClr>
              <a:buNone/>
            </a:pPr>
            <a:r>
              <a:rPr lang="en-GB" altLang="x-none" sz="2600" dirty="0" smtClean="0"/>
              <a:t>60 facilitators trained </a:t>
            </a:r>
          </a:p>
          <a:p>
            <a:pPr>
              <a:lnSpc>
                <a:spcPct val="100000"/>
              </a:lnSpc>
              <a:spcBef>
                <a:spcPct val="0"/>
              </a:spcBef>
              <a:spcAft>
                <a:spcPts val="600"/>
              </a:spcAft>
              <a:buClr>
                <a:schemeClr val="tx1"/>
              </a:buClr>
            </a:pPr>
            <a:r>
              <a:rPr lang="en-GB" altLang="x-none" dirty="0" smtClean="0"/>
              <a:t>Zonal training conducted in six sites sites in August 2016 </a:t>
            </a:r>
            <a:endParaRPr lang="en-GB" altLang="x-none" dirty="0"/>
          </a:p>
          <a:p>
            <a:pPr>
              <a:lnSpc>
                <a:spcPct val="100000"/>
              </a:lnSpc>
              <a:spcBef>
                <a:spcPct val="0"/>
              </a:spcBef>
              <a:spcAft>
                <a:spcPts val="600"/>
              </a:spcAft>
              <a:buClr>
                <a:schemeClr val="tx1"/>
              </a:buClr>
            </a:pPr>
            <a:r>
              <a:rPr lang="en-GB" altLang="x-none" b="1" dirty="0" smtClean="0">
                <a:solidFill>
                  <a:schemeClr val="accent1"/>
                </a:solidFill>
              </a:rPr>
              <a:t>125 field teams with a total of 500 members trained</a:t>
            </a:r>
            <a:endParaRPr lang="en-GB" altLang="x-none" b="1" dirty="0">
              <a:solidFill>
                <a:schemeClr val="accent1"/>
              </a:solidFill>
            </a:endParaRPr>
          </a:p>
        </p:txBody>
      </p:sp>
    </p:spTree>
    <p:extLst>
      <p:ext uri="{BB962C8B-B14F-4D97-AF65-F5344CB8AC3E}">
        <p14:creationId xmlns:p14="http://schemas.microsoft.com/office/powerpoint/2010/main" val="21430063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a:r>
              <a:rPr lang="en-US" altLang="x-none" sz="4200" dirty="0"/>
              <a:t>Fieldwork and Data Processing</a:t>
            </a:r>
          </a:p>
        </p:txBody>
      </p:sp>
      <p:sp>
        <p:nvSpPr>
          <p:cNvPr id="3" name="Content Placeholder 2"/>
          <p:cNvSpPr>
            <a:spLocks noGrp="1"/>
          </p:cNvSpPr>
          <p:nvPr>
            <p:ph idx="1"/>
          </p:nvPr>
        </p:nvSpPr>
        <p:spPr>
          <a:xfrm>
            <a:off x="457200" y="1577975"/>
            <a:ext cx="8240713" cy="5280025"/>
          </a:xfrm>
        </p:spPr>
        <p:txBody>
          <a:bodyPr rtlCol="0">
            <a:normAutofit/>
          </a:bodyPr>
          <a:lstStyle/>
          <a:p>
            <a:pPr fontAlgn="auto">
              <a:lnSpc>
                <a:spcPct val="110000"/>
              </a:lnSpc>
              <a:spcBef>
                <a:spcPts val="0"/>
              </a:spcBef>
              <a:spcAft>
                <a:spcPts val="600"/>
              </a:spcAft>
              <a:buFont typeface="Arial" panose="020B0604020202020204" pitchFamily="34" charset="0"/>
              <a:buChar char="•"/>
              <a:defRPr/>
            </a:pPr>
            <a:r>
              <a:rPr lang="en-GB" dirty="0" smtClean="0"/>
              <a:t>Total of 125 teams </a:t>
            </a:r>
          </a:p>
          <a:p>
            <a:pPr lvl="1" fontAlgn="auto">
              <a:lnSpc>
                <a:spcPct val="110000"/>
              </a:lnSpc>
              <a:spcBef>
                <a:spcPts val="0"/>
              </a:spcBef>
              <a:spcAft>
                <a:spcPts val="600"/>
              </a:spcAft>
              <a:buFont typeface="Arial" panose="020B0604020202020204" pitchFamily="34" charset="0"/>
              <a:buChar char="•"/>
              <a:defRPr/>
            </a:pPr>
            <a:r>
              <a:rPr lang="en-GB" dirty="0" smtClean="0"/>
              <a:t>Core EAS: 78 teams of 1 supervisor, </a:t>
            </a:r>
            <a:r>
              <a:rPr lang="en-GB" dirty="0"/>
              <a:t>4</a:t>
            </a:r>
            <a:r>
              <a:rPr lang="en-GB" dirty="0" smtClean="0"/>
              <a:t> female interviewers, measurer and a driver</a:t>
            </a:r>
          </a:p>
          <a:p>
            <a:pPr lvl="1">
              <a:lnSpc>
                <a:spcPct val="110000"/>
              </a:lnSpc>
              <a:spcBef>
                <a:spcPts val="0"/>
              </a:spcBef>
              <a:spcAft>
                <a:spcPts val="600"/>
              </a:spcAft>
              <a:defRPr/>
            </a:pPr>
            <a:r>
              <a:rPr lang="en-GB" dirty="0" smtClean="0"/>
              <a:t>Supplementary EAS: 47 teams of supervisor and 2 </a:t>
            </a:r>
            <a:r>
              <a:rPr lang="en-GB" dirty="0"/>
              <a:t>interviewers and </a:t>
            </a:r>
            <a:r>
              <a:rPr lang="en-GB" dirty="0" smtClean="0"/>
              <a:t>a driver.</a:t>
            </a:r>
            <a:br>
              <a:rPr lang="en-GB" dirty="0" smtClean="0"/>
            </a:br>
            <a:r>
              <a:rPr lang="en-GB" dirty="0" smtClean="0"/>
              <a:t>Fieldwork conducted from early September to mid-December 2016</a:t>
            </a:r>
          </a:p>
          <a:p>
            <a:pPr lvl="1" fontAlgn="auto">
              <a:lnSpc>
                <a:spcPct val="110000"/>
              </a:lnSpc>
              <a:spcBef>
                <a:spcPts val="0"/>
              </a:spcBef>
              <a:spcAft>
                <a:spcPts val="600"/>
              </a:spcAft>
              <a:buFont typeface="Arial" panose="020B0604020202020204" pitchFamily="34" charset="0"/>
              <a:buChar char="•"/>
              <a:defRPr/>
            </a:pPr>
            <a:r>
              <a:rPr lang="en-GB" dirty="0" smtClean="0"/>
              <a:t>Data were captured on tablet computers . </a:t>
            </a:r>
          </a:p>
          <a:p>
            <a:pPr fontAlgn="auto">
              <a:lnSpc>
                <a:spcPct val="110000"/>
              </a:lnSpc>
              <a:spcBef>
                <a:spcPts val="0"/>
              </a:spcBef>
              <a:spcAft>
                <a:spcPts val="600"/>
              </a:spcAft>
              <a:buFont typeface="Arial" panose="020B0604020202020204" pitchFamily="34" charset="0"/>
              <a:buChar char="•"/>
              <a:defRPr/>
            </a:pPr>
            <a:r>
              <a:rPr lang="en-GB" dirty="0" smtClean="0"/>
              <a:t>NBS central office ran field check tables and data quality checks and feedback provided to individual team</a:t>
            </a:r>
          </a:p>
          <a:p>
            <a:pPr fontAlgn="auto">
              <a:lnSpc>
                <a:spcPct val="110000"/>
              </a:lnSpc>
              <a:spcBef>
                <a:spcPts val="0"/>
              </a:spcBef>
              <a:spcAft>
                <a:spcPts val="600"/>
              </a:spcAft>
              <a:buFont typeface="Arial" panose="020B0604020202020204" pitchFamily="34" charset="0"/>
              <a:buChar char="•"/>
              <a:defRPr/>
            </a:pPr>
            <a:endParaRPr lang="en-GB" dirty="0" smtClean="0"/>
          </a:p>
        </p:txBody>
      </p:sp>
    </p:spTree>
    <p:extLst>
      <p:ext uri="{BB962C8B-B14F-4D97-AF65-F5344CB8AC3E}">
        <p14:creationId xmlns:p14="http://schemas.microsoft.com/office/powerpoint/2010/main" val="6879037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a:r>
              <a:rPr lang="en-US" sz="4000" dirty="0"/>
              <a:t>Survey monitoring and quality assurance</a:t>
            </a:r>
            <a:endParaRPr lang="en-US" sz="2800" dirty="0"/>
          </a:p>
        </p:txBody>
      </p:sp>
      <p:sp>
        <p:nvSpPr>
          <p:cNvPr id="3" name="Content Placeholder 2"/>
          <p:cNvSpPr>
            <a:spLocks noGrp="1"/>
          </p:cNvSpPr>
          <p:nvPr>
            <p:ph idx="1"/>
          </p:nvPr>
        </p:nvSpPr>
        <p:spPr>
          <a:xfrm>
            <a:off x="457200" y="1577975"/>
            <a:ext cx="8240713" cy="5280025"/>
          </a:xfrm>
        </p:spPr>
        <p:txBody>
          <a:bodyPr rtlCol="0">
            <a:normAutofit/>
          </a:bodyPr>
          <a:lstStyle/>
          <a:p>
            <a:pPr marL="342892" indent="-342892">
              <a:buFont typeface="Arial" charset="0"/>
              <a:buChar char="•"/>
            </a:pPr>
            <a:r>
              <a:rPr lang="en-US" dirty="0"/>
              <a:t>NPHCDA participation during training both at national and zonal </a:t>
            </a:r>
            <a:r>
              <a:rPr lang="en-US" dirty="0" smtClean="0"/>
              <a:t>level</a:t>
            </a:r>
            <a:endParaRPr lang="en-US" dirty="0"/>
          </a:p>
          <a:p>
            <a:pPr marL="342892" indent="-342892">
              <a:buFont typeface="Arial" charset="0"/>
              <a:buChar char="•"/>
            </a:pPr>
            <a:r>
              <a:rPr lang="en-US" dirty="0"/>
              <a:t>NPHCDA monitoring teams supported survey monitoring both in the MICS only EAs and in the supplemental EAs</a:t>
            </a:r>
          </a:p>
          <a:p>
            <a:pPr fontAlgn="auto">
              <a:lnSpc>
                <a:spcPct val="110000"/>
              </a:lnSpc>
              <a:spcBef>
                <a:spcPts val="0"/>
              </a:spcBef>
              <a:spcAft>
                <a:spcPts val="600"/>
              </a:spcAft>
              <a:buFont typeface="Arial" panose="020B0604020202020204" pitchFamily="34" charset="0"/>
              <a:buChar char="•"/>
              <a:defRPr/>
            </a:pPr>
            <a:endParaRPr lang="en-GB" dirty="0" smtClean="0"/>
          </a:p>
        </p:txBody>
      </p:sp>
    </p:spTree>
    <p:extLst>
      <p:ext uri="{BB962C8B-B14F-4D97-AF65-F5344CB8AC3E}">
        <p14:creationId xmlns:p14="http://schemas.microsoft.com/office/powerpoint/2010/main" val="9606929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a:r>
              <a:rPr lang="en-US" altLang="x-none" sz="4200" dirty="0" smtClean="0"/>
              <a:t>Survey implementation</a:t>
            </a:r>
            <a:endParaRPr lang="en-US" altLang="x-none" sz="4200"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0" y="1498184"/>
            <a:ext cx="9144000" cy="4581774"/>
          </a:xfrm>
          <a:prstGeom prst="rect">
            <a:avLst/>
          </a:prstGeom>
          <a:noFill/>
          <a:ln>
            <a:noFill/>
          </a:ln>
        </p:spPr>
      </p:pic>
    </p:spTree>
    <p:extLst>
      <p:ext uri="{BB962C8B-B14F-4D97-AF65-F5344CB8AC3E}">
        <p14:creationId xmlns:p14="http://schemas.microsoft.com/office/powerpoint/2010/main" val="6250484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a:r>
              <a:rPr lang="en-US" altLang="x-none" sz="4200" dirty="0" smtClean="0"/>
              <a:t>Data cleaning and analysis</a:t>
            </a:r>
            <a:endParaRPr lang="en-US" altLang="x-none" sz="4200" dirty="0"/>
          </a:p>
        </p:txBody>
      </p:sp>
      <p:sp>
        <p:nvSpPr>
          <p:cNvPr id="22531" name="Content Placeholder 2"/>
          <p:cNvSpPr>
            <a:spLocks noGrp="1"/>
          </p:cNvSpPr>
          <p:nvPr>
            <p:ph idx="1"/>
          </p:nvPr>
        </p:nvSpPr>
        <p:spPr>
          <a:xfrm>
            <a:off x="457200" y="1600200"/>
            <a:ext cx="8240713" cy="5257800"/>
          </a:xfrm>
        </p:spPr>
        <p:txBody>
          <a:bodyPr>
            <a:normAutofit/>
          </a:bodyPr>
          <a:lstStyle/>
          <a:p>
            <a:r>
              <a:rPr lang="en-US" dirty="0"/>
              <a:t>Analysis conducted </a:t>
            </a:r>
            <a:r>
              <a:rPr lang="en-US" dirty="0" smtClean="0"/>
              <a:t>with custom built software (VCQI)</a:t>
            </a:r>
            <a:endParaRPr lang="en-US" dirty="0"/>
          </a:p>
          <a:p>
            <a:r>
              <a:rPr lang="en-US" dirty="0"/>
              <a:t>Calculated additional indictors beyond the standard MICS tables</a:t>
            </a:r>
          </a:p>
          <a:p>
            <a:r>
              <a:rPr lang="en-US" dirty="0"/>
              <a:t>The software can be customized to compute additional indicators beyond the set of indicators usually calculated during </a:t>
            </a:r>
          </a:p>
        </p:txBody>
      </p:sp>
      <p:sp>
        <p:nvSpPr>
          <p:cNvPr id="4" name="Content Placeholder 2">
            <a:extLst>
              <a:ext uri="{FF2B5EF4-FFF2-40B4-BE49-F238E27FC236}">
                <a16:creationId xmlns:a16="http://schemas.microsoft.com/office/drawing/2014/main" xmlns="" id="{330B8E50-D381-4D73-A803-11B1AAE586A6}"/>
              </a:ext>
            </a:extLst>
          </p:cNvPr>
          <p:cNvSpPr txBox="1">
            <a:spLocks/>
          </p:cNvSpPr>
          <p:nvPr/>
        </p:nvSpPr>
        <p:spPr>
          <a:xfrm>
            <a:off x="1732547" y="4331369"/>
            <a:ext cx="4379495" cy="2526632"/>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100" dirty="0"/>
              <a:t>Last HH interview</a:t>
            </a:r>
          </a:p>
          <a:p>
            <a:r>
              <a:rPr lang="en-US" sz="2100" dirty="0"/>
              <a:t>Data checks &amp; cleaning </a:t>
            </a:r>
            <a:r>
              <a:rPr lang="en-US" sz="2100" dirty="0" smtClean="0"/>
              <a:t>(</a:t>
            </a:r>
            <a:r>
              <a:rPr lang="en-US" sz="2100" dirty="0"/>
              <a:t>several rounds)</a:t>
            </a:r>
          </a:p>
          <a:p>
            <a:r>
              <a:rPr lang="en-US" sz="2100" dirty="0"/>
              <a:t>Calculate survey weights</a:t>
            </a:r>
          </a:p>
          <a:p>
            <a:r>
              <a:rPr lang="en-US" sz="2100" dirty="0"/>
              <a:t>Customize tabulation programs</a:t>
            </a:r>
          </a:p>
          <a:p>
            <a:r>
              <a:rPr lang="en-US" sz="2100" dirty="0"/>
              <a:t>Compare tables &amp; expectations</a:t>
            </a:r>
          </a:p>
          <a:p>
            <a:r>
              <a:rPr lang="en-US" sz="2100" dirty="0"/>
              <a:t>Investigate discrepancies</a:t>
            </a:r>
          </a:p>
          <a:p>
            <a:r>
              <a:rPr lang="en-US" sz="2100" dirty="0"/>
              <a:t>Repeat as necessary</a:t>
            </a:r>
          </a:p>
        </p:txBody>
      </p:sp>
      <p:sp>
        <p:nvSpPr>
          <p:cNvPr id="5" name="Arrow: Bent-Up 6">
            <a:extLst>
              <a:ext uri="{FF2B5EF4-FFF2-40B4-BE49-F238E27FC236}">
                <a16:creationId xmlns:a16="http://schemas.microsoft.com/office/drawing/2014/main" xmlns="" id="{F353BD75-6BBD-484D-95A0-E4FD724A7F19}"/>
              </a:ext>
            </a:extLst>
          </p:cNvPr>
          <p:cNvSpPr/>
          <p:nvPr/>
        </p:nvSpPr>
        <p:spPr>
          <a:xfrm>
            <a:off x="4629693" y="4495801"/>
            <a:ext cx="2342147" cy="2197768"/>
          </a:xfrm>
          <a:prstGeom prst="bentUpArrow">
            <a:avLst>
              <a:gd name="adj1" fmla="val 25000"/>
              <a:gd name="adj2" fmla="val 2590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698695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a:r>
              <a:rPr lang="en-US" altLang="x-none" sz="4200" dirty="0" smtClean="0"/>
              <a:t>Pooling of MICS and supplemental data</a:t>
            </a:r>
            <a:endParaRPr lang="en-US" altLang="x-none" sz="4200" dirty="0"/>
          </a:p>
        </p:txBody>
      </p:sp>
      <p:sp>
        <p:nvSpPr>
          <p:cNvPr id="22531" name="Content Placeholder 2"/>
          <p:cNvSpPr>
            <a:spLocks noGrp="1"/>
          </p:cNvSpPr>
          <p:nvPr>
            <p:ph idx="1"/>
          </p:nvPr>
        </p:nvSpPr>
        <p:spPr>
          <a:xfrm>
            <a:off x="457200" y="1600200"/>
            <a:ext cx="8240713" cy="5257800"/>
          </a:xfrm>
        </p:spPr>
        <p:txBody>
          <a:bodyPr>
            <a:normAutofit/>
          </a:bodyPr>
          <a:lstStyle/>
          <a:p>
            <a:r>
              <a:rPr lang="en-US" dirty="0"/>
              <a:t>In each supplement state, compare MICS vs NICS are:</a:t>
            </a:r>
          </a:p>
          <a:p>
            <a:pPr lvl="1"/>
            <a:r>
              <a:rPr lang="en-US" dirty="0"/>
              <a:t>% of HH with child 12-23m </a:t>
            </a:r>
          </a:p>
          <a:p>
            <a:pPr lvl="1"/>
            <a:r>
              <a:rPr lang="en-US" dirty="0"/>
              <a:t>% of 12-23m olds with a card with 1+ dates</a:t>
            </a:r>
          </a:p>
          <a:p>
            <a:pPr lvl="1"/>
            <a:r>
              <a:rPr lang="en-US" dirty="0"/>
              <a:t>% of 12-23m olds with any evidence of Penta3</a:t>
            </a:r>
          </a:p>
          <a:p>
            <a:r>
              <a:rPr lang="en-US" dirty="0"/>
              <a:t>Results: Data from all states deemed </a:t>
            </a:r>
            <a:r>
              <a:rPr lang="en-US" dirty="0" err="1"/>
              <a:t>poolable</a:t>
            </a:r>
            <a:endParaRPr lang="en-US" dirty="0"/>
          </a:p>
        </p:txBody>
      </p:sp>
    </p:spTree>
    <p:extLst>
      <p:ext uri="{BB962C8B-B14F-4D97-AF65-F5344CB8AC3E}">
        <p14:creationId xmlns:p14="http://schemas.microsoft.com/office/powerpoint/2010/main" val="860908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D18111C-7FB7-1547-AA29-5F2576F6EEBE}" type="slidenum">
              <a:rPr lang="en-US" smtClean="0"/>
              <a:t>3</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8391495" cy="6721477"/>
          </a:xfrm>
          <a:prstGeom prst="rect">
            <a:avLst/>
          </a:prstGeom>
        </p:spPr>
      </p:pic>
    </p:spTree>
    <p:extLst>
      <p:ext uri="{BB962C8B-B14F-4D97-AF65-F5344CB8AC3E}">
        <p14:creationId xmlns:p14="http://schemas.microsoft.com/office/powerpoint/2010/main" val="6350013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a:r>
              <a:rPr lang="en-US" altLang="x-none" sz="4200" dirty="0" smtClean="0"/>
              <a:t>Challenges</a:t>
            </a:r>
            <a:endParaRPr lang="en-US" altLang="x-none" sz="4200" dirty="0"/>
          </a:p>
        </p:txBody>
      </p:sp>
      <p:sp>
        <p:nvSpPr>
          <p:cNvPr id="22531" name="Content Placeholder 2"/>
          <p:cNvSpPr>
            <a:spLocks noGrp="1"/>
          </p:cNvSpPr>
          <p:nvPr>
            <p:ph idx="1"/>
          </p:nvPr>
        </p:nvSpPr>
        <p:spPr>
          <a:xfrm>
            <a:off x="457200" y="1600200"/>
            <a:ext cx="8240713" cy="5257800"/>
          </a:xfrm>
        </p:spPr>
        <p:txBody>
          <a:bodyPr>
            <a:normAutofit/>
          </a:bodyPr>
          <a:lstStyle/>
          <a:p>
            <a:pPr marL="257168" indent="-257168">
              <a:buFont typeface="Arial" charset="0"/>
              <a:buChar char="•"/>
            </a:pPr>
            <a:r>
              <a:rPr lang="en-US" dirty="0"/>
              <a:t>National scale </a:t>
            </a:r>
            <a:r>
              <a:rPr lang="mr-IN" dirty="0"/>
              <a:t>–</a:t>
            </a:r>
            <a:r>
              <a:rPr lang="en-US" dirty="0"/>
              <a:t> securing funding, constantly increasing budget</a:t>
            </a:r>
          </a:p>
          <a:p>
            <a:pPr marL="257168" indent="-257168">
              <a:buFont typeface="Arial" charset="0"/>
              <a:buChar char="•"/>
            </a:pPr>
            <a:r>
              <a:rPr lang="en-US" dirty="0" smtClean="0"/>
              <a:t>Insecurity </a:t>
            </a:r>
            <a:r>
              <a:rPr lang="en-US" dirty="0"/>
              <a:t>in certain areas leading to inaccessibility of enumeration areas</a:t>
            </a:r>
          </a:p>
          <a:p>
            <a:pPr marL="257168" indent="-257168">
              <a:buFont typeface="Arial" charset="0"/>
              <a:buChar char="•"/>
            </a:pPr>
            <a:r>
              <a:rPr lang="en-US" dirty="0"/>
              <a:t>Inconsistent/ non-existent power supply requiring </a:t>
            </a:r>
            <a:r>
              <a:rPr lang="en-US" dirty="0" smtClean="0"/>
              <a:t>purchase of generators to power CAPI tablets</a:t>
            </a:r>
          </a:p>
          <a:p>
            <a:pPr marL="257168" indent="-257168">
              <a:buFont typeface="Arial" charset="0"/>
              <a:buChar char="•"/>
            </a:pPr>
            <a:r>
              <a:rPr lang="en-US" dirty="0"/>
              <a:t>Managing multiplicity of partnerships and agencies especially arising from differences in processes within organizations resulting in delay</a:t>
            </a:r>
          </a:p>
          <a:p>
            <a:pPr marL="942952" lvl="2" indent="-257168">
              <a:buFont typeface="Arial" charset="0"/>
              <a:buChar char="•"/>
            </a:pPr>
            <a:r>
              <a:rPr lang="en-US" sz="2800" i="1" dirty="0"/>
              <a:t>WHO offering technical assistance on vaccination while UNICEF offers TA for other components of MICS</a:t>
            </a:r>
          </a:p>
          <a:p>
            <a:pPr marL="257168" indent="-257168">
              <a:buFont typeface="Arial" charset="0"/>
              <a:buChar char="•"/>
            </a:pPr>
            <a:endParaRPr lang="en-US" dirty="0"/>
          </a:p>
        </p:txBody>
      </p:sp>
    </p:spTree>
    <p:extLst>
      <p:ext uri="{BB962C8B-B14F-4D97-AF65-F5344CB8AC3E}">
        <p14:creationId xmlns:p14="http://schemas.microsoft.com/office/powerpoint/2010/main" val="4370518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0940" y="1105138"/>
            <a:ext cx="8915399" cy="461665"/>
          </a:xfrm>
          <a:prstGeom prst="rect">
            <a:avLst/>
          </a:prstGeom>
          <a:noFill/>
        </p:spPr>
        <p:txBody>
          <a:bodyPr wrap="square" rtlCol="0">
            <a:spAutoFit/>
          </a:bodyPr>
          <a:lstStyle/>
          <a:p>
            <a:pPr algn="ctr"/>
            <a:r>
              <a:rPr lang="en-US" sz="2400" b="1">
                <a:solidFill>
                  <a:schemeClr val="accent5">
                    <a:lumMod val="75000"/>
                  </a:schemeClr>
                </a:solidFill>
              </a:rPr>
              <a:t>Challenges</a:t>
            </a:r>
            <a:endParaRPr lang="en-US" sz="1350" b="1">
              <a:solidFill>
                <a:schemeClr val="accent5">
                  <a:lumMod val="75000"/>
                </a:schemeClr>
              </a:solidFill>
            </a:endParaRPr>
          </a:p>
        </p:txBody>
      </p:sp>
      <p:pic>
        <p:nvPicPr>
          <p:cNvPr id="7" name="Picture 6" descr="C:\Users\user\Desktop\SAM_0032.JPG"/>
          <p:cNvPicPr/>
          <p:nvPr/>
        </p:nvPicPr>
        <p:blipFill>
          <a:blip r:embed="rId2"/>
          <a:srcRect/>
          <a:stretch>
            <a:fillRect/>
          </a:stretch>
        </p:blipFill>
        <p:spPr bwMode="auto">
          <a:xfrm>
            <a:off x="246545" y="1513291"/>
            <a:ext cx="3338867" cy="2063097"/>
          </a:xfrm>
          <a:prstGeom prst="rect">
            <a:avLst/>
          </a:prstGeom>
          <a:noFill/>
          <a:ln w="9525">
            <a:noFill/>
            <a:miter lim="800000"/>
            <a:headEnd/>
            <a:tailEnd/>
          </a:ln>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956408" y="3672640"/>
            <a:ext cx="3338867" cy="1888958"/>
          </a:xfrm>
          <a:prstGeom prst="rect">
            <a:avLst/>
          </a:prstGeom>
          <a:noFill/>
          <a:ln>
            <a:noFill/>
          </a:ln>
        </p:spPr>
      </p:pic>
      <p:pic>
        <p:nvPicPr>
          <p:cNvPr id="10" name="Picture 9"/>
          <p:cNvPicPr>
            <a:picLocks noChangeAspect="1"/>
          </p:cNvPicPr>
          <p:nvPr/>
        </p:nvPicPr>
        <p:blipFill rotWithShape="1">
          <a:blip r:embed="rId4">
            <a:extLst>
              <a:ext uri="{28A0092B-C50C-407E-A947-70E740481C1C}">
                <a14:useLocalDpi xmlns:a14="http://schemas.microsoft.com/office/drawing/2010/main"/>
              </a:ext>
            </a:extLst>
          </a:blip>
          <a:srcRect l="-1931"/>
          <a:stretch/>
        </p:blipFill>
        <p:spPr>
          <a:xfrm>
            <a:off x="4568640" y="1543718"/>
            <a:ext cx="3203762" cy="4024641"/>
          </a:xfrm>
          <a:prstGeom prst="rect">
            <a:avLst/>
          </a:prstGeom>
        </p:spPr>
      </p:pic>
      <p:sp>
        <p:nvSpPr>
          <p:cNvPr id="4" name="Slide Number Placeholder 3"/>
          <p:cNvSpPr>
            <a:spLocks noGrp="1"/>
          </p:cNvSpPr>
          <p:nvPr>
            <p:ph type="sldNum" sz="quarter" idx="12"/>
          </p:nvPr>
        </p:nvSpPr>
        <p:spPr/>
        <p:txBody>
          <a:bodyPr/>
          <a:lstStyle/>
          <a:p>
            <a:fld id="{2D18111C-7FB7-1547-AA29-5F2576F6EEBE}" type="slidenum">
              <a:rPr lang="en-US" smtClean="0"/>
              <a:t>31</a:t>
            </a:fld>
            <a:endParaRPr lang="en-US"/>
          </a:p>
        </p:txBody>
      </p:sp>
    </p:spTree>
    <p:extLst>
      <p:ext uri="{BB962C8B-B14F-4D97-AF65-F5344CB8AC3E}">
        <p14:creationId xmlns:p14="http://schemas.microsoft.com/office/powerpoint/2010/main" val="1240937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28650" y="0"/>
            <a:ext cx="7886700" cy="1325563"/>
          </a:xfrm>
        </p:spPr>
        <p:txBody>
          <a:bodyPr/>
          <a:lstStyle/>
          <a:p>
            <a:pPr algn="ctr"/>
            <a:r>
              <a:rPr lang="en-US" altLang="x-none" sz="4200" dirty="0"/>
              <a:t>Results of the Household and Individual Interviews</a:t>
            </a:r>
          </a:p>
        </p:txBody>
      </p:sp>
      <p:graphicFrame>
        <p:nvGraphicFramePr>
          <p:cNvPr id="16" name="Table 15"/>
          <p:cNvGraphicFramePr>
            <a:graphicFrameLocks noGrp="1"/>
          </p:cNvGraphicFramePr>
          <p:nvPr>
            <p:extLst>
              <p:ext uri="{D42A27DB-BD31-4B8C-83A1-F6EECF244321}">
                <p14:modId xmlns:p14="http://schemas.microsoft.com/office/powerpoint/2010/main" val="535731427"/>
              </p:ext>
            </p:extLst>
          </p:nvPr>
        </p:nvGraphicFramePr>
        <p:xfrm>
          <a:off x="1524000" y="1397000"/>
          <a:ext cx="6096000" cy="2704338"/>
        </p:xfrm>
        <a:graphic>
          <a:graphicData uri="http://schemas.openxmlformats.org/drawingml/2006/table">
            <a:tbl>
              <a:tblPr/>
              <a:tblGrid>
                <a:gridCol w="4281488"/>
                <a:gridCol w="1814512"/>
              </a:tblGrid>
              <a:tr h="371475">
                <a:tc gridSpan="2">
                  <a:txBody>
                    <a:bodyPr/>
                    <a:lstStyle>
                      <a:lvl1pPr>
                        <a:lnSpc>
                          <a:spcPct val="90000"/>
                        </a:lnSpc>
                        <a:spcBef>
                          <a:spcPts val="1000"/>
                        </a:spcBef>
                        <a:buFont typeface="Arial" charset="0"/>
                        <a:defRPr sz="2800">
                          <a:solidFill>
                            <a:schemeClr val="tx1"/>
                          </a:solidFill>
                          <a:latin typeface="Calibri" charset="0"/>
                        </a:defRPr>
                      </a:lvl1pPr>
                      <a:lvl2pPr marL="742950" indent="-285750">
                        <a:lnSpc>
                          <a:spcPct val="90000"/>
                        </a:lnSpc>
                        <a:spcBef>
                          <a:spcPts val="500"/>
                        </a:spcBef>
                        <a:buFont typeface="Arial" charset="0"/>
                        <a:defRPr sz="2400">
                          <a:solidFill>
                            <a:schemeClr val="tx1"/>
                          </a:solidFill>
                          <a:latin typeface="Calibri" charset="0"/>
                        </a:defRPr>
                      </a:lvl2pPr>
                      <a:lvl3pPr marL="1143000" indent="-228600">
                        <a:lnSpc>
                          <a:spcPct val="90000"/>
                        </a:lnSpc>
                        <a:spcBef>
                          <a:spcPts val="500"/>
                        </a:spcBef>
                        <a:buFont typeface="Arial" charset="0"/>
                        <a:defRPr sz="2000">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fontAlgn="base">
                        <a:lnSpc>
                          <a:spcPct val="90000"/>
                        </a:lnSpc>
                        <a:spcBef>
                          <a:spcPts val="500"/>
                        </a:spcBef>
                        <a:spcAft>
                          <a:spcPct val="0"/>
                        </a:spcAft>
                        <a:buFont typeface="Arial" charset="0"/>
                        <a:defRPr>
                          <a:solidFill>
                            <a:schemeClr val="tx1"/>
                          </a:solidFill>
                          <a:latin typeface="Calibri" charset="0"/>
                        </a:defRPr>
                      </a:lvl6pPr>
                      <a:lvl7pPr marL="2971800" indent="-228600" fontAlgn="base">
                        <a:lnSpc>
                          <a:spcPct val="90000"/>
                        </a:lnSpc>
                        <a:spcBef>
                          <a:spcPts val="500"/>
                        </a:spcBef>
                        <a:spcAft>
                          <a:spcPct val="0"/>
                        </a:spcAft>
                        <a:buFont typeface="Arial" charset="0"/>
                        <a:defRPr>
                          <a:solidFill>
                            <a:schemeClr val="tx1"/>
                          </a:solidFill>
                          <a:latin typeface="Calibri" charset="0"/>
                        </a:defRPr>
                      </a:lvl7pPr>
                      <a:lvl8pPr marL="3429000" indent="-228600" fontAlgn="base">
                        <a:lnSpc>
                          <a:spcPct val="90000"/>
                        </a:lnSpc>
                        <a:spcBef>
                          <a:spcPts val="500"/>
                        </a:spcBef>
                        <a:spcAft>
                          <a:spcPct val="0"/>
                        </a:spcAft>
                        <a:buFont typeface="Arial" charset="0"/>
                        <a:defRPr>
                          <a:solidFill>
                            <a:schemeClr val="tx1"/>
                          </a:solidFill>
                          <a:latin typeface="Calibri" charset="0"/>
                        </a:defRPr>
                      </a:lvl8pPr>
                      <a:lvl9pPr marL="3886200" indent="-228600" fontAlgn="base">
                        <a:lnSpc>
                          <a:spcPct val="90000"/>
                        </a:lnSpc>
                        <a:spcBef>
                          <a:spcPts val="5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1" i="0" u="none" strike="noStrike" cap="none" normalizeH="0" baseline="0" dirty="0">
                          <a:ln>
                            <a:noFill/>
                          </a:ln>
                          <a:solidFill>
                            <a:srgbClr val="FFFFFF"/>
                          </a:solidFill>
                          <a:effectLst/>
                          <a:latin typeface="Calibri" charset="0"/>
                        </a:rPr>
                        <a:t>Household Interviews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371475">
                <a:tc>
                  <a:txBody>
                    <a:bodyPr/>
                    <a:lstStyle>
                      <a:lvl1pPr>
                        <a:lnSpc>
                          <a:spcPct val="90000"/>
                        </a:lnSpc>
                        <a:spcBef>
                          <a:spcPts val="1000"/>
                        </a:spcBef>
                        <a:buFont typeface="Arial" charset="0"/>
                        <a:defRPr sz="2800">
                          <a:solidFill>
                            <a:schemeClr val="tx1"/>
                          </a:solidFill>
                          <a:latin typeface="Calibri" charset="0"/>
                        </a:defRPr>
                      </a:lvl1pPr>
                      <a:lvl2pPr marL="742950" indent="-285750">
                        <a:lnSpc>
                          <a:spcPct val="90000"/>
                        </a:lnSpc>
                        <a:spcBef>
                          <a:spcPts val="500"/>
                        </a:spcBef>
                        <a:buFont typeface="Arial" charset="0"/>
                        <a:defRPr sz="2400">
                          <a:solidFill>
                            <a:schemeClr val="tx1"/>
                          </a:solidFill>
                          <a:latin typeface="Calibri" charset="0"/>
                        </a:defRPr>
                      </a:lvl2pPr>
                      <a:lvl3pPr marL="1143000" indent="-228600">
                        <a:lnSpc>
                          <a:spcPct val="90000"/>
                        </a:lnSpc>
                        <a:spcBef>
                          <a:spcPts val="500"/>
                        </a:spcBef>
                        <a:buFont typeface="Arial" charset="0"/>
                        <a:defRPr sz="2000">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fontAlgn="base">
                        <a:lnSpc>
                          <a:spcPct val="90000"/>
                        </a:lnSpc>
                        <a:spcBef>
                          <a:spcPts val="500"/>
                        </a:spcBef>
                        <a:spcAft>
                          <a:spcPct val="0"/>
                        </a:spcAft>
                        <a:buFont typeface="Arial" charset="0"/>
                        <a:defRPr>
                          <a:solidFill>
                            <a:schemeClr val="tx1"/>
                          </a:solidFill>
                          <a:latin typeface="Calibri" charset="0"/>
                        </a:defRPr>
                      </a:lvl6pPr>
                      <a:lvl7pPr marL="2971800" indent="-228600" fontAlgn="base">
                        <a:lnSpc>
                          <a:spcPct val="90000"/>
                        </a:lnSpc>
                        <a:spcBef>
                          <a:spcPts val="500"/>
                        </a:spcBef>
                        <a:spcAft>
                          <a:spcPct val="0"/>
                        </a:spcAft>
                        <a:buFont typeface="Arial" charset="0"/>
                        <a:defRPr>
                          <a:solidFill>
                            <a:schemeClr val="tx1"/>
                          </a:solidFill>
                          <a:latin typeface="Calibri" charset="0"/>
                        </a:defRPr>
                      </a:lvl7pPr>
                      <a:lvl8pPr marL="3429000" indent="-228600" fontAlgn="base">
                        <a:lnSpc>
                          <a:spcPct val="90000"/>
                        </a:lnSpc>
                        <a:spcBef>
                          <a:spcPts val="500"/>
                        </a:spcBef>
                        <a:spcAft>
                          <a:spcPct val="0"/>
                        </a:spcAft>
                        <a:buFont typeface="Arial" charset="0"/>
                        <a:defRPr>
                          <a:solidFill>
                            <a:schemeClr val="tx1"/>
                          </a:solidFill>
                          <a:latin typeface="Calibri" charset="0"/>
                        </a:defRPr>
                      </a:lvl8pPr>
                      <a:lvl9pPr marL="3886200" indent="-228600" fontAlgn="base">
                        <a:lnSpc>
                          <a:spcPct val="90000"/>
                        </a:lnSpc>
                        <a:spcBef>
                          <a:spcPts val="5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0" i="0" u="none" strike="noStrike" cap="none" normalizeH="0" baseline="0">
                          <a:ln>
                            <a:noFill/>
                          </a:ln>
                          <a:solidFill>
                            <a:srgbClr val="000000"/>
                          </a:solidFill>
                          <a:effectLst/>
                          <a:latin typeface="Calibri" charset="0"/>
                        </a:rPr>
                        <a:t>Households selected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D1CE"/>
                    </a:solidFill>
                  </a:tcPr>
                </a:tc>
                <a:tc>
                  <a:txBody>
                    <a:bodyPr/>
                    <a:lstStyle>
                      <a:lvl1pPr>
                        <a:lnSpc>
                          <a:spcPct val="90000"/>
                        </a:lnSpc>
                        <a:spcBef>
                          <a:spcPts val="1000"/>
                        </a:spcBef>
                        <a:buFont typeface="Arial" charset="0"/>
                        <a:defRPr sz="2800">
                          <a:solidFill>
                            <a:schemeClr val="tx1"/>
                          </a:solidFill>
                          <a:latin typeface="Calibri" charset="0"/>
                        </a:defRPr>
                      </a:lvl1pPr>
                      <a:lvl2pPr marL="742950" indent="-285750">
                        <a:lnSpc>
                          <a:spcPct val="90000"/>
                        </a:lnSpc>
                        <a:spcBef>
                          <a:spcPts val="500"/>
                        </a:spcBef>
                        <a:buFont typeface="Arial" charset="0"/>
                        <a:defRPr sz="2400">
                          <a:solidFill>
                            <a:schemeClr val="tx1"/>
                          </a:solidFill>
                          <a:latin typeface="Calibri" charset="0"/>
                        </a:defRPr>
                      </a:lvl2pPr>
                      <a:lvl3pPr marL="1143000" indent="-228600">
                        <a:lnSpc>
                          <a:spcPct val="90000"/>
                        </a:lnSpc>
                        <a:spcBef>
                          <a:spcPts val="500"/>
                        </a:spcBef>
                        <a:buFont typeface="Arial" charset="0"/>
                        <a:defRPr sz="2000">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fontAlgn="base">
                        <a:lnSpc>
                          <a:spcPct val="90000"/>
                        </a:lnSpc>
                        <a:spcBef>
                          <a:spcPts val="500"/>
                        </a:spcBef>
                        <a:spcAft>
                          <a:spcPct val="0"/>
                        </a:spcAft>
                        <a:buFont typeface="Arial" charset="0"/>
                        <a:defRPr>
                          <a:solidFill>
                            <a:schemeClr val="tx1"/>
                          </a:solidFill>
                          <a:latin typeface="Calibri" charset="0"/>
                        </a:defRPr>
                      </a:lvl6pPr>
                      <a:lvl7pPr marL="2971800" indent="-228600" fontAlgn="base">
                        <a:lnSpc>
                          <a:spcPct val="90000"/>
                        </a:lnSpc>
                        <a:spcBef>
                          <a:spcPts val="500"/>
                        </a:spcBef>
                        <a:spcAft>
                          <a:spcPct val="0"/>
                        </a:spcAft>
                        <a:buFont typeface="Arial" charset="0"/>
                        <a:defRPr>
                          <a:solidFill>
                            <a:schemeClr val="tx1"/>
                          </a:solidFill>
                          <a:latin typeface="Calibri" charset="0"/>
                        </a:defRPr>
                      </a:lvl7pPr>
                      <a:lvl8pPr marL="3429000" indent="-228600" fontAlgn="base">
                        <a:lnSpc>
                          <a:spcPct val="90000"/>
                        </a:lnSpc>
                        <a:spcBef>
                          <a:spcPts val="500"/>
                        </a:spcBef>
                        <a:spcAft>
                          <a:spcPct val="0"/>
                        </a:spcAft>
                        <a:buFont typeface="Arial" charset="0"/>
                        <a:defRPr>
                          <a:solidFill>
                            <a:schemeClr val="tx1"/>
                          </a:solidFill>
                          <a:latin typeface="Calibri" charset="0"/>
                        </a:defRPr>
                      </a:lvl8pPr>
                      <a:lvl9pPr marL="3886200" indent="-228600" fontAlgn="base">
                        <a:lnSpc>
                          <a:spcPct val="90000"/>
                        </a:lnSpc>
                        <a:spcBef>
                          <a:spcPts val="500"/>
                        </a:spcBef>
                        <a:spcAft>
                          <a:spcPct val="0"/>
                        </a:spcAft>
                        <a:buFont typeface="Arial" charset="0"/>
                        <a:defRPr>
                          <a:solidFill>
                            <a:schemeClr val="tx1"/>
                          </a:solidFill>
                          <a:latin typeface="Calibri" charset="0"/>
                        </a:defRPr>
                      </a:lvl9pPr>
                    </a:lstStyle>
                    <a:p>
                      <a:pPr algn="r"/>
                      <a:r>
                        <a:rPr lang="fi-FI" sz="1800" kern="1200" dirty="0" smtClean="0">
                          <a:solidFill>
                            <a:schemeClr val="tx1"/>
                          </a:solidFill>
                          <a:effectLst/>
                          <a:latin typeface="Calibri" charset="0"/>
                          <a:ea typeface="+mn-ea"/>
                          <a:cs typeface="+mn-cs"/>
                        </a:rPr>
                        <a:t>42,981</a:t>
                      </a:r>
                      <a:r>
                        <a:rPr lang="fi-FI" sz="2800" kern="1200" dirty="0" smtClean="0">
                          <a:solidFill>
                            <a:schemeClr val="tx1"/>
                          </a:solidFill>
                          <a:effectLst/>
                          <a:latin typeface="Calibri" charset="0"/>
                          <a:ea typeface="+mn-ea"/>
                          <a:cs typeface="+mn-cs"/>
                        </a:rPr>
                        <a:t> </a:t>
                      </a:r>
                      <a:endParaRPr lang="fi-FI" sz="1800" dirty="0"/>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D1CE"/>
                    </a:solidFill>
                  </a:tcPr>
                </a:tc>
              </a:tr>
              <a:tr h="371475">
                <a:tc>
                  <a:txBody>
                    <a:bodyPr/>
                    <a:lstStyle>
                      <a:lvl1pPr>
                        <a:lnSpc>
                          <a:spcPct val="90000"/>
                        </a:lnSpc>
                        <a:spcBef>
                          <a:spcPts val="1000"/>
                        </a:spcBef>
                        <a:buFont typeface="Arial" charset="0"/>
                        <a:defRPr sz="2800">
                          <a:solidFill>
                            <a:schemeClr val="tx1"/>
                          </a:solidFill>
                          <a:latin typeface="Calibri" charset="0"/>
                        </a:defRPr>
                      </a:lvl1pPr>
                      <a:lvl2pPr marL="742950" indent="-285750">
                        <a:lnSpc>
                          <a:spcPct val="90000"/>
                        </a:lnSpc>
                        <a:spcBef>
                          <a:spcPts val="500"/>
                        </a:spcBef>
                        <a:buFont typeface="Arial" charset="0"/>
                        <a:defRPr sz="2400">
                          <a:solidFill>
                            <a:schemeClr val="tx1"/>
                          </a:solidFill>
                          <a:latin typeface="Calibri" charset="0"/>
                        </a:defRPr>
                      </a:lvl2pPr>
                      <a:lvl3pPr marL="1143000" indent="-228600">
                        <a:lnSpc>
                          <a:spcPct val="90000"/>
                        </a:lnSpc>
                        <a:spcBef>
                          <a:spcPts val="500"/>
                        </a:spcBef>
                        <a:buFont typeface="Arial" charset="0"/>
                        <a:defRPr sz="2000">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fontAlgn="base">
                        <a:lnSpc>
                          <a:spcPct val="90000"/>
                        </a:lnSpc>
                        <a:spcBef>
                          <a:spcPts val="500"/>
                        </a:spcBef>
                        <a:spcAft>
                          <a:spcPct val="0"/>
                        </a:spcAft>
                        <a:buFont typeface="Arial" charset="0"/>
                        <a:defRPr>
                          <a:solidFill>
                            <a:schemeClr val="tx1"/>
                          </a:solidFill>
                          <a:latin typeface="Calibri" charset="0"/>
                        </a:defRPr>
                      </a:lvl6pPr>
                      <a:lvl7pPr marL="2971800" indent="-228600" fontAlgn="base">
                        <a:lnSpc>
                          <a:spcPct val="90000"/>
                        </a:lnSpc>
                        <a:spcBef>
                          <a:spcPts val="500"/>
                        </a:spcBef>
                        <a:spcAft>
                          <a:spcPct val="0"/>
                        </a:spcAft>
                        <a:buFont typeface="Arial" charset="0"/>
                        <a:defRPr>
                          <a:solidFill>
                            <a:schemeClr val="tx1"/>
                          </a:solidFill>
                          <a:latin typeface="Calibri" charset="0"/>
                        </a:defRPr>
                      </a:lvl7pPr>
                      <a:lvl8pPr marL="3429000" indent="-228600" fontAlgn="base">
                        <a:lnSpc>
                          <a:spcPct val="90000"/>
                        </a:lnSpc>
                        <a:spcBef>
                          <a:spcPts val="500"/>
                        </a:spcBef>
                        <a:spcAft>
                          <a:spcPct val="0"/>
                        </a:spcAft>
                        <a:buFont typeface="Arial" charset="0"/>
                        <a:defRPr>
                          <a:solidFill>
                            <a:schemeClr val="tx1"/>
                          </a:solidFill>
                          <a:latin typeface="Calibri" charset="0"/>
                        </a:defRPr>
                      </a:lvl8pPr>
                      <a:lvl9pPr marL="3886200" indent="-228600" fontAlgn="base">
                        <a:lnSpc>
                          <a:spcPct val="90000"/>
                        </a:lnSpc>
                        <a:spcBef>
                          <a:spcPts val="5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0" i="0" u="none" strike="noStrike" cap="none" normalizeH="0" baseline="0">
                          <a:ln>
                            <a:noFill/>
                          </a:ln>
                          <a:solidFill>
                            <a:srgbClr val="000000"/>
                          </a:solidFill>
                          <a:effectLst/>
                          <a:latin typeface="Calibri" charset="0"/>
                        </a:rPr>
                        <a:t>Households occupied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E9E8"/>
                    </a:solidFill>
                  </a:tcPr>
                </a:tc>
                <a:tc>
                  <a:txBody>
                    <a:bodyPr/>
                    <a:lstStyle>
                      <a:lvl1pPr>
                        <a:lnSpc>
                          <a:spcPct val="90000"/>
                        </a:lnSpc>
                        <a:spcBef>
                          <a:spcPts val="1000"/>
                        </a:spcBef>
                        <a:buFont typeface="Arial" charset="0"/>
                        <a:defRPr sz="2800">
                          <a:solidFill>
                            <a:schemeClr val="tx1"/>
                          </a:solidFill>
                          <a:latin typeface="Calibri" charset="0"/>
                        </a:defRPr>
                      </a:lvl1pPr>
                      <a:lvl2pPr marL="742950" indent="-285750">
                        <a:lnSpc>
                          <a:spcPct val="90000"/>
                        </a:lnSpc>
                        <a:spcBef>
                          <a:spcPts val="500"/>
                        </a:spcBef>
                        <a:buFont typeface="Arial" charset="0"/>
                        <a:defRPr sz="2400">
                          <a:solidFill>
                            <a:schemeClr val="tx1"/>
                          </a:solidFill>
                          <a:latin typeface="Calibri" charset="0"/>
                        </a:defRPr>
                      </a:lvl2pPr>
                      <a:lvl3pPr marL="1143000" indent="-228600">
                        <a:lnSpc>
                          <a:spcPct val="90000"/>
                        </a:lnSpc>
                        <a:spcBef>
                          <a:spcPts val="500"/>
                        </a:spcBef>
                        <a:buFont typeface="Arial" charset="0"/>
                        <a:defRPr sz="2000">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fontAlgn="base">
                        <a:lnSpc>
                          <a:spcPct val="90000"/>
                        </a:lnSpc>
                        <a:spcBef>
                          <a:spcPts val="500"/>
                        </a:spcBef>
                        <a:spcAft>
                          <a:spcPct val="0"/>
                        </a:spcAft>
                        <a:buFont typeface="Arial" charset="0"/>
                        <a:defRPr>
                          <a:solidFill>
                            <a:schemeClr val="tx1"/>
                          </a:solidFill>
                          <a:latin typeface="Calibri" charset="0"/>
                        </a:defRPr>
                      </a:lvl6pPr>
                      <a:lvl7pPr marL="2971800" indent="-228600" fontAlgn="base">
                        <a:lnSpc>
                          <a:spcPct val="90000"/>
                        </a:lnSpc>
                        <a:spcBef>
                          <a:spcPts val="500"/>
                        </a:spcBef>
                        <a:spcAft>
                          <a:spcPct val="0"/>
                        </a:spcAft>
                        <a:buFont typeface="Arial" charset="0"/>
                        <a:defRPr>
                          <a:solidFill>
                            <a:schemeClr val="tx1"/>
                          </a:solidFill>
                          <a:latin typeface="Calibri" charset="0"/>
                        </a:defRPr>
                      </a:lvl7pPr>
                      <a:lvl8pPr marL="3429000" indent="-228600" fontAlgn="base">
                        <a:lnSpc>
                          <a:spcPct val="90000"/>
                        </a:lnSpc>
                        <a:spcBef>
                          <a:spcPts val="500"/>
                        </a:spcBef>
                        <a:spcAft>
                          <a:spcPct val="0"/>
                        </a:spcAft>
                        <a:buFont typeface="Arial" charset="0"/>
                        <a:defRPr>
                          <a:solidFill>
                            <a:schemeClr val="tx1"/>
                          </a:solidFill>
                          <a:latin typeface="Calibri" charset="0"/>
                        </a:defRPr>
                      </a:lvl8pPr>
                      <a:lvl9pPr marL="3886200" indent="-228600" fontAlgn="base">
                        <a:lnSpc>
                          <a:spcPct val="90000"/>
                        </a:lnSpc>
                        <a:spcBef>
                          <a:spcPts val="5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x-none" sz="1800" b="0" i="0" u="none" strike="noStrike" cap="none" normalizeH="0" baseline="0" dirty="0" smtClean="0">
                          <a:ln>
                            <a:noFill/>
                          </a:ln>
                          <a:solidFill>
                            <a:srgbClr val="000000"/>
                          </a:solidFill>
                          <a:effectLst/>
                          <a:latin typeface="Calibri" charset="0"/>
                        </a:rPr>
                        <a:t>41,059</a:t>
                      </a:r>
                      <a:endParaRPr kumimoji="0" lang="en-GB" altLang="x-none" sz="1800" b="0" i="0" u="none" strike="noStrike" cap="none" normalizeH="0" baseline="0" dirty="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E9E8"/>
                    </a:solidFill>
                  </a:tcPr>
                </a:tc>
              </a:tr>
              <a:tr h="371475">
                <a:tc>
                  <a:txBody>
                    <a:bodyPr/>
                    <a:lstStyle>
                      <a:lvl1pPr>
                        <a:lnSpc>
                          <a:spcPct val="90000"/>
                        </a:lnSpc>
                        <a:spcBef>
                          <a:spcPts val="1000"/>
                        </a:spcBef>
                        <a:buFont typeface="Arial" charset="0"/>
                        <a:defRPr sz="2800">
                          <a:solidFill>
                            <a:schemeClr val="tx1"/>
                          </a:solidFill>
                          <a:latin typeface="Calibri" charset="0"/>
                        </a:defRPr>
                      </a:lvl1pPr>
                      <a:lvl2pPr marL="742950" indent="-285750">
                        <a:lnSpc>
                          <a:spcPct val="90000"/>
                        </a:lnSpc>
                        <a:spcBef>
                          <a:spcPts val="500"/>
                        </a:spcBef>
                        <a:buFont typeface="Arial" charset="0"/>
                        <a:defRPr sz="2400">
                          <a:solidFill>
                            <a:schemeClr val="tx1"/>
                          </a:solidFill>
                          <a:latin typeface="Calibri" charset="0"/>
                        </a:defRPr>
                      </a:lvl2pPr>
                      <a:lvl3pPr marL="1143000" indent="-228600">
                        <a:lnSpc>
                          <a:spcPct val="90000"/>
                        </a:lnSpc>
                        <a:spcBef>
                          <a:spcPts val="500"/>
                        </a:spcBef>
                        <a:buFont typeface="Arial" charset="0"/>
                        <a:defRPr sz="2000">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fontAlgn="base">
                        <a:lnSpc>
                          <a:spcPct val="90000"/>
                        </a:lnSpc>
                        <a:spcBef>
                          <a:spcPts val="500"/>
                        </a:spcBef>
                        <a:spcAft>
                          <a:spcPct val="0"/>
                        </a:spcAft>
                        <a:buFont typeface="Arial" charset="0"/>
                        <a:defRPr>
                          <a:solidFill>
                            <a:schemeClr val="tx1"/>
                          </a:solidFill>
                          <a:latin typeface="Calibri" charset="0"/>
                        </a:defRPr>
                      </a:lvl6pPr>
                      <a:lvl7pPr marL="2971800" indent="-228600" fontAlgn="base">
                        <a:lnSpc>
                          <a:spcPct val="90000"/>
                        </a:lnSpc>
                        <a:spcBef>
                          <a:spcPts val="500"/>
                        </a:spcBef>
                        <a:spcAft>
                          <a:spcPct val="0"/>
                        </a:spcAft>
                        <a:buFont typeface="Arial" charset="0"/>
                        <a:defRPr>
                          <a:solidFill>
                            <a:schemeClr val="tx1"/>
                          </a:solidFill>
                          <a:latin typeface="Calibri" charset="0"/>
                        </a:defRPr>
                      </a:lvl7pPr>
                      <a:lvl8pPr marL="3429000" indent="-228600" fontAlgn="base">
                        <a:lnSpc>
                          <a:spcPct val="90000"/>
                        </a:lnSpc>
                        <a:spcBef>
                          <a:spcPts val="500"/>
                        </a:spcBef>
                        <a:spcAft>
                          <a:spcPct val="0"/>
                        </a:spcAft>
                        <a:buFont typeface="Arial" charset="0"/>
                        <a:defRPr>
                          <a:solidFill>
                            <a:schemeClr val="tx1"/>
                          </a:solidFill>
                          <a:latin typeface="Calibri" charset="0"/>
                        </a:defRPr>
                      </a:lvl8pPr>
                      <a:lvl9pPr marL="3886200" indent="-228600" fontAlgn="base">
                        <a:lnSpc>
                          <a:spcPct val="90000"/>
                        </a:lnSpc>
                        <a:spcBef>
                          <a:spcPts val="5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0" i="0" u="none" strike="noStrike" cap="none" normalizeH="0" baseline="0">
                          <a:ln>
                            <a:noFill/>
                          </a:ln>
                          <a:solidFill>
                            <a:srgbClr val="000000"/>
                          </a:solidFill>
                          <a:effectLst/>
                          <a:latin typeface="Calibri" charset="0"/>
                        </a:rPr>
                        <a:t>Households interviewed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D1CE"/>
                    </a:solidFill>
                  </a:tcPr>
                </a:tc>
                <a:tc>
                  <a:txBody>
                    <a:bodyPr/>
                    <a:lstStyle>
                      <a:lvl1pPr>
                        <a:lnSpc>
                          <a:spcPct val="90000"/>
                        </a:lnSpc>
                        <a:spcBef>
                          <a:spcPts val="1000"/>
                        </a:spcBef>
                        <a:buFont typeface="Arial" charset="0"/>
                        <a:defRPr sz="2800">
                          <a:solidFill>
                            <a:schemeClr val="tx1"/>
                          </a:solidFill>
                          <a:latin typeface="Calibri" charset="0"/>
                        </a:defRPr>
                      </a:lvl1pPr>
                      <a:lvl2pPr marL="742950" indent="-285750">
                        <a:lnSpc>
                          <a:spcPct val="90000"/>
                        </a:lnSpc>
                        <a:spcBef>
                          <a:spcPts val="500"/>
                        </a:spcBef>
                        <a:buFont typeface="Arial" charset="0"/>
                        <a:defRPr sz="2400">
                          <a:solidFill>
                            <a:schemeClr val="tx1"/>
                          </a:solidFill>
                          <a:latin typeface="Calibri" charset="0"/>
                        </a:defRPr>
                      </a:lvl2pPr>
                      <a:lvl3pPr marL="1143000" indent="-228600">
                        <a:lnSpc>
                          <a:spcPct val="90000"/>
                        </a:lnSpc>
                        <a:spcBef>
                          <a:spcPts val="500"/>
                        </a:spcBef>
                        <a:buFont typeface="Arial" charset="0"/>
                        <a:defRPr sz="2000">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fontAlgn="base">
                        <a:lnSpc>
                          <a:spcPct val="90000"/>
                        </a:lnSpc>
                        <a:spcBef>
                          <a:spcPts val="500"/>
                        </a:spcBef>
                        <a:spcAft>
                          <a:spcPct val="0"/>
                        </a:spcAft>
                        <a:buFont typeface="Arial" charset="0"/>
                        <a:defRPr>
                          <a:solidFill>
                            <a:schemeClr val="tx1"/>
                          </a:solidFill>
                          <a:latin typeface="Calibri" charset="0"/>
                        </a:defRPr>
                      </a:lvl6pPr>
                      <a:lvl7pPr marL="2971800" indent="-228600" fontAlgn="base">
                        <a:lnSpc>
                          <a:spcPct val="90000"/>
                        </a:lnSpc>
                        <a:spcBef>
                          <a:spcPts val="500"/>
                        </a:spcBef>
                        <a:spcAft>
                          <a:spcPct val="0"/>
                        </a:spcAft>
                        <a:buFont typeface="Arial" charset="0"/>
                        <a:defRPr>
                          <a:solidFill>
                            <a:schemeClr val="tx1"/>
                          </a:solidFill>
                          <a:latin typeface="Calibri" charset="0"/>
                        </a:defRPr>
                      </a:lvl7pPr>
                      <a:lvl8pPr marL="3429000" indent="-228600" fontAlgn="base">
                        <a:lnSpc>
                          <a:spcPct val="90000"/>
                        </a:lnSpc>
                        <a:spcBef>
                          <a:spcPts val="500"/>
                        </a:spcBef>
                        <a:spcAft>
                          <a:spcPct val="0"/>
                        </a:spcAft>
                        <a:buFont typeface="Arial" charset="0"/>
                        <a:defRPr>
                          <a:solidFill>
                            <a:schemeClr val="tx1"/>
                          </a:solidFill>
                          <a:latin typeface="Calibri" charset="0"/>
                        </a:defRPr>
                      </a:lvl8pPr>
                      <a:lvl9pPr marL="3886200" indent="-228600" fontAlgn="base">
                        <a:lnSpc>
                          <a:spcPct val="90000"/>
                        </a:lnSpc>
                        <a:spcBef>
                          <a:spcPts val="5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x-none" sz="1800" b="0" i="0" u="none" strike="noStrike" cap="none" normalizeH="0" baseline="0" dirty="0" smtClean="0">
                          <a:ln>
                            <a:noFill/>
                          </a:ln>
                          <a:solidFill>
                            <a:srgbClr val="000000"/>
                          </a:solidFill>
                          <a:effectLst/>
                          <a:latin typeface="Calibri" charset="0"/>
                        </a:rPr>
                        <a:t>40,518</a:t>
                      </a:r>
                      <a:endParaRPr kumimoji="0" lang="en-GB" altLang="x-none" sz="1800" b="0" i="0" u="none" strike="noStrike" cap="none" normalizeH="0" baseline="0" dirty="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D1CE"/>
                    </a:solidFill>
                  </a:tcPr>
                </a:tc>
              </a:tr>
              <a:tr h="371475">
                <a:tc>
                  <a:txBody>
                    <a:bodyPr/>
                    <a:lstStyle>
                      <a:lvl1pPr>
                        <a:lnSpc>
                          <a:spcPct val="90000"/>
                        </a:lnSpc>
                        <a:spcBef>
                          <a:spcPts val="1000"/>
                        </a:spcBef>
                        <a:buFont typeface="Arial" charset="0"/>
                        <a:defRPr sz="2800">
                          <a:solidFill>
                            <a:schemeClr val="tx1"/>
                          </a:solidFill>
                          <a:latin typeface="Calibri" charset="0"/>
                        </a:defRPr>
                      </a:lvl1pPr>
                      <a:lvl2pPr marL="742950" indent="-285750">
                        <a:lnSpc>
                          <a:spcPct val="90000"/>
                        </a:lnSpc>
                        <a:spcBef>
                          <a:spcPts val="500"/>
                        </a:spcBef>
                        <a:buFont typeface="Arial" charset="0"/>
                        <a:defRPr sz="2400">
                          <a:solidFill>
                            <a:schemeClr val="tx1"/>
                          </a:solidFill>
                          <a:latin typeface="Calibri" charset="0"/>
                        </a:defRPr>
                      </a:lvl2pPr>
                      <a:lvl3pPr marL="1143000" indent="-228600">
                        <a:lnSpc>
                          <a:spcPct val="90000"/>
                        </a:lnSpc>
                        <a:spcBef>
                          <a:spcPts val="500"/>
                        </a:spcBef>
                        <a:buFont typeface="Arial" charset="0"/>
                        <a:defRPr sz="2000">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fontAlgn="base">
                        <a:lnSpc>
                          <a:spcPct val="90000"/>
                        </a:lnSpc>
                        <a:spcBef>
                          <a:spcPts val="500"/>
                        </a:spcBef>
                        <a:spcAft>
                          <a:spcPct val="0"/>
                        </a:spcAft>
                        <a:buFont typeface="Arial" charset="0"/>
                        <a:defRPr>
                          <a:solidFill>
                            <a:schemeClr val="tx1"/>
                          </a:solidFill>
                          <a:latin typeface="Calibri" charset="0"/>
                        </a:defRPr>
                      </a:lvl6pPr>
                      <a:lvl7pPr marL="2971800" indent="-228600" fontAlgn="base">
                        <a:lnSpc>
                          <a:spcPct val="90000"/>
                        </a:lnSpc>
                        <a:spcBef>
                          <a:spcPts val="500"/>
                        </a:spcBef>
                        <a:spcAft>
                          <a:spcPct val="0"/>
                        </a:spcAft>
                        <a:buFont typeface="Arial" charset="0"/>
                        <a:defRPr>
                          <a:solidFill>
                            <a:schemeClr val="tx1"/>
                          </a:solidFill>
                          <a:latin typeface="Calibri" charset="0"/>
                        </a:defRPr>
                      </a:lvl7pPr>
                      <a:lvl8pPr marL="3429000" indent="-228600" fontAlgn="base">
                        <a:lnSpc>
                          <a:spcPct val="90000"/>
                        </a:lnSpc>
                        <a:spcBef>
                          <a:spcPts val="500"/>
                        </a:spcBef>
                        <a:spcAft>
                          <a:spcPct val="0"/>
                        </a:spcAft>
                        <a:buFont typeface="Arial" charset="0"/>
                        <a:defRPr>
                          <a:solidFill>
                            <a:schemeClr val="tx1"/>
                          </a:solidFill>
                          <a:latin typeface="Calibri" charset="0"/>
                        </a:defRPr>
                      </a:lvl8pPr>
                      <a:lvl9pPr marL="3886200" indent="-228600" fontAlgn="base">
                        <a:lnSpc>
                          <a:spcPct val="90000"/>
                        </a:lnSpc>
                        <a:spcBef>
                          <a:spcPts val="5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0" i="0" u="none" strike="noStrike" cap="none" normalizeH="0" baseline="0">
                          <a:ln>
                            <a:noFill/>
                          </a:ln>
                          <a:solidFill>
                            <a:srgbClr val="000000"/>
                          </a:solidFill>
                          <a:effectLst/>
                          <a:latin typeface="Calibri" charset="0"/>
                        </a:rPr>
                        <a:t>Response rate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E9E8"/>
                    </a:solidFill>
                  </a:tcPr>
                </a:tc>
                <a:tc>
                  <a:txBody>
                    <a:bodyPr/>
                    <a:lstStyle>
                      <a:lvl1pPr>
                        <a:lnSpc>
                          <a:spcPct val="90000"/>
                        </a:lnSpc>
                        <a:spcBef>
                          <a:spcPts val="1000"/>
                        </a:spcBef>
                        <a:buFont typeface="Arial" charset="0"/>
                        <a:defRPr sz="2800">
                          <a:solidFill>
                            <a:schemeClr val="tx1"/>
                          </a:solidFill>
                          <a:latin typeface="Calibri" charset="0"/>
                        </a:defRPr>
                      </a:lvl1pPr>
                      <a:lvl2pPr marL="742950" indent="-285750">
                        <a:lnSpc>
                          <a:spcPct val="90000"/>
                        </a:lnSpc>
                        <a:spcBef>
                          <a:spcPts val="500"/>
                        </a:spcBef>
                        <a:buFont typeface="Arial" charset="0"/>
                        <a:defRPr sz="2400">
                          <a:solidFill>
                            <a:schemeClr val="tx1"/>
                          </a:solidFill>
                          <a:latin typeface="Calibri" charset="0"/>
                        </a:defRPr>
                      </a:lvl2pPr>
                      <a:lvl3pPr marL="1143000" indent="-228600">
                        <a:lnSpc>
                          <a:spcPct val="90000"/>
                        </a:lnSpc>
                        <a:spcBef>
                          <a:spcPts val="500"/>
                        </a:spcBef>
                        <a:buFont typeface="Arial" charset="0"/>
                        <a:defRPr sz="2000">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fontAlgn="base">
                        <a:lnSpc>
                          <a:spcPct val="90000"/>
                        </a:lnSpc>
                        <a:spcBef>
                          <a:spcPts val="500"/>
                        </a:spcBef>
                        <a:spcAft>
                          <a:spcPct val="0"/>
                        </a:spcAft>
                        <a:buFont typeface="Arial" charset="0"/>
                        <a:defRPr>
                          <a:solidFill>
                            <a:schemeClr val="tx1"/>
                          </a:solidFill>
                          <a:latin typeface="Calibri" charset="0"/>
                        </a:defRPr>
                      </a:lvl6pPr>
                      <a:lvl7pPr marL="2971800" indent="-228600" fontAlgn="base">
                        <a:lnSpc>
                          <a:spcPct val="90000"/>
                        </a:lnSpc>
                        <a:spcBef>
                          <a:spcPts val="500"/>
                        </a:spcBef>
                        <a:spcAft>
                          <a:spcPct val="0"/>
                        </a:spcAft>
                        <a:buFont typeface="Arial" charset="0"/>
                        <a:defRPr>
                          <a:solidFill>
                            <a:schemeClr val="tx1"/>
                          </a:solidFill>
                          <a:latin typeface="Calibri" charset="0"/>
                        </a:defRPr>
                      </a:lvl7pPr>
                      <a:lvl8pPr marL="3429000" indent="-228600" fontAlgn="base">
                        <a:lnSpc>
                          <a:spcPct val="90000"/>
                        </a:lnSpc>
                        <a:spcBef>
                          <a:spcPts val="500"/>
                        </a:spcBef>
                        <a:spcAft>
                          <a:spcPct val="0"/>
                        </a:spcAft>
                        <a:buFont typeface="Arial" charset="0"/>
                        <a:defRPr>
                          <a:solidFill>
                            <a:schemeClr val="tx1"/>
                          </a:solidFill>
                          <a:latin typeface="Calibri" charset="0"/>
                        </a:defRPr>
                      </a:lvl8pPr>
                      <a:lvl9pPr marL="3886200" indent="-228600" fontAlgn="base">
                        <a:lnSpc>
                          <a:spcPct val="90000"/>
                        </a:lnSpc>
                        <a:spcBef>
                          <a:spcPts val="5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x-none" sz="1800" b="0" i="0" u="none" strike="noStrike" cap="none" normalizeH="0" baseline="0" dirty="0">
                          <a:ln>
                            <a:noFill/>
                          </a:ln>
                          <a:solidFill>
                            <a:srgbClr val="000000"/>
                          </a:solidFill>
                          <a:effectLst/>
                          <a:latin typeface="Calibri" charset="0"/>
                        </a:rPr>
                        <a:t>99%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E9E8"/>
                    </a:solidFill>
                  </a:tcPr>
                </a:tc>
              </a:tr>
              <a:tr h="371475">
                <a:tc>
                  <a:txBody>
                    <a:bodyPr/>
                    <a:lstStyle>
                      <a:lvl1pPr>
                        <a:lnSpc>
                          <a:spcPct val="90000"/>
                        </a:lnSpc>
                        <a:spcBef>
                          <a:spcPts val="1000"/>
                        </a:spcBef>
                        <a:buFont typeface="Arial" charset="0"/>
                        <a:defRPr sz="2800">
                          <a:solidFill>
                            <a:schemeClr val="tx1"/>
                          </a:solidFill>
                          <a:latin typeface="Calibri" charset="0"/>
                        </a:defRPr>
                      </a:lvl1pPr>
                      <a:lvl2pPr marL="742950" indent="-285750">
                        <a:lnSpc>
                          <a:spcPct val="90000"/>
                        </a:lnSpc>
                        <a:spcBef>
                          <a:spcPts val="500"/>
                        </a:spcBef>
                        <a:buFont typeface="Arial" charset="0"/>
                        <a:defRPr sz="2400">
                          <a:solidFill>
                            <a:schemeClr val="tx1"/>
                          </a:solidFill>
                          <a:latin typeface="Calibri" charset="0"/>
                        </a:defRPr>
                      </a:lvl2pPr>
                      <a:lvl3pPr marL="1143000" indent="-228600">
                        <a:lnSpc>
                          <a:spcPct val="90000"/>
                        </a:lnSpc>
                        <a:spcBef>
                          <a:spcPts val="500"/>
                        </a:spcBef>
                        <a:buFont typeface="Arial" charset="0"/>
                        <a:defRPr sz="2000">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fontAlgn="base">
                        <a:lnSpc>
                          <a:spcPct val="90000"/>
                        </a:lnSpc>
                        <a:spcBef>
                          <a:spcPts val="500"/>
                        </a:spcBef>
                        <a:spcAft>
                          <a:spcPct val="0"/>
                        </a:spcAft>
                        <a:buFont typeface="Arial" charset="0"/>
                        <a:defRPr>
                          <a:solidFill>
                            <a:schemeClr val="tx1"/>
                          </a:solidFill>
                          <a:latin typeface="Calibri" charset="0"/>
                        </a:defRPr>
                      </a:lvl6pPr>
                      <a:lvl7pPr marL="2971800" indent="-228600" fontAlgn="base">
                        <a:lnSpc>
                          <a:spcPct val="90000"/>
                        </a:lnSpc>
                        <a:spcBef>
                          <a:spcPts val="500"/>
                        </a:spcBef>
                        <a:spcAft>
                          <a:spcPct val="0"/>
                        </a:spcAft>
                        <a:buFont typeface="Arial" charset="0"/>
                        <a:defRPr>
                          <a:solidFill>
                            <a:schemeClr val="tx1"/>
                          </a:solidFill>
                          <a:latin typeface="Calibri" charset="0"/>
                        </a:defRPr>
                      </a:lvl7pPr>
                      <a:lvl8pPr marL="3429000" indent="-228600" fontAlgn="base">
                        <a:lnSpc>
                          <a:spcPct val="90000"/>
                        </a:lnSpc>
                        <a:spcBef>
                          <a:spcPts val="500"/>
                        </a:spcBef>
                        <a:spcAft>
                          <a:spcPct val="0"/>
                        </a:spcAft>
                        <a:buFont typeface="Arial" charset="0"/>
                        <a:defRPr>
                          <a:solidFill>
                            <a:schemeClr val="tx1"/>
                          </a:solidFill>
                          <a:latin typeface="Calibri" charset="0"/>
                        </a:defRPr>
                      </a:lvl8pPr>
                      <a:lvl9pPr marL="3886200" indent="-228600" fontAlgn="base">
                        <a:lnSpc>
                          <a:spcPct val="90000"/>
                        </a:lnSpc>
                        <a:spcBef>
                          <a:spcPts val="5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x-none" sz="1800" b="0" i="0" u="none" strike="noStrike" cap="none" normalizeH="0" baseline="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D1CE"/>
                    </a:solidFill>
                  </a:tcPr>
                </a:tc>
                <a:tc>
                  <a:txBody>
                    <a:bodyPr/>
                    <a:lstStyle>
                      <a:lvl1pPr>
                        <a:lnSpc>
                          <a:spcPct val="90000"/>
                        </a:lnSpc>
                        <a:spcBef>
                          <a:spcPts val="1000"/>
                        </a:spcBef>
                        <a:buFont typeface="Arial" charset="0"/>
                        <a:defRPr sz="2800">
                          <a:solidFill>
                            <a:schemeClr val="tx1"/>
                          </a:solidFill>
                          <a:latin typeface="Calibri" charset="0"/>
                        </a:defRPr>
                      </a:lvl1pPr>
                      <a:lvl2pPr marL="742950" indent="-285750">
                        <a:lnSpc>
                          <a:spcPct val="90000"/>
                        </a:lnSpc>
                        <a:spcBef>
                          <a:spcPts val="500"/>
                        </a:spcBef>
                        <a:buFont typeface="Arial" charset="0"/>
                        <a:defRPr sz="2400">
                          <a:solidFill>
                            <a:schemeClr val="tx1"/>
                          </a:solidFill>
                          <a:latin typeface="Calibri" charset="0"/>
                        </a:defRPr>
                      </a:lvl2pPr>
                      <a:lvl3pPr marL="1143000" indent="-228600">
                        <a:lnSpc>
                          <a:spcPct val="90000"/>
                        </a:lnSpc>
                        <a:spcBef>
                          <a:spcPts val="500"/>
                        </a:spcBef>
                        <a:buFont typeface="Arial" charset="0"/>
                        <a:defRPr sz="2000">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fontAlgn="base">
                        <a:lnSpc>
                          <a:spcPct val="90000"/>
                        </a:lnSpc>
                        <a:spcBef>
                          <a:spcPts val="500"/>
                        </a:spcBef>
                        <a:spcAft>
                          <a:spcPct val="0"/>
                        </a:spcAft>
                        <a:buFont typeface="Arial" charset="0"/>
                        <a:defRPr>
                          <a:solidFill>
                            <a:schemeClr val="tx1"/>
                          </a:solidFill>
                          <a:latin typeface="Calibri" charset="0"/>
                        </a:defRPr>
                      </a:lvl6pPr>
                      <a:lvl7pPr marL="2971800" indent="-228600" fontAlgn="base">
                        <a:lnSpc>
                          <a:spcPct val="90000"/>
                        </a:lnSpc>
                        <a:spcBef>
                          <a:spcPts val="500"/>
                        </a:spcBef>
                        <a:spcAft>
                          <a:spcPct val="0"/>
                        </a:spcAft>
                        <a:buFont typeface="Arial" charset="0"/>
                        <a:defRPr>
                          <a:solidFill>
                            <a:schemeClr val="tx1"/>
                          </a:solidFill>
                          <a:latin typeface="Calibri" charset="0"/>
                        </a:defRPr>
                      </a:lvl7pPr>
                      <a:lvl8pPr marL="3429000" indent="-228600" fontAlgn="base">
                        <a:lnSpc>
                          <a:spcPct val="90000"/>
                        </a:lnSpc>
                        <a:spcBef>
                          <a:spcPts val="500"/>
                        </a:spcBef>
                        <a:spcAft>
                          <a:spcPct val="0"/>
                        </a:spcAft>
                        <a:buFont typeface="Arial" charset="0"/>
                        <a:defRPr>
                          <a:solidFill>
                            <a:schemeClr val="tx1"/>
                          </a:solidFill>
                          <a:latin typeface="Calibri" charset="0"/>
                        </a:defRPr>
                      </a:lvl8pPr>
                      <a:lvl9pPr marL="3886200" indent="-228600" fontAlgn="base">
                        <a:lnSpc>
                          <a:spcPct val="90000"/>
                        </a:lnSpc>
                        <a:spcBef>
                          <a:spcPts val="5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GB" altLang="x-none" sz="1800" b="0" i="0" u="none" strike="noStrike" cap="none" normalizeH="0" baseline="0" dirty="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D1CE"/>
                    </a:solidFill>
                  </a:tcPr>
                </a:tc>
              </a:tr>
              <a:tr h="371475">
                <a:tc>
                  <a:txBody>
                    <a:bodyPr/>
                    <a:lstStyle>
                      <a:lvl1pPr>
                        <a:lnSpc>
                          <a:spcPct val="90000"/>
                        </a:lnSpc>
                        <a:spcBef>
                          <a:spcPts val="1000"/>
                        </a:spcBef>
                        <a:buFont typeface="Arial" charset="0"/>
                        <a:defRPr sz="2800">
                          <a:solidFill>
                            <a:schemeClr val="tx1"/>
                          </a:solidFill>
                          <a:latin typeface="Calibri" charset="0"/>
                        </a:defRPr>
                      </a:lvl1pPr>
                      <a:lvl2pPr marL="742950" indent="-285750">
                        <a:lnSpc>
                          <a:spcPct val="90000"/>
                        </a:lnSpc>
                        <a:spcBef>
                          <a:spcPts val="500"/>
                        </a:spcBef>
                        <a:buFont typeface="Arial" charset="0"/>
                        <a:defRPr sz="2400">
                          <a:solidFill>
                            <a:schemeClr val="tx1"/>
                          </a:solidFill>
                          <a:latin typeface="Calibri" charset="0"/>
                        </a:defRPr>
                      </a:lvl2pPr>
                      <a:lvl3pPr marL="1143000" indent="-228600">
                        <a:lnSpc>
                          <a:spcPct val="90000"/>
                        </a:lnSpc>
                        <a:spcBef>
                          <a:spcPts val="500"/>
                        </a:spcBef>
                        <a:buFont typeface="Arial" charset="0"/>
                        <a:defRPr sz="2000">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fontAlgn="base">
                        <a:lnSpc>
                          <a:spcPct val="90000"/>
                        </a:lnSpc>
                        <a:spcBef>
                          <a:spcPts val="500"/>
                        </a:spcBef>
                        <a:spcAft>
                          <a:spcPct val="0"/>
                        </a:spcAft>
                        <a:buFont typeface="Arial" charset="0"/>
                        <a:defRPr>
                          <a:solidFill>
                            <a:schemeClr val="tx1"/>
                          </a:solidFill>
                          <a:latin typeface="Calibri" charset="0"/>
                        </a:defRPr>
                      </a:lvl6pPr>
                      <a:lvl7pPr marL="2971800" indent="-228600" fontAlgn="base">
                        <a:lnSpc>
                          <a:spcPct val="90000"/>
                        </a:lnSpc>
                        <a:spcBef>
                          <a:spcPts val="500"/>
                        </a:spcBef>
                        <a:spcAft>
                          <a:spcPct val="0"/>
                        </a:spcAft>
                        <a:buFont typeface="Arial" charset="0"/>
                        <a:defRPr>
                          <a:solidFill>
                            <a:schemeClr val="tx1"/>
                          </a:solidFill>
                          <a:latin typeface="Calibri" charset="0"/>
                        </a:defRPr>
                      </a:lvl7pPr>
                      <a:lvl8pPr marL="3429000" indent="-228600" fontAlgn="base">
                        <a:lnSpc>
                          <a:spcPct val="90000"/>
                        </a:lnSpc>
                        <a:spcBef>
                          <a:spcPts val="500"/>
                        </a:spcBef>
                        <a:spcAft>
                          <a:spcPct val="0"/>
                        </a:spcAft>
                        <a:buFont typeface="Arial" charset="0"/>
                        <a:defRPr>
                          <a:solidFill>
                            <a:schemeClr val="tx1"/>
                          </a:solidFill>
                          <a:latin typeface="Calibri" charset="0"/>
                        </a:defRPr>
                      </a:lvl8pPr>
                      <a:lvl9pPr marL="3886200" indent="-228600" fontAlgn="base">
                        <a:lnSpc>
                          <a:spcPct val="90000"/>
                        </a:lnSpc>
                        <a:spcBef>
                          <a:spcPts val="5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x-none" sz="1800" b="0" i="0" u="none" strike="noStrike" cap="none" normalizeH="0" baseline="0" dirty="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E9E8"/>
                    </a:solidFill>
                  </a:tcPr>
                </a:tc>
                <a:tc>
                  <a:txBody>
                    <a:bodyPr/>
                    <a:lstStyle>
                      <a:lvl1pPr>
                        <a:lnSpc>
                          <a:spcPct val="90000"/>
                        </a:lnSpc>
                        <a:spcBef>
                          <a:spcPts val="1000"/>
                        </a:spcBef>
                        <a:buFont typeface="Arial" charset="0"/>
                        <a:defRPr sz="2800">
                          <a:solidFill>
                            <a:schemeClr val="tx1"/>
                          </a:solidFill>
                          <a:latin typeface="Calibri" charset="0"/>
                        </a:defRPr>
                      </a:lvl1pPr>
                      <a:lvl2pPr marL="742950" indent="-285750">
                        <a:lnSpc>
                          <a:spcPct val="90000"/>
                        </a:lnSpc>
                        <a:spcBef>
                          <a:spcPts val="500"/>
                        </a:spcBef>
                        <a:buFont typeface="Arial" charset="0"/>
                        <a:defRPr sz="2400">
                          <a:solidFill>
                            <a:schemeClr val="tx1"/>
                          </a:solidFill>
                          <a:latin typeface="Calibri" charset="0"/>
                        </a:defRPr>
                      </a:lvl2pPr>
                      <a:lvl3pPr marL="1143000" indent="-228600">
                        <a:lnSpc>
                          <a:spcPct val="90000"/>
                        </a:lnSpc>
                        <a:spcBef>
                          <a:spcPts val="500"/>
                        </a:spcBef>
                        <a:buFont typeface="Arial" charset="0"/>
                        <a:defRPr sz="2000">
                          <a:solidFill>
                            <a:schemeClr val="tx1"/>
                          </a:solidFill>
                          <a:latin typeface="Calibri" charset="0"/>
                        </a:defRPr>
                      </a:lvl3pPr>
                      <a:lvl4pPr marL="1600200" indent="-228600">
                        <a:lnSpc>
                          <a:spcPct val="90000"/>
                        </a:lnSpc>
                        <a:spcBef>
                          <a:spcPts val="500"/>
                        </a:spcBef>
                        <a:buFont typeface="Arial" charset="0"/>
                        <a:defRPr>
                          <a:solidFill>
                            <a:schemeClr val="tx1"/>
                          </a:solidFill>
                          <a:latin typeface="Calibri" charset="0"/>
                        </a:defRPr>
                      </a:lvl4pPr>
                      <a:lvl5pPr marL="2057400" indent="-228600">
                        <a:lnSpc>
                          <a:spcPct val="90000"/>
                        </a:lnSpc>
                        <a:spcBef>
                          <a:spcPts val="500"/>
                        </a:spcBef>
                        <a:buFont typeface="Arial" charset="0"/>
                        <a:defRPr>
                          <a:solidFill>
                            <a:schemeClr val="tx1"/>
                          </a:solidFill>
                          <a:latin typeface="Calibri" charset="0"/>
                        </a:defRPr>
                      </a:lvl5pPr>
                      <a:lvl6pPr marL="2514600" indent="-228600" fontAlgn="base">
                        <a:lnSpc>
                          <a:spcPct val="90000"/>
                        </a:lnSpc>
                        <a:spcBef>
                          <a:spcPts val="500"/>
                        </a:spcBef>
                        <a:spcAft>
                          <a:spcPct val="0"/>
                        </a:spcAft>
                        <a:buFont typeface="Arial" charset="0"/>
                        <a:defRPr>
                          <a:solidFill>
                            <a:schemeClr val="tx1"/>
                          </a:solidFill>
                          <a:latin typeface="Calibri" charset="0"/>
                        </a:defRPr>
                      </a:lvl6pPr>
                      <a:lvl7pPr marL="2971800" indent="-228600" fontAlgn="base">
                        <a:lnSpc>
                          <a:spcPct val="90000"/>
                        </a:lnSpc>
                        <a:spcBef>
                          <a:spcPts val="500"/>
                        </a:spcBef>
                        <a:spcAft>
                          <a:spcPct val="0"/>
                        </a:spcAft>
                        <a:buFont typeface="Arial" charset="0"/>
                        <a:defRPr>
                          <a:solidFill>
                            <a:schemeClr val="tx1"/>
                          </a:solidFill>
                          <a:latin typeface="Calibri" charset="0"/>
                        </a:defRPr>
                      </a:lvl7pPr>
                      <a:lvl8pPr marL="3429000" indent="-228600" fontAlgn="base">
                        <a:lnSpc>
                          <a:spcPct val="90000"/>
                        </a:lnSpc>
                        <a:spcBef>
                          <a:spcPts val="500"/>
                        </a:spcBef>
                        <a:spcAft>
                          <a:spcPct val="0"/>
                        </a:spcAft>
                        <a:buFont typeface="Arial" charset="0"/>
                        <a:defRPr>
                          <a:solidFill>
                            <a:schemeClr val="tx1"/>
                          </a:solidFill>
                          <a:latin typeface="Calibri" charset="0"/>
                        </a:defRPr>
                      </a:lvl8pPr>
                      <a:lvl9pPr marL="3886200" indent="-228600" fontAlgn="base">
                        <a:lnSpc>
                          <a:spcPct val="90000"/>
                        </a:lnSpc>
                        <a:spcBef>
                          <a:spcPts val="5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GB" altLang="x-none" sz="1800" b="0" i="0" u="none" strike="noStrike" cap="none" normalizeH="0" baseline="0" dirty="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E9E8"/>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9220555"/>
              </p:ext>
            </p:extLst>
          </p:nvPr>
        </p:nvGraphicFramePr>
        <p:xfrm>
          <a:off x="1524000" y="3359976"/>
          <a:ext cx="6096000" cy="1482724"/>
        </p:xfrm>
        <a:graphic>
          <a:graphicData uri="http://schemas.openxmlformats.org/drawingml/2006/table">
            <a:tbl>
              <a:tblPr firstRow="1" bandRow="1">
                <a:tableStyleId>{5C22544A-7EE6-4342-B048-85BDC9FD1C3A}</a:tableStyleId>
              </a:tblPr>
              <a:tblGrid>
                <a:gridCol w="4281377"/>
                <a:gridCol w="1814623"/>
              </a:tblGrid>
              <a:tr h="370681">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dirty="0" smtClean="0">
                          <a:ln>
                            <a:noFill/>
                          </a:ln>
                          <a:solidFill>
                            <a:srgbClr val="FFFFFF"/>
                          </a:solidFill>
                          <a:effectLst/>
                          <a:latin typeface="Calibri" charset="0"/>
                        </a:rPr>
                        <a:t>Interviews with children 12 to 23 months</a:t>
                      </a:r>
                      <a:endParaRPr kumimoji="0" lang="en-US" altLang="x-none" sz="1800" b="1" i="0" u="none" strike="noStrike" cap="none" normalizeH="0" baseline="0" dirty="0">
                        <a:ln>
                          <a:noFill/>
                        </a:ln>
                        <a:solidFill>
                          <a:srgbClr val="FFFFFF"/>
                        </a:solidFill>
                        <a:effectLst/>
                        <a:latin typeface="Calibri" charset="0"/>
                      </a:endParaRPr>
                    </a:p>
                  </a:txBody>
                  <a:tcPr marT="45700" marB="45700"/>
                </a:tc>
                <a:tc hMerge="1">
                  <a:txBody>
                    <a:bodyPr/>
                    <a:lstStyle/>
                    <a:p>
                      <a:endParaRPr lang="en-US" dirty="0"/>
                    </a:p>
                  </a:txBody>
                  <a:tcPr/>
                </a:tc>
              </a:tr>
              <a:tr h="370681">
                <a:tc>
                  <a:txBody>
                    <a:bodyPr/>
                    <a:lstStyle/>
                    <a:p>
                      <a:r>
                        <a:rPr lang="en-US" sz="1800" dirty="0" smtClean="0"/>
                        <a:t>Eligible children</a:t>
                      </a:r>
                      <a:endParaRPr lang="en-US" sz="1800" dirty="0"/>
                    </a:p>
                  </a:txBody>
                  <a:tcPr marT="45700" marB="45700"/>
                </a:tc>
                <a:tc>
                  <a:txBody>
                    <a:bodyPr/>
                    <a:lstStyle/>
                    <a:p>
                      <a:pPr algn="r"/>
                      <a:r>
                        <a:rPr lang="en-US" sz="1800" dirty="0" smtClean="0"/>
                        <a:t>6,360</a:t>
                      </a:r>
                      <a:endParaRPr lang="en-US" sz="1800" dirty="0"/>
                    </a:p>
                  </a:txBody>
                  <a:tcPr marT="45700" marB="45700"/>
                </a:tc>
              </a:tr>
              <a:tr h="370681">
                <a:tc>
                  <a:txBody>
                    <a:bodyPr/>
                    <a:lstStyle/>
                    <a:p>
                      <a:r>
                        <a:rPr lang="en-US" sz="1800" dirty="0" smtClean="0"/>
                        <a:t>Children interviewed* </a:t>
                      </a:r>
                      <a:endParaRPr lang="en-US" sz="1800" dirty="0"/>
                    </a:p>
                  </a:txBody>
                  <a:tcPr marT="45700" marB="45700"/>
                </a:tc>
                <a:tc>
                  <a:txBody>
                    <a:bodyPr/>
                    <a:lstStyle/>
                    <a:p>
                      <a:pPr algn="r"/>
                      <a:r>
                        <a:rPr lang="en-US" sz="1800" dirty="0" smtClean="0"/>
                        <a:t>6,298</a:t>
                      </a:r>
                      <a:endParaRPr lang="en-US" sz="1800" dirty="0"/>
                    </a:p>
                  </a:txBody>
                  <a:tcPr marT="45700" marB="45700"/>
                </a:tc>
              </a:tr>
              <a:tr h="370681">
                <a:tc>
                  <a:txBody>
                    <a:bodyPr/>
                    <a:lstStyle/>
                    <a:p>
                      <a:r>
                        <a:rPr lang="en-US" sz="1800" dirty="0" smtClean="0"/>
                        <a:t>Response rate</a:t>
                      </a:r>
                      <a:endParaRPr lang="en-US" sz="1800" dirty="0"/>
                    </a:p>
                  </a:txBody>
                  <a:tcPr marT="45700" marB="45700"/>
                </a:tc>
                <a:tc>
                  <a:txBody>
                    <a:bodyPr/>
                    <a:lstStyle/>
                    <a:p>
                      <a:pPr algn="r"/>
                      <a:r>
                        <a:rPr lang="en-US" sz="1800" dirty="0" smtClean="0"/>
                        <a:t>98%</a:t>
                      </a:r>
                      <a:endParaRPr lang="en-US" sz="1800" dirty="0"/>
                    </a:p>
                  </a:txBody>
                  <a:tcPr marT="45700" marB="45700"/>
                </a:tc>
              </a:tr>
            </a:tbl>
          </a:graphicData>
        </a:graphic>
      </p:graphicFrame>
    </p:spTree>
    <p:extLst>
      <p:ext uri="{BB962C8B-B14F-4D97-AF65-F5344CB8AC3E}">
        <p14:creationId xmlns:p14="http://schemas.microsoft.com/office/powerpoint/2010/main" val="1147159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0" y="125413"/>
            <a:ext cx="91440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eaLnBrk="1" hangingPunct="1"/>
            <a:r>
              <a:rPr lang="en-US" altLang="x-none" sz="4400" b="1"/>
              <a:t>Household and Respondent Characteristics</a:t>
            </a:r>
          </a:p>
        </p:txBody>
      </p:sp>
      <p:sp>
        <p:nvSpPr>
          <p:cNvPr id="5" name="TextBox 4"/>
          <p:cNvSpPr txBox="1">
            <a:spLocks noChangeArrowheads="1"/>
          </p:cNvSpPr>
          <p:nvPr/>
        </p:nvSpPr>
        <p:spPr bwMode="auto">
          <a:xfrm>
            <a:off x="0" y="5280527"/>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eaLnBrk="1" hangingPunct="1"/>
            <a:r>
              <a:rPr lang="en-US" altLang="x-none" sz="4400" b="1" dirty="0" smtClean="0"/>
              <a:t>2016/17 Nigeria National Immunisation Coverage Survey</a:t>
            </a:r>
            <a:endParaRPr lang="en-US" altLang="x-none" sz="4400" b="1" dirty="0"/>
          </a:p>
        </p:txBody>
      </p:sp>
    </p:spTree>
    <p:extLst>
      <p:ext uri="{BB962C8B-B14F-4D97-AF65-F5344CB8AC3E}">
        <p14:creationId xmlns:p14="http://schemas.microsoft.com/office/powerpoint/2010/main" val="7958024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txBox="1">
            <a:spLocks/>
          </p:cNvSpPr>
          <p:nvPr/>
        </p:nvSpPr>
        <p:spPr bwMode="auto">
          <a:xfrm>
            <a:off x="0" y="1058863"/>
            <a:ext cx="4572000" cy="535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charset="0"/>
              <a:buChar char="•"/>
              <a:defRPr sz="3200">
                <a:solidFill>
                  <a:schemeClr val="tx1"/>
                </a:solidFill>
                <a:latin typeface="Calibri" charset="0"/>
              </a:defRPr>
            </a:lvl1pPr>
            <a:lvl2pPr marL="685800" indent="-228600">
              <a:lnSpc>
                <a:spcPct val="90000"/>
              </a:lnSpc>
              <a:spcBef>
                <a:spcPts val="500"/>
              </a:spcBef>
              <a:buFont typeface="Arial" charset="0"/>
              <a:buChar char="•"/>
              <a:defRPr sz="2800">
                <a:solidFill>
                  <a:schemeClr val="tx1"/>
                </a:solidFill>
                <a:latin typeface="Calibri" charset="0"/>
              </a:defRPr>
            </a:lvl2pPr>
            <a:lvl3pPr marL="1143000" indent="-228600">
              <a:lnSpc>
                <a:spcPct val="90000"/>
              </a:lnSpc>
              <a:spcBef>
                <a:spcPts val="500"/>
              </a:spcBef>
              <a:buFont typeface="Arial" charset="0"/>
              <a:buChar char="•"/>
              <a:defRPr sz="2400">
                <a:solidFill>
                  <a:schemeClr val="tx1"/>
                </a:solidFill>
                <a:latin typeface="Calibri" charset="0"/>
              </a:defRPr>
            </a:lvl3pPr>
            <a:lvl4pPr marL="1600200" indent="-228600">
              <a:lnSpc>
                <a:spcPct val="90000"/>
              </a:lnSpc>
              <a:spcBef>
                <a:spcPts val="500"/>
              </a:spcBef>
              <a:buFont typeface="Arial" charset="0"/>
              <a:buChar char="•"/>
              <a:defRPr sz="2000">
                <a:solidFill>
                  <a:schemeClr val="tx1"/>
                </a:solidFill>
                <a:latin typeface="Calibri" charset="0"/>
              </a:defRPr>
            </a:lvl4pPr>
            <a:lvl5pPr marL="2057400" indent="-228600">
              <a:lnSpc>
                <a:spcPct val="90000"/>
              </a:lnSpc>
              <a:spcBef>
                <a:spcPts val="500"/>
              </a:spcBef>
              <a:buFont typeface="Arial" charset="0"/>
              <a:buChar char="•"/>
              <a:defRPr sz="2000">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sz="2000">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sz="2000">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sz="2000">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sz="2000">
                <a:solidFill>
                  <a:schemeClr val="tx1"/>
                </a:solidFill>
                <a:latin typeface="Calibri" charset="0"/>
              </a:defRPr>
            </a:lvl9pPr>
          </a:lstStyle>
          <a:p>
            <a:pPr eaLnBrk="1" hangingPunct="1">
              <a:lnSpc>
                <a:spcPct val="110000"/>
              </a:lnSpc>
              <a:spcBef>
                <a:spcPct val="0"/>
              </a:spcBef>
              <a:spcAft>
                <a:spcPts val="600"/>
              </a:spcAft>
              <a:buClr>
                <a:schemeClr val="tx1"/>
              </a:buClr>
            </a:pPr>
            <a:r>
              <a:rPr lang="en-GB" altLang="x-none" sz="2800" b="1" dirty="0">
                <a:solidFill>
                  <a:schemeClr val="accent1"/>
                </a:solidFill>
              </a:rPr>
              <a:t>Household Characteristics</a:t>
            </a:r>
          </a:p>
          <a:p>
            <a:pPr lvl="1" eaLnBrk="1" hangingPunct="1">
              <a:lnSpc>
                <a:spcPct val="110000"/>
              </a:lnSpc>
              <a:spcBef>
                <a:spcPct val="0"/>
              </a:spcBef>
              <a:spcAft>
                <a:spcPts val="600"/>
              </a:spcAft>
              <a:buClr>
                <a:schemeClr val="tx1"/>
              </a:buClr>
            </a:pPr>
            <a:r>
              <a:rPr lang="en-GB" altLang="x-none" sz="2400" b="1" dirty="0" smtClean="0">
                <a:solidFill>
                  <a:schemeClr val="accent1"/>
                </a:solidFill>
              </a:rPr>
              <a:t>Wealth</a:t>
            </a:r>
          </a:p>
          <a:p>
            <a:pPr lvl="1">
              <a:lnSpc>
                <a:spcPct val="110000"/>
              </a:lnSpc>
              <a:spcBef>
                <a:spcPct val="0"/>
              </a:spcBef>
              <a:spcAft>
                <a:spcPts val="600"/>
              </a:spcAft>
              <a:buClr>
                <a:schemeClr val="tx1"/>
              </a:buClr>
            </a:pPr>
            <a:r>
              <a:rPr lang="en-GB" altLang="x-none" sz="2400" b="1" dirty="0">
                <a:solidFill>
                  <a:schemeClr val="accent1"/>
                </a:solidFill>
              </a:rPr>
              <a:t>Ownership of </a:t>
            </a:r>
            <a:r>
              <a:rPr lang="en-GB" altLang="x-none" sz="2400" b="1" dirty="0" smtClean="0">
                <a:solidFill>
                  <a:schemeClr val="accent1"/>
                </a:solidFill>
              </a:rPr>
              <a:t>goods</a:t>
            </a:r>
          </a:p>
          <a:p>
            <a:pPr lvl="1" eaLnBrk="1" hangingPunct="1">
              <a:lnSpc>
                <a:spcPct val="110000"/>
              </a:lnSpc>
              <a:spcBef>
                <a:spcPct val="0"/>
              </a:spcBef>
              <a:spcAft>
                <a:spcPts val="600"/>
              </a:spcAft>
              <a:buClr>
                <a:schemeClr val="tx1"/>
              </a:buClr>
            </a:pPr>
            <a:r>
              <a:rPr lang="en-GB" altLang="x-none" sz="2400" b="1" dirty="0" smtClean="0">
                <a:solidFill>
                  <a:schemeClr val="accent1"/>
                </a:solidFill>
              </a:rPr>
              <a:t>Urban - rural</a:t>
            </a:r>
          </a:p>
          <a:p>
            <a:pPr lvl="1" eaLnBrk="1" hangingPunct="1">
              <a:lnSpc>
                <a:spcPct val="110000"/>
              </a:lnSpc>
              <a:spcBef>
                <a:spcPct val="0"/>
              </a:spcBef>
              <a:spcAft>
                <a:spcPts val="600"/>
              </a:spcAft>
              <a:buClr>
                <a:schemeClr val="tx1"/>
              </a:buClr>
            </a:pPr>
            <a:r>
              <a:rPr lang="en-GB" altLang="x-none" sz="2400" b="1" dirty="0" smtClean="0">
                <a:solidFill>
                  <a:schemeClr val="accent1"/>
                </a:solidFill>
              </a:rPr>
              <a:t>Drinking </a:t>
            </a:r>
            <a:r>
              <a:rPr lang="en-GB" altLang="x-none" sz="2400" b="1" dirty="0">
                <a:solidFill>
                  <a:schemeClr val="accent1"/>
                </a:solidFill>
              </a:rPr>
              <a:t>water and sanitation</a:t>
            </a:r>
          </a:p>
          <a:p>
            <a:pPr lvl="1" eaLnBrk="1" hangingPunct="1">
              <a:lnSpc>
                <a:spcPct val="110000"/>
              </a:lnSpc>
              <a:spcBef>
                <a:spcPct val="0"/>
              </a:spcBef>
              <a:spcAft>
                <a:spcPts val="600"/>
              </a:spcAft>
              <a:buClr>
                <a:schemeClr val="tx1"/>
              </a:buClr>
            </a:pPr>
            <a:r>
              <a:rPr lang="en-GB" altLang="x-none" sz="2400" b="1" dirty="0">
                <a:solidFill>
                  <a:schemeClr val="accent1"/>
                </a:solidFill>
              </a:rPr>
              <a:t>Electricity</a:t>
            </a:r>
          </a:p>
          <a:p>
            <a:pPr eaLnBrk="1" hangingPunct="1">
              <a:lnSpc>
                <a:spcPct val="110000"/>
              </a:lnSpc>
              <a:spcBef>
                <a:spcPct val="0"/>
              </a:spcBef>
              <a:spcAft>
                <a:spcPts val="600"/>
              </a:spcAft>
              <a:buClr>
                <a:schemeClr val="tx1"/>
              </a:buClr>
            </a:pPr>
            <a:r>
              <a:rPr lang="en-GB" altLang="x-none" sz="2800" dirty="0" smtClean="0"/>
              <a:t>Respondent </a:t>
            </a:r>
            <a:r>
              <a:rPr lang="en-GB" altLang="x-none" sz="2800" dirty="0"/>
              <a:t>Characteristics</a:t>
            </a:r>
          </a:p>
          <a:p>
            <a:pPr lvl="1" eaLnBrk="1" hangingPunct="1">
              <a:lnSpc>
                <a:spcPct val="110000"/>
              </a:lnSpc>
              <a:spcBef>
                <a:spcPct val="0"/>
              </a:spcBef>
              <a:spcAft>
                <a:spcPts val="600"/>
              </a:spcAft>
              <a:buClr>
                <a:schemeClr val="tx1"/>
              </a:buClr>
            </a:pPr>
            <a:r>
              <a:rPr lang="en-GB" altLang="x-none" sz="2400" dirty="0"/>
              <a:t>Education</a:t>
            </a:r>
          </a:p>
          <a:p>
            <a:pPr lvl="1" eaLnBrk="1" hangingPunct="1">
              <a:lnSpc>
                <a:spcPct val="110000"/>
              </a:lnSpc>
              <a:spcBef>
                <a:spcPct val="0"/>
              </a:spcBef>
              <a:spcAft>
                <a:spcPts val="600"/>
              </a:spcAft>
              <a:buClr>
                <a:schemeClr val="tx1"/>
              </a:buClr>
            </a:pPr>
            <a:r>
              <a:rPr lang="en-GB" altLang="x-none" sz="2400" dirty="0" smtClean="0"/>
              <a:t>Age </a:t>
            </a:r>
            <a:endParaRPr lang="en-GB" altLang="x-none" sz="2400" dirty="0"/>
          </a:p>
        </p:txBody>
      </p:sp>
    </p:spTree>
    <p:extLst>
      <p:ext uri="{BB962C8B-B14F-4D97-AF65-F5344CB8AC3E}">
        <p14:creationId xmlns:p14="http://schemas.microsoft.com/office/powerpoint/2010/main" val="10979388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ctr"/>
            <a:r>
              <a:rPr lang="en-US" altLang="x-none" sz="4200" dirty="0" smtClean="0"/>
              <a:t>Nigeria’s </a:t>
            </a:r>
            <a:r>
              <a:rPr lang="en-US" altLang="x-none" sz="4200" dirty="0"/>
              <a:t>Households</a:t>
            </a:r>
          </a:p>
        </p:txBody>
      </p:sp>
      <p:sp>
        <p:nvSpPr>
          <p:cNvPr id="3" name="Content Placeholder 2"/>
          <p:cNvSpPr>
            <a:spLocks noGrp="1"/>
          </p:cNvSpPr>
          <p:nvPr>
            <p:ph idx="1"/>
          </p:nvPr>
        </p:nvSpPr>
        <p:spPr>
          <a:xfrm>
            <a:off x="628650" y="1600200"/>
            <a:ext cx="7886700" cy="5257800"/>
          </a:xfrm>
        </p:spPr>
        <p:txBody>
          <a:bodyPr rtlCol="0">
            <a:normAutofit/>
          </a:bodyPr>
          <a:lstStyle/>
          <a:p>
            <a:pPr fontAlgn="auto">
              <a:lnSpc>
                <a:spcPct val="100000"/>
              </a:lnSpc>
              <a:spcBef>
                <a:spcPts val="0"/>
              </a:spcBef>
              <a:spcAft>
                <a:spcPts val="600"/>
              </a:spcAft>
              <a:buClr>
                <a:schemeClr val="tx1"/>
              </a:buClr>
              <a:buFont typeface="Arial" panose="020B0604020202020204" pitchFamily="34" charset="0"/>
              <a:buChar char="•"/>
              <a:defRPr/>
            </a:pPr>
            <a:r>
              <a:rPr lang="en-GB" b="1" dirty="0" smtClean="0">
                <a:solidFill>
                  <a:schemeClr val="accent1"/>
                </a:solidFill>
              </a:rPr>
              <a:t>13.6% </a:t>
            </a:r>
            <a:r>
              <a:rPr lang="en-GB" dirty="0" smtClean="0"/>
              <a:t>of households are </a:t>
            </a:r>
            <a:r>
              <a:rPr lang="en-GB" b="1" dirty="0" smtClean="0">
                <a:solidFill>
                  <a:schemeClr val="accent1"/>
                </a:solidFill>
              </a:rPr>
              <a:t>headed by females</a:t>
            </a:r>
            <a:r>
              <a:rPr lang="en-GB" dirty="0" smtClean="0"/>
              <a:t>.</a:t>
            </a:r>
          </a:p>
          <a:p>
            <a:r>
              <a:rPr lang="en-GB" dirty="0" smtClean="0"/>
              <a:t>Households have an average of </a:t>
            </a:r>
            <a:r>
              <a:rPr lang="en-GB" b="1" dirty="0">
                <a:solidFill>
                  <a:schemeClr val="accent1"/>
                </a:solidFill>
              </a:rPr>
              <a:t>5.4 members</a:t>
            </a:r>
            <a:r>
              <a:rPr lang="en-GB" b="1" dirty="0" smtClean="0">
                <a:solidFill>
                  <a:schemeClr val="accent1">
                    <a:lumMod val="75000"/>
                  </a:schemeClr>
                </a:solidFill>
              </a:rPr>
              <a:t>. </a:t>
            </a:r>
          </a:p>
          <a:p>
            <a:endParaRPr lang="en-GB" b="1" dirty="0" smtClean="0">
              <a:solidFill>
                <a:schemeClr val="accent1">
                  <a:lumMod val="75000"/>
                </a:schemeClr>
              </a:solidFill>
            </a:endParaRPr>
          </a:p>
          <a:p>
            <a:r>
              <a:rPr lang="en-GB" b="1" dirty="0">
                <a:solidFill>
                  <a:schemeClr val="accent1"/>
                </a:solidFill>
              </a:rPr>
              <a:t>46.9%</a:t>
            </a:r>
            <a:r>
              <a:rPr lang="en-GB" b="1" dirty="0">
                <a:solidFill>
                  <a:schemeClr val="accent1">
                    <a:lumMod val="75000"/>
                  </a:schemeClr>
                </a:solidFill>
              </a:rPr>
              <a:t> </a:t>
            </a:r>
            <a:r>
              <a:rPr lang="en-GB" dirty="0"/>
              <a:t>of the population is under 18 years old</a:t>
            </a:r>
            <a:r>
              <a:rPr lang="en-GB" dirty="0" smtClean="0"/>
              <a:t>.</a:t>
            </a:r>
            <a:endParaRPr lang="en-GB" b="1" dirty="0" smtClean="0">
              <a:solidFill>
                <a:schemeClr val="accent1"/>
              </a:solidFill>
            </a:endParaRPr>
          </a:p>
          <a:p>
            <a:r>
              <a:rPr lang="en-GB" b="1" dirty="0" smtClean="0">
                <a:solidFill>
                  <a:schemeClr val="accent1"/>
                </a:solidFill>
              </a:rPr>
              <a:t>3.4</a:t>
            </a:r>
            <a:r>
              <a:rPr lang="en-GB" b="1" dirty="0">
                <a:solidFill>
                  <a:schemeClr val="accent1"/>
                </a:solidFill>
              </a:rPr>
              <a:t>%</a:t>
            </a:r>
            <a:r>
              <a:rPr lang="en-GB" b="1" dirty="0" smtClean="0">
                <a:solidFill>
                  <a:schemeClr val="accent1">
                    <a:lumMod val="75000"/>
                  </a:schemeClr>
                </a:solidFill>
              </a:rPr>
              <a:t> </a:t>
            </a:r>
            <a:r>
              <a:rPr lang="en-GB" dirty="0" smtClean="0"/>
              <a:t>of the population is 12 to 23 months old. </a:t>
            </a:r>
          </a:p>
          <a:p>
            <a:endParaRPr lang="en-GB" dirty="0" smtClean="0"/>
          </a:p>
          <a:p>
            <a:pPr>
              <a:lnSpc>
                <a:spcPct val="100000"/>
              </a:lnSpc>
              <a:spcBef>
                <a:spcPts val="0"/>
              </a:spcBef>
              <a:spcAft>
                <a:spcPts val="600"/>
              </a:spcAft>
              <a:buClr>
                <a:schemeClr val="tx1"/>
              </a:buClr>
              <a:defRPr/>
            </a:pPr>
            <a:r>
              <a:rPr lang="hr-HR" b="1" dirty="0">
                <a:solidFill>
                  <a:schemeClr val="accent1">
                    <a:lumMod val="75000"/>
                  </a:schemeClr>
                </a:solidFill>
              </a:rPr>
              <a:t>63.3</a:t>
            </a:r>
            <a:r>
              <a:rPr lang="en-GB" b="1" dirty="0">
                <a:solidFill>
                  <a:schemeClr val="accent1">
                    <a:lumMod val="75000"/>
                  </a:schemeClr>
                </a:solidFill>
              </a:rPr>
              <a:t>% </a:t>
            </a:r>
            <a:r>
              <a:rPr lang="en-GB" dirty="0"/>
              <a:t>of household members </a:t>
            </a:r>
            <a:r>
              <a:rPr lang="en-GB" dirty="0">
                <a:solidFill>
                  <a:schemeClr val="accent1">
                    <a:lumMod val="75000"/>
                  </a:schemeClr>
                </a:solidFill>
              </a:rPr>
              <a:t>live in rural areas</a:t>
            </a:r>
            <a:r>
              <a:rPr lang="en-GB" dirty="0"/>
              <a:t>.</a:t>
            </a:r>
          </a:p>
          <a:p>
            <a:pPr>
              <a:lnSpc>
                <a:spcPct val="100000"/>
              </a:lnSpc>
              <a:spcBef>
                <a:spcPts val="0"/>
              </a:spcBef>
              <a:spcAft>
                <a:spcPts val="600"/>
              </a:spcAft>
              <a:buClr>
                <a:schemeClr val="tx1"/>
              </a:buClr>
              <a:defRPr/>
            </a:pPr>
            <a:r>
              <a:rPr lang="en-GB" b="1" dirty="0">
                <a:solidFill>
                  <a:schemeClr val="accent1">
                    <a:lumMod val="75000"/>
                  </a:schemeClr>
                </a:solidFill>
              </a:rPr>
              <a:t>54.7% </a:t>
            </a:r>
            <a:r>
              <a:rPr lang="en-GB" dirty="0"/>
              <a:t>of all households have electricity. </a:t>
            </a:r>
          </a:p>
          <a:p>
            <a:pPr fontAlgn="auto">
              <a:lnSpc>
                <a:spcPct val="100000"/>
              </a:lnSpc>
              <a:spcBef>
                <a:spcPts val="0"/>
              </a:spcBef>
              <a:spcAft>
                <a:spcPts val="600"/>
              </a:spcAft>
              <a:buClr>
                <a:schemeClr val="tx1"/>
              </a:buClr>
              <a:buFont typeface="Arial" panose="020B0604020202020204" pitchFamily="34" charset="0"/>
              <a:buChar char="•"/>
              <a:defRPr/>
            </a:pPr>
            <a:endParaRPr lang="en-GB" dirty="0"/>
          </a:p>
          <a:p>
            <a:pPr fontAlgn="auto">
              <a:lnSpc>
                <a:spcPct val="100000"/>
              </a:lnSpc>
              <a:spcBef>
                <a:spcPts val="0"/>
              </a:spcBef>
              <a:spcAft>
                <a:spcPts val="600"/>
              </a:spcAft>
              <a:buClr>
                <a:schemeClr val="tx1"/>
              </a:buClr>
              <a:buFont typeface="Arial" panose="020B0604020202020204" pitchFamily="34" charset="0"/>
              <a:buChar char="•"/>
              <a:defRPr/>
            </a:pPr>
            <a:endParaRPr lang="en-GB" dirty="0"/>
          </a:p>
        </p:txBody>
      </p:sp>
    </p:spTree>
    <p:extLst>
      <p:ext uri="{BB962C8B-B14F-4D97-AF65-F5344CB8AC3E}">
        <p14:creationId xmlns:p14="http://schemas.microsoft.com/office/powerpoint/2010/main" val="1173831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D18111C-7FB7-1547-AA29-5F2576F6EEBE}" type="slidenum">
              <a:rPr lang="en-US" smtClean="0"/>
              <a:t>36</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2" y="0"/>
            <a:ext cx="8561940" cy="6858001"/>
          </a:xfrm>
          <a:prstGeom prst="rect">
            <a:avLst/>
          </a:prstGeom>
        </p:spPr>
      </p:pic>
    </p:spTree>
    <p:extLst>
      <p:ext uri="{BB962C8B-B14F-4D97-AF65-F5344CB8AC3E}">
        <p14:creationId xmlns:p14="http://schemas.microsoft.com/office/powerpoint/2010/main" val="1622781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410818"/>
            <a:ext cx="9144000" cy="1325563"/>
          </a:xfrm>
        </p:spPr>
        <p:txBody>
          <a:bodyPr/>
          <a:lstStyle/>
          <a:p>
            <a:pPr algn="ctr"/>
            <a:r>
              <a:rPr lang="en-US" altLang="x-none" sz="4200" dirty="0"/>
              <a:t>Wealth Index</a:t>
            </a:r>
          </a:p>
        </p:txBody>
      </p:sp>
      <p:sp>
        <p:nvSpPr>
          <p:cNvPr id="3" name="Content Placeholder 2"/>
          <p:cNvSpPr>
            <a:spLocks noGrp="1"/>
          </p:cNvSpPr>
          <p:nvPr>
            <p:ph idx="1"/>
          </p:nvPr>
        </p:nvSpPr>
        <p:spPr>
          <a:xfrm>
            <a:off x="617538" y="1414463"/>
            <a:ext cx="7886700" cy="5443537"/>
          </a:xfrm>
        </p:spPr>
        <p:txBody>
          <a:bodyPr rtlCol="0">
            <a:normAutofit fontScale="92500"/>
          </a:bodyPr>
          <a:lstStyle/>
          <a:p>
            <a:pPr fontAlgn="auto">
              <a:lnSpc>
                <a:spcPct val="120000"/>
              </a:lnSpc>
              <a:spcBef>
                <a:spcPts val="0"/>
              </a:spcBef>
              <a:spcAft>
                <a:spcPts val="600"/>
              </a:spcAft>
              <a:buFont typeface="Arial" panose="020B0604020202020204" pitchFamily="34" charset="0"/>
              <a:buChar char="•"/>
              <a:defRPr/>
            </a:pPr>
            <a:r>
              <a:rPr lang="en-GB" dirty="0" smtClean="0"/>
              <a:t>Wealth is determined by scoring households based on a set of characteristics, including access to electricity and ownership of various consumer goods.</a:t>
            </a:r>
          </a:p>
          <a:p>
            <a:pPr fontAlgn="auto">
              <a:lnSpc>
                <a:spcPct val="120000"/>
              </a:lnSpc>
              <a:spcBef>
                <a:spcPts val="0"/>
              </a:spcBef>
              <a:spcAft>
                <a:spcPts val="600"/>
              </a:spcAft>
              <a:buFont typeface="Arial" panose="020B0604020202020204" pitchFamily="34" charset="0"/>
              <a:buChar char="•"/>
              <a:defRPr/>
            </a:pPr>
            <a:r>
              <a:rPr lang="en-GB" dirty="0" smtClean="0"/>
              <a:t>Households are then ranked, from lowest score to highest score.</a:t>
            </a:r>
          </a:p>
          <a:p>
            <a:pPr fontAlgn="auto">
              <a:lnSpc>
                <a:spcPct val="120000"/>
              </a:lnSpc>
              <a:spcBef>
                <a:spcPts val="0"/>
              </a:spcBef>
              <a:spcAft>
                <a:spcPts val="600"/>
              </a:spcAft>
              <a:buFont typeface="Arial" panose="020B0604020202020204" pitchFamily="34" charset="0"/>
              <a:buChar char="•"/>
              <a:defRPr/>
            </a:pPr>
            <a:r>
              <a:rPr lang="en-GB" dirty="0" smtClean="0"/>
              <a:t>This list is then separated into 5 equal pieces (or quintiles) each representing 20% of the population.</a:t>
            </a:r>
          </a:p>
          <a:p>
            <a:pPr fontAlgn="auto">
              <a:lnSpc>
                <a:spcPct val="120000"/>
              </a:lnSpc>
              <a:spcBef>
                <a:spcPts val="0"/>
              </a:spcBef>
              <a:spcAft>
                <a:spcPts val="600"/>
              </a:spcAft>
              <a:buFont typeface="Arial" panose="020B0604020202020204" pitchFamily="34" charset="0"/>
              <a:buChar char="•"/>
              <a:defRPr/>
            </a:pPr>
            <a:r>
              <a:rPr lang="en-GB" dirty="0" smtClean="0"/>
              <a:t>Therefore, those in the highest quintile may not be “rich” but they are of higher socioeconomic status than 80% of Nigeria.</a:t>
            </a:r>
            <a:endParaRPr lang="en-GB" dirty="0"/>
          </a:p>
        </p:txBody>
      </p:sp>
    </p:spTree>
    <p:extLst>
      <p:ext uri="{BB962C8B-B14F-4D97-AF65-F5344CB8AC3E}">
        <p14:creationId xmlns:p14="http://schemas.microsoft.com/office/powerpoint/2010/main" val="16575490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28650" y="0"/>
            <a:ext cx="7886700" cy="1325563"/>
          </a:xfrm>
        </p:spPr>
        <p:txBody>
          <a:bodyPr/>
          <a:lstStyle/>
          <a:p>
            <a:pPr algn="ctr"/>
            <a:r>
              <a:rPr lang="en-US" altLang="x-none" sz="4200" dirty="0"/>
              <a:t>Wealth Index</a:t>
            </a:r>
          </a:p>
        </p:txBody>
      </p:sp>
      <p:sp>
        <p:nvSpPr>
          <p:cNvPr id="3" name="Content Placeholder 2"/>
          <p:cNvSpPr>
            <a:spLocks noGrp="1"/>
          </p:cNvSpPr>
          <p:nvPr>
            <p:ph idx="1"/>
          </p:nvPr>
        </p:nvSpPr>
        <p:spPr>
          <a:xfrm>
            <a:off x="628650" y="4070350"/>
            <a:ext cx="7886700" cy="2355850"/>
          </a:xfrm>
        </p:spPr>
        <p:txBody>
          <a:bodyPr rtlCol="0">
            <a:normAutofit fontScale="77500" lnSpcReduction="20000"/>
          </a:bodyPr>
          <a:lstStyle/>
          <a:p>
            <a:pPr marL="0" indent="0" algn="ctr" fontAlgn="auto">
              <a:lnSpc>
                <a:spcPct val="120000"/>
              </a:lnSpc>
              <a:spcBef>
                <a:spcPts val="0"/>
              </a:spcBef>
              <a:spcAft>
                <a:spcPts val="600"/>
              </a:spcAft>
              <a:buFont typeface="Arial" panose="020B0604020202020204" pitchFamily="34" charset="0"/>
              <a:buNone/>
              <a:defRPr/>
            </a:pPr>
            <a:r>
              <a:rPr lang="en-GB" dirty="0" smtClean="0"/>
              <a:t>Very few urban households are in the poorest </a:t>
            </a:r>
            <a:r>
              <a:rPr lang="en-GB" dirty="0" smtClean="0">
                <a:solidFill>
                  <a:schemeClr val="accent1"/>
                </a:solidFill>
              </a:rPr>
              <a:t>two quintiles</a:t>
            </a:r>
            <a:r>
              <a:rPr lang="en-GB" dirty="0" smtClean="0"/>
              <a:t>, while very few rural households are in the wealthiest </a:t>
            </a:r>
            <a:r>
              <a:rPr lang="en-GB" dirty="0" smtClean="0">
                <a:solidFill>
                  <a:schemeClr val="accent1"/>
                </a:solidFill>
              </a:rPr>
              <a:t>two quintiles</a:t>
            </a:r>
            <a:r>
              <a:rPr lang="en-GB" dirty="0" smtClean="0"/>
              <a:t>.</a:t>
            </a:r>
          </a:p>
          <a:p>
            <a:pPr marL="0" indent="0" algn="ctr" fontAlgn="auto">
              <a:lnSpc>
                <a:spcPct val="120000"/>
              </a:lnSpc>
              <a:spcBef>
                <a:spcPts val="0"/>
              </a:spcBef>
              <a:spcAft>
                <a:spcPts val="600"/>
              </a:spcAft>
              <a:buFont typeface="Arial" panose="020B0604020202020204" pitchFamily="34" charset="0"/>
              <a:buNone/>
              <a:defRPr/>
            </a:pPr>
            <a:endParaRPr lang="en-GB" dirty="0"/>
          </a:p>
          <a:p>
            <a:pPr marL="0" indent="0" algn="ctr" fontAlgn="auto">
              <a:lnSpc>
                <a:spcPct val="120000"/>
              </a:lnSpc>
              <a:spcBef>
                <a:spcPts val="0"/>
              </a:spcBef>
              <a:spcAft>
                <a:spcPts val="600"/>
              </a:spcAft>
              <a:buFont typeface="Arial" panose="020B0604020202020204" pitchFamily="34" charset="0"/>
              <a:buNone/>
              <a:defRPr/>
            </a:pPr>
            <a:r>
              <a:rPr lang="en-GB" b="1" dirty="0" smtClean="0">
                <a:solidFill>
                  <a:schemeClr val="accent1"/>
                </a:solidFill>
              </a:rPr>
              <a:t>North West zone (33.7%) </a:t>
            </a:r>
            <a:r>
              <a:rPr lang="en-GB" dirty="0" smtClean="0"/>
              <a:t>has the largest proportion of households in the </a:t>
            </a:r>
            <a:r>
              <a:rPr lang="en-GB" b="1" dirty="0" smtClean="0">
                <a:solidFill>
                  <a:schemeClr val="accent1"/>
                </a:solidFill>
              </a:rPr>
              <a:t>poorest</a:t>
            </a:r>
            <a:r>
              <a:rPr lang="en-GB" dirty="0" smtClean="0">
                <a:solidFill>
                  <a:schemeClr val="accent1"/>
                </a:solidFill>
              </a:rPr>
              <a:t> </a:t>
            </a:r>
            <a:r>
              <a:rPr lang="en-GB" dirty="0" smtClean="0"/>
              <a:t>quintile, while </a:t>
            </a:r>
            <a:r>
              <a:rPr lang="en-GB" b="1" dirty="0" smtClean="0">
                <a:solidFill>
                  <a:schemeClr val="accent1"/>
                </a:solidFill>
              </a:rPr>
              <a:t>South West (53.9%) </a:t>
            </a:r>
            <a:r>
              <a:rPr lang="en-GB" dirty="0" smtClean="0"/>
              <a:t>has the largest proportion of households in the </a:t>
            </a:r>
            <a:r>
              <a:rPr lang="en-GB" b="1" dirty="0" smtClean="0">
                <a:solidFill>
                  <a:schemeClr val="accent1"/>
                </a:solidFill>
              </a:rPr>
              <a:t>wealthiest </a:t>
            </a:r>
            <a:r>
              <a:rPr lang="en-GB" dirty="0" smtClean="0"/>
              <a:t>quintile.</a:t>
            </a:r>
            <a:endParaRPr lang="en-GB" dirty="0"/>
          </a:p>
        </p:txBody>
      </p:sp>
      <p:sp>
        <p:nvSpPr>
          <p:cNvPr id="4" name="Rectangle 4"/>
          <p:cNvSpPr txBox="1">
            <a:spLocks noChangeArrowheads="1"/>
          </p:cNvSpPr>
          <p:nvPr/>
        </p:nvSpPr>
        <p:spPr>
          <a:xfrm>
            <a:off x="190500" y="1806575"/>
            <a:ext cx="8953500" cy="17843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70000"/>
              </a:lnSpc>
              <a:spcAft>
                <a:spcPts val="0"/>
              </a:spcAft>
              <a:buFontTx/>
              <a:buNone/>
              <a:defRPr/>
            </a:pPr>
            <a:r>
              <a:rPr lang="en-US" sz="2800" dirty="0" smtClean="0"/>
              <a:t>		</a:t>
            </a:r>
            <a:r>
              <a:rPr lang="en-US" sz="2400" dirty="0" smtClean="0">
                <a:solidFill>
                  <a:srgbClr val="0070C0"/>
                </a:solidFill>
              </a:rPr>
              <a:t>         </a:t>
            </a:r>
            <a:r>
              <a:rPr lang="en-US" sz="2300" b="1" dirty="0" smtClean="0"/>
              <a:t>Poorest	     2</a:t>
            </a:r>
            <a:r>
              <a:rPr lang="en-US" sz="2300" b="1" baseline="30000" dirty="0" smtClean="0"/>
              <a:t>nd</a:t>
            </a:r>
            <a:r>
              <a:rPr lang="en-US" sz="2300" b="1" dirty="0" smtClean="0"/>
              <a:t>	       Middle	  4</a:t>
            </a:r>
            <a:r>
              <a:rPr lang="en-US" sz="2300" b="1" baseline="30000" dirty="0" smtClean="0"/>
              <a:t>th</a:t>
            </a:r>
            <a:r>
              <a:rPr lang="en-US" sz="2300" b="1" dirty="0" smtClean="0"/>
              <a:t>	  Richest</a:t>
            </a:r>
          </a:p>
          <a:p>
            <a:pPr fontAlgn="auto">
              <a:lnSpc>
                <a:spcPct val="20000"/>
              </a:lnSpc>
              <a:spcAft>
                <a:spcPts val="0"/>
              </a:spcAft>
              <a:buFontTx/>
              <a:buNone/>
              <a:defRPr/>
            </a:pPr>
            <a:r>
              <a:rPr lang="en-US" sz="2300" b="1" dirty="0" smtClean="0">
                <a:solidFill>
                  <a:srgbClr val="A50021"/>
                </a:solidFill>
              </a:rPr>
              <a:t> </a:t>
            </a:r>
          </a:p>
          <a:p>
            <a:pPr fontAlgn="auto">
              <a:lnSpc>
                <a:spcPct val="110000"/>
              </a:lnSpc>
              <a:spcAft>
                <a:spcPts val="0"/>
              </a:spcAft>
              <a:buFontTx/>
              <a:buNone/>
              <a:defRPr/>
            </a:pPr>
            <a:r>
              <a:rPr lang="en-US" sz="2400" b="1" dirty="0" smtClean="0">
                <a:solidFill>
                  <a:schemeClr val="accent1"/>
                </a:solidFill>
              </a:rPr>
              <a:t>Urban		2.9%	   4.8%	        15.1%   	31.3%	   45.9%</a:t>
            </a:r>
          </a:p>
          <a:p>
            <a:pPr fontAlgn="auto">
              <a:lnSpc>
                <a:spcPct val="110000"/>
              </a:lnSpc>
              <a:spcAft>
                <a:spcPts val="0"/>
              </a:spcAft>
              <a:buFontTx/>
              <a:buNone/>
              <a:defRPr/>
            </a:pPr>
            <a:r>
              <a:rPr lang="en-US" sz="2400" b="1" dirty="0" smtClean="0">
                <a:solidFill>
                  <a:schemeClr val="accent3">
                    <a:lumMod val="75000"/>
                  </a:schemeClr>
                </a:solidFill>
              </a:rPr>
              <a:t>Rural	</a:t>
            </a:r>
            <a:r>
              <a:rPr lang="en-US" sz="2400" b="1" dirty="0">
                <a:solidFill>
                  <a:schemeClr val="accent3">
                    <a:lumMod val="75000"/>
                  </a:schemeClr>
                </a:solidFill>
              </a:rPr>
              <a:t> </a:t>
            </a:r>
            <a:r>
              <a:rPr lang="en-US" sz="2400" b="1" dirty="0" smtClean="0">
                <a:solidFill>
                  <a:schemeClr val="accent3">
                    <a:lumMod val="75000"/>
                  </a:schemeClr>
                </a:solidFill>
              </a:rPr>
              <a:t>           30.8%	   28.9%.      22.4%	12.8%	    5.1%</a:t>
            </a:r>
          </a:p>
          <a:p>
            <a:pPr fontAlgn="auto">
              <a:lnSpc>
                <a:spcPct val="110000"/>
              </a:lnSpc>
              <a:spcAft>
                <a:spcPts val="0"/>
              </a:spcAft>
              <a:buFontTx/>
              <a:buNone/>
              <a:defRPr/>
            </a:pPr>
            <a:endParaRPr lang="en-US" sz="2400" b="1" dirty="0" smtClean="0">
              <a:solidFill>
                <a:schemeClr val="accent3">
                  <a:lumMod val="75000"/>
                </a:schemeClr>
              </a:solidFill>
            </a:endParaRPr>
          </a:p>
          <a:p>
            <a:pPr fontAlgn="auto">
              <a:lnSpc>
                <a:spcPct val="110000"/>
              </a:lnSpc>
              <a:spcAft>
                <a:spcPts val="0"/>
              </a:spcAft>
              <a:buFontTx/>
              <a:buNone/>
              <a:defRPr/>
            </a:pPr>
            <a:endParaRPr lang="en-US" sz="2400" b="1" dirty="0" smtClean="0">
              <a:solidFill>
                <a:schemeClr val="accent3"/>
              </a:solidFill>
            </a:endParaRPr>
          </a:p>
        </p:txBody>
      </p:sp>
      <p:cxnSp>
        <p:nvCxnSpPr>
          <p:cNvPr id="5" name="Straight Connector 4"/>
          <p:cNvCxnSpPr/>
          <p:nvPr/>
        </p:nvCxnSpPr>
        <p:spPr>
          <a:xfrm>
            <a:off x="1709738" y="2300288"/>
            <a:ext cx="6400800" cy="158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0654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D18111C-7FB7-1547-AA29-5F2576F6EEBE}" type="slidenum">
              <a:rPr lang="en-US" smtClean="0"/>
              <a:t>4</a:t>
            </a:fld>
            <a:endParaRPr lang="en-US"/>
          </a:p>
        </p:txBody>
      </p:sp>
      <p:pic>
        <p:nvPicPr>
          <p:cNvPr id="3" name="Picture 2" descr="/Users/johnwagai/Documents/Consular/WHO Nigeria/Analysis/nigeria/output/NC zone map.pn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101264" cy="6721476"/>
          </a:xfrm>
          <a:prstGeom prst="rect">
            <a:avLst/>
          </a:prstGeom>
          <a:noFill/>
          <a:ln>
            <a:noFill/>
          </a:ln>
        </p:spPr>
      </p:pic>
    </p:spTree>
    <p:extLst>
      <p:ext uri="{BB962C8B-B14F-4D97-AF65-F5344CB8AC3E}">
        <p14:creationId xmlns:p14="http://schemas.microsoft.com/office/powerpoint/2010/main" val="961593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D18111C-7FB7-1547-AA29-5F2576F6EEBE}" type="slidenum">
              <a:rPr lang="en-US" smtClean="0"/>
              <a:t>5</a:t>
            </a:fld>
            <a:endParaRPr lang="en-US"/>
          </a:p>
        </p:txBody>
      </p:sp>
      <p:pic>
        <p:nvPicPr>
          <p:cNvPr id="3" name="Picture 2" descr="/Users/johnwagai/Documents/Consular/WHO Nigeria/Analysis/nigeria/output/NE zone map.pn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475622" cy="6721476"/>
          </a:xfrm>
          <a:prstGeom prst="rect">
            <a:avLst/>
          </a:prstGeom>
          <a:noFill/>
          <a:ln>
            <a:noFill/>
          </a:ln>
        </p:spPr>
      </p:pic>
    </p:spTree>
    <p:extLst>
      <p:ext uri="{BB962C8B-B14F-4D97-AF65-F5344CB8AC3E}">
        <p14:creationId xmlns:p14="http://schemas.microsoft.com/office/powerpoint/2010/main" val="1689594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D18111C-7FB7-1547-AA29-5F2576F6EEBE}" type="slidenum">
              <a:rPr lang="en-US" smtClean="0"/>
              <a:t>6</a:t>
            </a:fld>
            <a:endParaRPr lang="en-US"/>
          </a:p>
        </p:txBody>
      </p:sp>
      <p:pic>
        <p:nvPicPr>
          <p:cNvPr id="3" name="Picture 2" descr="/Users/johnwagai/Documents/Consular/WHO Nigeria/Analysis/nigeria/output/SE zone map.png"/>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668126" cy="6356351"/>
          </a:xfrm>
          <a:prstGeom prst="rect">
            <a:avLst/>
          </a:prstGeom>
          <a:noFill/>
          <a:ln>
            <a:noFill/>
          </a:ln>
        </p:spPr>
      </p:pic>
    </p:spTree>
    <p:extLst>
      <p:ext uri="{BB962C8B-B14F-4D97-AF65-F5344CB8AC3E}">
        <p14:creationId xmlns:p14="http://schemas.microsoft.com/office/powerpoint/2010/main" val="1284711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D18111C-7FB7-1547-AA29-5F2576F6EEBE}" type="slidenum">
              <a:rPr lang="en-US" smtClean="0"/>
              <a:t>7</a:t>
            </a:fld>
            <a:endParaRPr lang="en-US"/>
          </a:p>
        </p:txBody>
      </p:sp>
      <p:pic>
        <p:nvPicPr>
          <p:cNvPr id="3" name="Picture 2" descr="/Users/johnwagai/Documents/Consular/WHO Nigeria/Analysis/nigeria/output/SS zone map.png"/>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571874" cy="6356351"/>
          </a:xfrm>
          <a:prstGeom prst="rect">
            <a:avLst/>
          </a:prstGeom>
          <a:noFill/>
          <a:ln>
            <a:noFill/>
          </a:ln>
        </p:spPr>
      </p:pic>
    </p:spTree>
    <p:extLst>
      <p:ext uri="{BB962C8B-B14F-4D97-AF65-F5344CB8AC3E}">
        <p14:creationId xmlns:p14="http://schemas.microsoft.com/office/powerpoint/2010/main" val="1338416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D18111C-7FB7-1547-AA29-5F2576F6EEBE}" type="slidenum">
              <a:rPr lang="en-US" smtClean="0"/>
              <a:t>8</a:t>
            </a:fld>
            <a:endParaRPr lang="en-US"/>
          </a:p>
        </p:txBody>
      </p:sp>
      <p:pic>
        <p:nvPicPr>
          <p:cNvPr id="3" name="Picture 2" descr="/Users/johnwagai/Documents/Consular/WHO Nigeria/Analysis/nigeria/output/SW zone map.png"/>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7395411" cy="6356351"/>
          </a:xfrm>
          <a:prstGeom prst="rect">
            <a:avLst/>
          </a:prstGeom>
          <a:noFill/>
          <a:ln>
            <a:noFill/>
          </a:ln>
        </p:spPr>
      </p:pic>
    </p:spTree>
    <p:extLst>
      <p:ext uri="{BB962C8B-B14F-4D97-AF65-F5344CB8AC3E}">
        <p14:creationId xmlns:p14="http://schemas.microsoft.com/office/powerpoint/2010/main" val="2030346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en-US" altLang="x-none" sz="4200" dirty="0" smtClean="0"/>
              <a:t>Outline</a:t>
            </a:r>
            <a:endParaRPr lang="en-US" altLang="x-none" sz="4200" dirty="0"/>
          </a:p>
        </p:txBody>
      </p:sp>
      <p:sp>
        <p:nvSpPr>
          <p:cNvPr id="3" name="Content Placeholder 2"/>
          <p:cNvSpPr>
            <a:spLocks noGrp="1"/>
          </p:cNvSpPr>
          <p:nvPr>
            <p:ph idx="1"/>
          </p:nvPr>
        </p:nvSpPr>
        <p:spPr>
          <a:xfrm>
            <a:off x="628650" y="1589088"/>
            <a:ext cx="7886700" cy="5268912"/>
          </a:xfrm>
        </p:spPr>
        <p:txBody>
          <a:bodyPr rtlCol="0">
            <a:normAutofit/>
          </a:bodyPr>
          <a:lstStyle/>
          <a:p>
            <a:pPr marL="342892" indent="-342892">
              <a:buFont typeface="Arial" charset="0"/>
              <a:buChar char="•"/>
            </a:pPr>
            <a:r>
              <a:rPr lang="en-GB" dirty="0" smtClean="0"/>
              <a:t>Previous </a:t>
            </a:r>
            <a:r>
              <a:rPr lang="en-GB" dirty="0"/>
              <a:t>standalone NICS in Nigeria were conducted in 2000, 2006 and 2010.In 2014, </a:t>
            </a:r>
            <a:r>
              <a:rPr lang="en-GB" dirty="0" smtClean="0"/>
              <a:t>NPHCDA had planned </a:t>
            </a:r>
            <a:r>
              <a:rPr lang="en-GB" dirty="0"/>
              <a:t>for standalone NICS, however, implementation stalled due to funding constraints</a:t>
            </a:r>
            <a:r>
              <a:rPr lang="en-GB" dirty="0" smtClean="0"/>
              <a:t>.</a:t>
            </a:r>
            <a:endParaRPr lang="en-GB" sz="1400" dirty="0"/>
          </a:p>
          <a:p>
            <a:pPr marL="342892" indent="-342892">
              <a:buFont typeface="Arial" charset="0"/>
              <a:buChar char="•"/>
            </a:pPr>
            <a:r>
              <a:rPr lang="en-US" dirty="0" smtClean="0"/>
              <a:t>In </a:t>
            </a:r>
            <a:r>
              <a:rPr lang="en-US" dirty="0"/>
              <a:t>2015, </a:t>
            </a:r>
            <a:r>
              <a:rPr lang="en-US" dirty="0" smtClean="0"/>
              <a:t>it was decided to </a:t>
            </a:r>
            <a:r>
              <a:rPr lang="en-US" dirty="0"/>
              <a:t>incorporate NICS </a:t>
            </a:r>
            <a:r>
              <a:rPr lang="en-US" dirty="0" smtClean="0"/>
              <a:t>with </a:t>
            </a:r>
            <a:r>
              <a:rPr lang="en-US" dirty="0"/>
              <a:t>the Nigeria MICS by </a:t>
            </a:r>
            <a:r>
              <a:rPr lang="en-US" dirty="0" smtClean="0"/>
              <a:t>inclusion of all </a:t>
            </a:r>
            <a:r>
              <a:rPr lang="en-US" dirty="0"/>
              <a:t>NICS related questions into MICS questionnaires. </a:t>
            </a:r>
          </a:p>
          <a:p>
            <a:pPr marL="685800" lvl="2">
              <a:lnSpc>
                <a:spcPct val="110000"/>
              </a:lnSpc>
              <a:spcBef>
                <a:spcPts val="0"/>
              </a:spcBef>
              <a:spcAft>
                <a:spcPts val="600"/>
              </a:spcAft>
              <a:defRPr/>
            </a:pPr>
            <a:endParaRPr lang="en-US" dirty="0"/>
          </a:p>
        </p:txBody>
      </p:sp>
    </p:spTree>
    <p:extLst>
      <p:ext uri="{BB962C8B-B14F-4D97-AF65-F5344CB8AC3E}">
        <p14:creationId xmlns:p14="http://schemas.microsoft.com/office/powerpoint/2010/main" val="1743330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2272</TotalTime>
  <Words>1104</Words>
  <Application>Microsoft Macintosh PowerPoint</Application>
  <PresentationFormat>On-screen Show (4:3)</PresentationFormat>
  <Paragraphs>190</Paragraphs>
  <Slides>38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Mangal</vt:lpstr>
      <vt:lpstr>Arial</vt:lpstr>
      <vt:lpstr>Calibri</vt:lpstr>
      <vt:lpstr>Calibri Light</vt:lpstr>
      <vt:lpstr>Office Theme</vt:lpstr>
      <vt:lpstr>Nigeria MICS-NICS 2016/17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Outline</vt:lpstr>
      <vt:lpstr>Objective</vt:lpstr>
      <vt:lpstr>Other Objectives</vt:lpstr>
      <vt:lpstr>PowerPoint Presentation</vt:lpstr>
      <vt:lpstr>Sample Design</vt:lpstr>
      <vt:lpstr>Sample Design</vt:lpstr>
      <vt:lpstr>Sample Design</vt:lpstr>
      <vt:lpstr>Sample Design</vt:lpstr>
      <vt:lpstr>Sample Design</vt:lpstr>
      <vt:lpstr>Sample Design</vt:lpstr>
      <vt:lpstr>Questionnaires</vt:lpstr>
      <vt:lpstr>Questionnaires: Household Questionnaire</vt:lpstr>
      <vt:lpstr>Questionnaires:  Children’s Questionnaire</vt:lpstr>
      <vt:lpstr>Questionnaires</vt:lpstr>
      <vt:lpstr>Pretest and Main Survey Training</vt:lpstr>
      <vt:lpstr>Fieldwork and Data Processing</vt:lpstr>
      <vt:lpstr>Survey monitoring and quality assurance</vt:lpstr>
      <vt:lpstr>Survey implementation</vt:lpstr>
      <vt:lpstr>Data cleaning and analysis</vt:lpstr>
      <vt:lpstr>Pooling of MICS and supplemental data</vt:lpstr>
      <vt:lpstr>Challenges</vt:lpstr>
      <vt:lpstr>PowerPoint Presentation</vt:lpstr>
      <vt:lpstr>Results of the Household and Individual Interviews</vt:lpstr>
      <vt:lpstr>PowerPoint Presentation</vt:lpstr>
      <vt:lpstr>PowerPoint Presentation</vt:lpstr>
      <vt:lpstr>Nigeria’s Households</vt:lpstr>
      <vt:lpstr>PowerPoint Presentation</vt:lpstr>
      <vt:lpstr>Wealth Index</vt:lpstr>
      <vt:lpstr>Wealth Index</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Ndegwa</dc:creator>
  <cp:lastModifiedBy>John Ndegwa</cp:lastModifiedBy>
  <cp:revision>145</cp:revision>
  <dcterms:created xsi:type="dcterms:W3CDTF">2017-03-30T10:32:39Z</dcterms:created>
  <dcterms:modified xsi:type="dcterms:W3CDTF">2017-09-13T07:42:07Z</dcterms:modified>
</cp:coreProperties>
</file>