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356" r:id="rId3"/>
    <p:sldId id="257" r:id="rId4"/>
    <p:sldId id="258" r:id="rId5"/>
    <p:sldId id="337" r:id="rId6"/>
    <p:sldId id="345" r:id="rId7"/>
    <p:sldId id="259" r:id="rId8"/>
    <p:sldId id="260" r:id="rId9"/>
    <p:sldId id="313" r:id="rId10"/>
    <p:sldId id="261" r:id="rId11"/>
    <p:sldId id="263" r:id="rId12"/>
    <p:sldId id="264" r:id="rId13"/>
    <p:sldId id="351" r:id="rId14"/>
    <p:sldId id="335" r:id="rId15"/>
    <p:sldId id="353" r:id="rId16"/>
    <p:sldId id="334" r:id="rId17"/>
    <p:sldId id="350" r:id="rId18"/>
    <p:sldId id="346" r:id="rId19"/>
    <p:sldId id="325" r:id="rId20"/>
    <p:sldId id="343" r:id="rId21"/>
    <p:sldId id="328" r:id="rId22"/>
    <p:sldId id="344" r:id="rId23"/>
    <p:sldId id="336" r:id="rId24"/>
    <p:sldId id="347"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2939"/>
    <a:srgbClr val="2D2D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61"/>
    <p:restoredTop sz="96233"/>
  </p:normalViewPr>
  <p:slideViewPr>
    <p:cSldViewPr snapToGrid="0">
      <p:cViewPr varScale="1">
        <p:scale>
          <a:sx n="122" d="100"/>
          <a:sy n="122" d="100"/>
        </p:scale>
        <p:origin x="48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53E8AF-D0D9-764A-A587-75C22718B192}" type="datetimeFigureOut">
              <a:rPr lang="en-US" smtClean="0"/>
              <a:t>6/25/25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C382A9-9C32-7E41-B3FA-BE680A03218F}" type="slidenum">
              <a:rPr lang="en-US" smtClean="0"/>
              <a:t>‹#›</a:t>
            </a:fld>
            <a:endParaRPr lang="en-US" dirty="0"/>
          </a:p>
        </p:txBody>
      </p:sp>
    </p:spTree>
    <p:extLst>
      <p:ext uri="{BB962C8B-B14F-4D97-AF65-F5344CB8AC3E}">
        <p14:creationId xmlns:p14="http://schemas.microsoft.com/office/powerpoint/2010/main" val="1686888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FA33E-7AB8-9671-1BE5-8507C82603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1BA56F-353F-4231-92D6-1719485462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69BA30-4DC1-714F-660A-5C8864230F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C0BB64-3BB6-53BC-93C4-2C150C3E0128}"/>
              </a:ext>
            </a:extLst>
          </p:cNvPr>
          <p:cNvSpPr>
            <a:spLocks noGrp="1"/>
          </p:cNvSpPr>
          <p:nvPr>
            <p:ph type="sldNum" sz="quarter" idx="5"/>
          </p:nvPr>
        </p:nvSpPr>
        <p:spPr/>
        <p:txBody>
          <a:bodyPr/>
          <a:lstStyle/>
          <a:p>
            <a:fld id="{B6C382A9-9C32-7E41-B3FA-BE680A03218F}" type="slidenum">
              <a:rPr lang="en-US" smtClean="0"/>
              <a:t>2</a:t>
            </a:fld>
            <a:endParaRPr lang="en-US" dirty="0"/>
          </a:p>
        </p:txBody>
      </p:sp>
    </p:spTree>
    <p:extLst>
      <p:ext uri="{BB962C8B-B14F-4D97-AF65-F5344CB8AC3E}">
        <p14:creationId xmlns:p14="http://schemas.microsoft.com/office/powerpoint/2010/main" val="1689161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C382A9-9C32-7E41-B3FA-BE680A03218F}" type="slidenum">
              <a:rPr lang="en-US" smtClean="0"/>
              <a:t>3</a:t>
            </a:fld>
            <a:endParaRPr lang="en-US" dirty="0"/>
          </a:p>
        </p:txBody>
      </p:sp>
    </p:spTree>
    <p:extLst>
      <p:ext uri="{BB962C8B-B14F-4D97-AF65-F5344CB8AC3E}">
        <p14:creationId xmlns:p14="http://schemas.microsoft.com/office/powerpoint/2010/main" val="2067452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C382A9-9C32-7E41-B3FA-BE680A03218F}" type="slidenum">
              <a:rPr lang="en-US" smtClean="0"/>
              <a:t>4</a:t>
            </a:fld>
            <a:endParaRPr lang="en-US" dirty="0"/>
          </a:p>
        </p:txBody>
      </p:sp>
    </p:spTree>
    <p:extLst>
      <p:ext uri="{BB962C8B-B14F-4D97-AF65-F5344CB8AC3E}">
        <p14:creationId xmlns:p14="http://schemas.microsoft.com/office/powerpoint/2010/main" val="2476000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 Poe to ensure equitable access to the LLM assigned for this course. This year are utilized </a:t>
            </a:r>
            <a:r>
              <a:rPr lang="en-GB" noProof="0" dirty="0"/>
              <a:t>deepseek</a:t>
            </a:r>
            <a:r>
              <a:rPr lang="en-US" dirty="0"/>
              <a:t>, whereas in the first year I progress from ChatGPT 3.0 to ChatGPT 3.5 turbo.</a:t>
            </a:r>
          </a:p>
        </p:txBody>
      </p:sp>
      <p:sp>
        <p:nvSpPr>
          <p:cNvPr id="4" name="Slide Number Placeholder 3"/>
          <p:cNvSpPr>
            <a:spLocks noGrp="1"/>
          </p:cNvSpPr>
          <p:nvPr>
            <p:ph type="sldNum" sz="quarter" idx="5"/>
          </p:nvPr>
        </p:nvSpPr>
        <p:spPr/>
        <p:txBody>
          <a:bodyPr/>
          <a:lstStyle/>
          <a:p>
            <a:fld id="{B6C382A9-9C32-7E41-B3FA-BE680A03218F}" type="slidenum">
              <a:rPr lang="en-US" smtClean="0"/>
              <a:t>6</a:t>
            </a:fld>
            <a:endParaRPr lang="en-US" dirty="0"/>
          </a:p>
        </p:txBody>
      </p:sp>
    </p:spTree>
    <p:extLst>
      <p:ext uri="{BB962C8B-B14F-4D97-AF65-F5344CB8AC3E}">
        <p14:creationId xmlns:p14="http://schemas.microsoft.com/office/powerpoint/2010/main" val="2845167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C382A9-9C32-7E41-B3FA-BE680A03218F}" type="slidenum">
              <a:rPr lang="en-US" smtClean="0"/>
              <a:t>7</a:t>
            </a:fld>
            <a:endParaRPr lang="en-US" dirty="0"/>
          </a:p>
        </p:txBody>
      </p:sp>
    </p:spTree>
    <p:extLst>
      <p:ext uri="{BB962C8B-B14F-4D97-AF65-F5344CB8AC3E}">
        <p14:creationId xmlns:p14="http://schemas.microsoft.com/office/powerpoint/2010/main" val="3305816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assessment process that students are provided with an article on a recent Fintech topic and that they have 15 minutes to read and annotate and 10 minutes to discuss the contents with their group members. Then we have a brief five minute class discussion where I can ensure that students have understood the articles main points.</a:t>
            </a:r>
          </a:p>
        </p:txBody>
      </p:sp>
      <p:sp>
        <p:nvSpPr>
          <p:cNvPr id="4" name="Slide Number Placeholder 3"/>
          <p:cNvSpPr>
            <a:spLocks noGrp="1"/>
          </p:cNvSpPr>
          <p:nvPr>
            <p:ph type="sldNum" sz="quarter" idx="5"/>
          </p:nvPr>
        </p:nvSpPr>
        <p:spPr/>
        <p:txBody>
          <a:bodyPr/>
          <a:lstStyle/>
          <a:p>
            <a:fld id="{B6C382A9-9C32-7E41-B3FA-BE680A03218F}" type="slidenum">
              <a:rPr lang="en-US" smtClean="0"/>
              <a:t>11</a:t>
            </a:fld>
            <a:endParaRPr lang="en-US" dirty="0"/>
          </a:p>
        </p:txBody>
      </p:sp>
    </p:spTree>
    <p:extLst>
      <p:ext uri="{BB962C8B-B14F-4D97-AF65-F5344CB8AC3E}">
        <p14:creationId xmlns:p14="http://schemas.microsoft.com/office/powerpoint/2010/main" val="938707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C382A9-9C32-7E41-B3FA-BE680A03218F}" type="slidenum">
              <a:rPr lang="en-US" smtClean="0"/>
              <a:t>21</a:t>
            </a:fld>
            <a:endParaRPr lang="en-US" dirty="0"/>
          </a:p>
        </p:txBody>
      </p:sp>
    </p:spTree>
    <p:extLst>
      <p:ext uri="{BB962C8B-B14F-4D97-AF65-F5344CB8AC3E}">
        <p14:creationId xmlns:p14="http://schemas.microsoft.com/office/powerpoint/2010/main" val="2386047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D30FE551-13F3-2842-B4A5-9712CE3C1AEA}" type="datetimeFigureOut">
              <a:rPr lang="en-US" smtClean="0"/>
              <a:t>6/25/25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22E104-2C0B-C844-88A3-5ACC3141E8E2}" type="slidenum">
              <a:rPr lang="en-US" smtClean="0"/>
              <a:t>‹#›</a:t>
            </a:fld>
            <a:endParaRPr lang="en-US" dirty="0"/>
          </a:p>
        </p:txBody>
      </p:sp>
    </p:spTree>
    <p:extLst>
      <p:ext uri="{BB962C8B-B14F-4D97-AF65-F5344CB8AC3E}">
        <p14:creationId xmlns:p14="http://schemas.microsoft.com/office/powerpoint/2010/main" val="277258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30FE551-13F3-2842-B4A5-9712CE3C1AEA}" type="datetimeFigureOut">
              <a:rPr lang="en-US" smtClean="0"/>
              <a:t>6/25/25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22E104-2C0B-C844-88A3-5ACC3141E8E2}" type="slidenum">
              <a:rPr lang="en-US" smtClean="0"/>
              <a:t>‹#›</a:t>
            </a:fld>
            <a:endParaRPr lang="en-US" dirty="0"/>
          </a:p>
        </p:txBody>
      </p:sp>
    </p:spTree>
    <p:extLst>
      <p:ext uri="{BB962C8B-B14F-4D97-AF65-F5344CB8AC3E}">
        <p14:creationId xmlns:p14="http://schemas.microsoft.com/office/powerpoint/2010/main" val="2780305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30FE551-13F3-2842-B4A5-9712CE3C1AEA}" type="datetimeFigureOut">
              <a:rPr lang="en-US" smtClean="0"/>
              <a:t>6/25/25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22E104-2C0B-C844-88A3-5ACC3141E8E2}" type="slidenum">
              <a:rPr lang="en-US" smtClean="0"/>
              <a:t>‹#›</a:t>
            </a:fld>
            <a:endParaRPr lang="en-US" dirty="0"/>
          </a:p>
        </p:txBody>
      </p:sp>
    </p:spTree>
    <p:extLst>
      <p:ext uri="{BB962C8B-B14F-4D97-AF65-F5344CB8AC3E}">
        <p14:creationId xmlns:p14="http://schemas.microsoft.com/office/powerpoint/2010/main" val="589685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30FE551-13F3-2842-B4A5-9712CE3C1AEA}" type="datetimeFigureOut">
              <a:rPr lang="en-US" smtClean="0"/>
              <a:t>6/25/25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22E104-2C0B-C844-88A3-5ACC3141E8E2}" type="slidenum">
              <a:rPr lang="en-US" smtClean="0"/>
              <a:t>‹#›</a:t>
            </a:fld>
            <a:endParaRPr lang="en-US" dirty="0"/>
          </a:p>
        </p:txBody>
      </p:sp>
    </p:spTree>
    <p:extLst>
      <p:ext uri="{BB962C8B-B14F-4D97-AF65-F5344CB8AC3E}">
        <p14:creationId xmlns:p14="http://schemas.microsoft.com/office/powerpoint/2010/main" val="2884107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30FE551-13F3-2842-B4A5-9712CE3C1AEA}" type="datetimeFigureOut">
              <a:rPr lang="en-US" smtClean="0"/>
              <a:t>6/25/25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22E104-2C0B-C844-88A3-5ACC3141E8E2}" type="slidenum">
              <a:rPr lang="en-US" smtClean="0"/>
              <a:t>‹#›</a:t>
            </a:fld>
            <a:endParaRPr lang="en-US" dirty="0"/>
          </a:p>
        </p:txBody>
      </p:sp>
    </p:spTree>
    <p:extLst>
      <p:ext uri="{BB962C8B-B14F-4D97-AF65-F5344CB8AC3E}">
        <p14:creationId xmlns:p14="http://schemas.microsoft.com/office/powerpoint/2010/main" val="3990709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30FE551-13F3-2842-B4A5-9712CE3C1AEA}" type="datetimeFigureOut">
              <a:rPr lang="en-US" smtClean="0"/>
              <a:t>6/25/25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22E104-2C0B-C844-88A3-5ACC3141E8E2}" type="slidenum">
              <a:rPr lang="en-US" smtClean="0"/>
              <a:t>‹#›</a:t>
            </a:fld>
            <a:endParaRPr lang="en-US" dirty="0"/>
          </a:p>
        </p:txBody>
      </p:sp>
    </p:spTree>
    <p:extLst>
      <p:ext uri="{BB962C8B-B14F-4D97-AF65-F5344CB8AC3E}">
        <p14:creationId xmlns:p14="http://schemas.microsoft.com/office/powerpoint/2010/main" val="1800665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30FE551-13F3-2842-B4A5-9712CE3C1AEA}" type="datetimeFigureOut">
              <a:rPr lang="en-US" smtClean="0"/>
              <a:t>6/25/25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922E104-2C0B-C844-88A3-5ACC3141E8E2}" type="slidenum">
              <a:rPr lang="en-US" smtClean="0"/>
              <a:t>‹#›</a:t>
            </a:fld>
            <a:endParaRPr lang="en-US" dirty="0"/>
          </a:p>
        </p:txBody>
      </p:sp>
    </p:spTree>
    <p:extLst>
      <p:ext uri="{BB962C8B-B14F-4D97-AF65-F5344CB8AC3E}">
        <p14:creationId xmlns:p14="http://schemas.microsoft.com/office/powerpoint/2010/main" val="864496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D30FE551-13F3-2842-B4A5-9712CE3C1AEA}" type="datetimeFigureOut">
              <a:rPr lang="en-US" smtClean="0"/>
              <a:t>6/25/25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922E104-2C0B-C844-88A3-5ACC3141E8E2}" type="slidenum">
              <a:rPr lang="en-US" smtClean="0"/>
              <a:t>‹#›</a:t>
            </a:fld>
            <a:endParaRPr lang="en-US" dirty="0"/>
          </a:p>
        </p:txBody>
      </p:sp>
    </p:spTree>
    <p:extLst>
      <p:ext uri="{BB962C8B-B14F-4D97-AF65-F5344CB8AC3E}">
        <p14:creationId xmlns:p14="http://schemas.microsoft.com/office/powerpoint/2010/main" val="3616892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0FE551-13F3-2842-B4A5-9712CE3C1AEA}" type="datetimeFigureOut">
              <a:rPr lang="en-US" smtClean="0"/>
              <a:t>6/25/25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922E104-2C0B-C844-88A3-5ACC3141E8E2}" type="slidenum">
              <a:rPr lang="en-US" smtClean="0"/>
              <a:t>‹#›</a:t>
            </a:fld>
            <a:endParaRPr lang="en-US" dirty="0"/>
          </a:p>
        </p:txBody>
      </p:sp>
    </p:spTree>
    <p:extLst>
      <p:ext uri="{BB962C8B-B14F-4D97-AF65-F5344CB8AC3E}">
        <p14:creationId xmlns:p14="http://schemas.microsoft.com/office/powerpoint/2010/main" val="3467069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30FE551-13F3-2842-B4A5-9712CE3C1AEA}" type="datetimeFigureOut">
              <a:rPr lang="en-US" smtClean="0"/>
              <a:t>6/25/25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22E104-2C0B-C844-88A3-5ACC3141E8E2}" type="slidenum">
              <a:rPr lang="en-US" smtClean="0"/>
              <a:t>‹#›</a:t>
            </a:fld>
            <a:endParaRPr lang="en-US" dirty="0"/>
          </a:p>
        </p:txBody>
      </p:sp>
    </p:spTree>
    <p:extLst>
      <p:ext uri="{BB962C8B-B14F-4D97-AF65-F5344CB8AC3E}">
        <p14:creationId xmlns:p14="http://schemas.microsoft.com/office/powerpoint/2010/main" val="2998914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30FE551-13F3-2842-B4A5-9712CE3C1AEA}" type="datetimeFigureOut">
              <a:rPr lang="en-US" smtClean="0"/>
              <a:t>6/25/25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22E104-2C0B-C844-88A3-5ACC3141E8E2}" type="slidenum">
              <a:rPr lang="en-US" smtClean="0"/>
              <a:t>‹#›</a:t>
            </a:fld>
            <a:endParaRPr lang="en-US" dirty="0"/>
          </a:p>
        </p:txBody>
      </p:sp>
    </p:spTree>
    <p:extLst>
      <p:ext uri="{BB962C8B-B14F-4D97-AF65-F5344CB8AC3E}">
        <p14:creationId xmlns:p14="http://schemas.microsoft.com/office/powerpoint/2010/main" val="997903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D30FE551-13F3-2842-B4A5-9712CE3C1AEA}" type="datetimeFigureOut">
              <a:rPr lang="en-US" smtClean="0"/>
              <a:t>6/25/25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C922E104-2C0B-C844-88A3-5ACC3141E8E2}" type="slidenum">
              <a:rPr lang="en-US" smtClean="0"/>
              <a:t>‹#›</a:t>
            </a:fld>
            <a:endParaRPr lang="en-US" dirty="0"/>
          </a:p>
        </p:txBody>
      </p:sp>
    </p:spTree>
    <p:extLst>
      <p:ext uri="{BB962C8B-B14F-4D97-AF65-F5344CB8AC3E}">
        <p14:creationId xmlns:p14="http://schemas.microsoft.com/office/powerpoint/2010/main" val="66910504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1.jp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3.png"/><Relationship Id="rId2" Type="http://schemas.microsoft.com/office/2007/relationships/media" Target="../media/media18.m4a"/><Relationship Id="rId1" Type="http://schemas.openxmlformats.org/officeDocument/2006/relationships/tags" Target="../tags/tag11.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3.png"/><Relationship Id="rId2" Type="http://schemas.microsoft.com/office/2007/relationships/media" Target="../media/media19.m4a"/><Relationship Id="rId1" Type="http://schemas.openxmlformats.org/officeDocument/2006/relationships/tags" Target="../tags/tag1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3.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3.png"/><Relationship Id="rId2" Type="http://schemas.microsoft.com/office/2007/relationships/media" Target="../media/media20.m4a"/><Relationship Id="rId1" Type="http://schemas.openxmlformats.org/officeDocument/2006/relationships/tags" Target="../tags/tag1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1.m4a"/><Relationship Id="rId7" Type="http://schemas.openxmlformats.org/officeDocument/2006/relationships/image" Target="../media/image19.svg"/><Relationship Id="rId2" Type="http://schemas.microsoft.com/office/2007/relationships/media" Target="../media/media21.m4a"/><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3.png"/><Relationship Id="rId2" Type="http://schemas.microsoft.com/office/2007/relationships/media" Target="../media/media22.m4a"/><Relationship Id="rId1" Type="http://schemas.openxmlformats.org/officeDocument/2006/relationships/tags" Target="../tags/tag1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8" Type="http://schemas.openxmlformats.org/officeDocument/2006/relationships/hyperlink" Target="https://doi.org/10.1109/cai59869.2024.00211" TargetMode="External"/><Relationship Id="rId3" Type="http://schemas.openxmlformats.org/officeDocument/2006/relationships/slideLayout" Target="../slideLayouts/slideLayout2.xml"/><Relationship Id="rId7" Type="http://schemas.openxmlformats.org/officeDocument/2006/relationships/hyperlink" Target="https://ecampusontario.pressbooks.pub/artificialintelligenceineducationconference/chapter/ai-powered-personalized-feedback-save-time-spark-critical-minds/"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www.timeshighereducation.com/campus/ai-era-how-do-we-battle-cognitive-laziness-students" TargetMode="External"/><Relationship Id="rId5" Type="http://schemas.openxmlformats.org/officeDocument/2006/relationships/hyperlink" Target="https://digitalpromise.org/2024/06/18/ai-literacy-a-framework-to-understand-evaluate-and-use-emerging-technology/" TargetMode="External"/><Relationship Id="rId10" Type="http://schemas.openxmlformats.org/officeDocument/2006/relationships/image" Target="../media/image3.png"/><Relationship Id="rId4" Type="http://schemas.openxmlformats.org/officeDocument/2006/relationships/hyperlink" Target="https://erichudson.substack.com/p/ai-and-the-teaching-of-writing" TargetMode="External"/><Relationship Id="rId9" Type="http://schemas.openxmlformats.org/officeDocument/2006/relationships/hyperlink" Target="https://doi.org/10.1016/j.asw.2024.100811"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5.jp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6.jp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0.jp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2DAC42-5CB6-98B6-7E97-DAFE39EEAF2D}"/>
              </a:ext>
            </a:extLst>
          </p:cNvPr>
          <p:cNvSpPr>
            <a:spLocks noGrp="1"/>
          </p:cNvSpPr>
          <p:nvPr>
            <p:ph type="ctrTitle"/>
          </p:nvPr>
        </p:nvSpPr>
        <p:spPr>
          <a:xfrm>
            <a:off x="140738" y="2692555"/>
            <a:ext cx="6402981" cy="1472883"/>
          </a:xfrm>
        </p:spPr>
        <p:txBody>
          <a:bodyPr anchor="t">
            <a:normAutofit/>
          </a:bodyPr>
          <a:lstStyle/>
          <a:p>
            <a:r>
              <a:rPr lang="en-US" sz="4400" dirty="0"/>
              <a:t>Leveraging AI in Education: </a:t>
            </a:r>
            <a:r>
              <a:rPr lang="en-US" sz="3200" dirty="0"/>
              <a:t>Strategies for Successful Integration</a:t>
            </a:r>
            <a:endParaRPr lang="en-US" sz="4400" dirty="0"/>
          </a:p>
        </p:txBody>
      </p:sp>
      <p:sp>
        <p:nvSpPr>
          <p:cNvPr id="3" name="Subtitle 2">
            <a:extLst>
              <a:ext uri="{FF2B5EF4-FFF2-40B4-BE49-F238E27FC236}">
                <a16:creationId xmlns:a16="http://schemas.microsoft.com/office/drawing/2014/main" id="{3D831F8A-CEE9-384A-A62C-4E3194BAE122}"/>
              </a:ext>
            </a:extLst>
          </p:cNvPr>
          <p:cNvSpPr>
            <a:spLocks noGrp="1"/>
          </p:cNvSpPr>
          <p:nvPr>
            <p:ph type="subTitle" idx="1"/>
          </p:nvPr>
        </p:nvSpPr>
        <p:spPr>
          <a:xfrm>
            <a:off x="180958" y="3722496"/>
            <a:ext cx="4408228" cy="594323"/>
          </a:xfrm>
        </p:spPr>
        <p:txBody>
          <a:bodyPr anchor="b">
            <a:normAutofit/>
          </a:bodyPr>
          <a:lstStyle/>
          <a:p>
            <a:pPr algn="l"/>
            <a:r>
              <a:rPr lang="en-US" dirty="0"/>
              <a:t>  Marc LeBane</a:t>
            </a:r>
          </a:p>
        </p:txBody>
      </p:sp>
      <p:sp>
        <p:nvSpPr>
          <p:cNvPr id="36" name="Rectangle 3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erson looking at a robot&#10;&#10;Description automatically generated">
            <a:extLst>
              <a:ext uri="{FF2B5EF4-FFF2-40B4-BE49-F238E27FC236}">
                <a16:creationId xmlns:a16="http://schemas.microsoft.com/office/drawing/2014/main" id="{09A3EA3D-65A2-FD59-E2D2-CC027C1FEE04}"/>
              </a:ext>
            </a:extLst>
          </p:cNvPr>
          <p:cNvPicPr>
            <a:picLocks noChangeAspect="1"/>
          </p:cNvPicPr>
          <p:nvPr/>
        </p:nvPicPr>
        <p:blipFill>
          <a:blip r:embed="rId4"/>
          <a:srcRect r="-3" b="-3"/>
          <a:stretch/>
        </p:blipFill>
        <p:spPr>
          <a:xfrm>
            <a:off x="6859090" y="853021"/>
            <a:ext cx="5151952" cy="515195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pic>
        <p:nvPicPr>
          <p:cNvPr id="14" name="Picture 13" descr="A purple text on a black background&#10;&#10;AI-generated content may be incorrect.">
            <a:extLst>
              <a:ext uri="{FF2B5EF4-FFF2-40B4-BE49-F238E27FC236}">
                <a16:creationId xmlns:a16="http://schemas.microsoft.com/office/drawing/2014/main" id="{61BC4C42-F110-70A3-1CB8-130D1C353F88}"/>
              </a:ext>
            </a:extLst>
          </p:cNvPr>
          <p:cNvPicPr>
            <a:picLocks noChangeAspect="1"/>
          </p:cNvPicPr>
          <p:nvPr/>
        </p:nvPicPr>
        <p:blipFill>
          <a:blip r:embed="rId5"/>
          <a:stretch>
            <a:fillRect/>
          </a:stretch>
        </p:blipFill>
        <p:spPr>
          <a:xfrm>
            <a:off x="351026" y="361894"/>
            <a:ext cx="3580894" cy="1121010"/>
          </a:xfrm>
          <a:prstGeom prst="rect">
            <a:avLst/>
          </a:prstGeom>
        </p:spPr>
      </p:pic>
      <p:sp>
        <p:nvSpPr>
          <p:cNvPr id="7" name="Rectangle 6">
            <a:extLst>
              <a:ext uri="{FF2B5EF4-FFF2-40B4-BE49-F238E27FC236}">
                <a16:creationId xmlns:a16="http://schemas.microsoft.com/office/drawing/2014/main" id="{55ED16F8-3393-5ECA-F346-DB0C33D4FBBB}"/>
              </a:ext>
            </a:extLst>
          </p:cNvPr>
          <p:cNvSpPr/>
          <p:nvPr/>
        </p:nvSpPr>
        <p:spPr>
          <a:xfrm>
            <a:off x="140738" y="5908991"/>
            <a:ext cx="7213651" cy="830997"/>
          </a:xfrm>
          <a:prstGeom prst="rect">
            <a:avLst/>
          </a:prstGeom>
          <a:noFill/>
        </p:spPr>
        <p:txBody>
          <a:bodyPr wrap="square" lIns="91440" tIns="45720" rIns="91440" bIns="45720">
            <a:spAutoFit/>
          </a:bodyPr>
          <a:lstStyle/>
          <a:p>
            <a:r>
              <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Thirty-Second International Conference on Learning</a:t>
            </a:r>
          </a:p>
          <a:p>
            <a:r>
              <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University of Granada, Granada, Spain, 8-10 July 2025</a:t>
            </a:r>
          </a:p>
        </p:txBody>
      </p:sp>
      <p:pic>
        <p:nvPicPr>
          <p:cNvPr id="8" name="Audio 7">
            <a:extLst>
              <a:ext uri="{FF2B5EF4-FFF2-40B4-BE49-F238E27FC236}">
                <a16:creationId xmlns:a16="http://schemas.microsoft.com/office/drawing/2014/main" id="{30A3E0DA-3F34-81D3-7F4F-C311B2A215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96828251"/>
      </p:ext>
    </p:extLst>
  </p:cSld>
  <p:clrMapOvr>
    <a:masterClrMapping/>
  </p:clrMapOvr>
  <mc:AlternateContent xmlns:mc="http://schemas.openxmlformats.org/markup-compatibility/2006">
    <mc:Choice xmlns:p14="http://schemas.microsoft.com/office/powerpoint/2010/main" Requires="p14">
      <p:transition spd="med" p14:dur="700" advTm="16640">
        <p:fade/>
      </p:transition>
    </mc:Choice>
    <mc:Fallback>
      <p:transition spd="med" advTm="166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B2D94A-823A-BCD7-FE19-609340B0656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9DD7BE-E858-796D-DC21-17860DB9B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0ABB8BA-190B-6854-A905-6FA896087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4EF87A9-4F77-E529-BC5A-81D97C3FA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A1666EC-540E-6D96-74E1-96C815B9D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B59FFCE-BE39-EDB8-8D3B-08BEFEE94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B9141F-3897-BCEF-CE86-6E3FCF5464AD}"/>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AI Rubric Descriptor for Summary Reports</a:t>
            </a:r>
          </a:p>
        </p:txBody>
      </p:sp>
      <p:graphicFrame>
        <p:nvGraphicFramePr>
          <p:cNvPr id="15" name="Table 14">
            <a:extLst>
              <a:ext uri="{FF2B5EF4-FFF2-40B4-BE49-F238E27FC236}">
                <a16:creationId xmlns:a16="http://schemas.microsoft.com/office/drawing/2014/main" id="{DC8AE36F-6F78-240C-4E46-37C536C5D511}"/>
              </a:ext>
            </a:extLst>
          </p:cNvPr>
          <p:cNvGraphicFramePr>
            <a:graphicFrameLocks noGrp="1"/>
          </p:cNvGraphicFramePr>
          <p:nvPr>
            <p:extLst>
              <p:ext uri="{D42A27DB-BD31-4B8C-83A1-F6EECF244321}">
                <p14:modId xmlns:p14="http://schemas.microsoft.com/office/powerpoint/2010/main" val="1028796739"/>
              </p:ext>
            </p:extLst>
          </p:nvPr>
        </p:nvGraphicFramePr>
        <p:xfrm>
          <a:off x="229675" y="1957139"/>
          <a:ext cx="11732646" cy="4243963"/>
        </p:xfrm>
        <a:graphic>
          <a:graphicData uri="http://schemas.openxmlformats.org/drawingml/2006/table">
            <a:tbl>
              <a:tblPr firstRow="1" bandRow="1">
                <a:tableStyleId>{5C22544A-7EE6-4342-B048-85BDC9FD1C3A}</a:tableStyleId>
              </a:tblPr>
              <a:tblGrid>
                <a:gridCol w="1811160">
                  <a:extLst>
                    <a:ext uri="{9D8B030D-6E8A-4147-A177-3AD203B41FA5}">
                      <a16:colId xmlns:a16="http://schemas.microsoft.com/office/drawing/2014/main" val="2072442572"/>
                    </a:ext>
                  </a:extLst>
                </a:gridCol>
                <a:gridCol w="2279374">
                  <a:extLst>
                    <a:ext uri="{9D8B030D-6E8A-4147-A177-3AD203B41FA5}">
                      <a16:colId xmlns:a16="http://schemas.microsoft.com/office/drawing/2014/main" val="1596976561"/>
                    </a:ext>
                  </a:extLst>
                </a:gridCol>
                <a:gridCol w="2504661">
                  <a:extLst>
                    <a:ext uri="{9D8B030D-6E8A-4147-A177-3AD203B41FA5}">
                      <a16:colId xmlns:a16="http://schemas.microsoft.com/office/drawing/2014/main" val="2847905361"/>
                    </a:ext>
                  </a:extLst>
                </a:gridCol>
                <a:gridCol w="2540024">
                  <a:extLst>
                    <a:ext uri="{9D8B030D-6E8A-4147-A177-3AD203B41FA5}">
                      <a16:colId xmlns:a16="http://schemas.microsoft.com/office/drawing/2014/main" val="3906399992"/>
                    </a:ext>
                  </a:extLst>
                </a:gridCol>
                <a:gridCol w="2597427">
                  <a:extLst>
                    <a:ext uri="{9D8B030D-6E8A-4147-A177-3AD203B41FA5}">
                      <a16:colId xmlns:a16="http://schemas.microsoft.com/office/drawing/2014/main" val="875594474"/>
                    </a:ext>
                  </a:extLst>
                </a:gridCol>
              </a:tblGrid>
              <a:tr h="870513">
                <a:tc>
                  <a:txBody>
                    <a:bodyPr/>
                    <a:lstStyle/>
                    <a:p>
                      <a:endParaRPr lang="en-US" sz="2000" dirty="0">
                        <a:latin typeface="+mn-lt"/>
                      </a:endParaRPr>
                    </a:p>
                  </a:txBody>
                  <a:tcPr/>
                </a:tc>
                <a:tc>
                  <a:txBody>
                    <a:bodyPr/>
                    <a:lstStyle/>
                    <a:p>
                      <a:pPr algn="ctr"/>
                      <a:r>
                        <a:rPr lang="en-HK" sz="2000" b="1" dirty="0">
                          <a:effectLst/>
                          <a:latin typeface="+mn-lt"/>
                          <a:ea typeface="PMingLiU" panose="02020500000000000000" pitchFamily="18" charset="-120"/>
                          <a:cs typeface="Calibri" panose="020F0502020204030204" pitchFamily="34" charset="0"/>
                        </a:rPr>
                        <a:t>Fair - 4-5</a:t>
                      </a:r>
                      <a:endParaRPr lang="en-HK" sz="2000" dirty="0">
                        <a:effectLst/>
                        <a:latin typeface="+mn-lt"/>
                        <a:ea typeface="PMingLiU" panose="02020500000000000000" pitchFamily="18" charset="-120"/>
                        <a:cs typeface="Times New Roman" panose="02020603050405020304" pitchFamily="18" charset="0"/>
                      </a:endParaRPr>
                    </a:p>
                  </a:txBody>
                  <a:tcPr marL="68580" marR="68580" marT="0" marB="0"/>
                </a:tc>
                <a:tc>
                  <a:txBody>
                    <a:bodyPr/>
                    <a:lstStyle/>
                    <a:p>
                      <a:pPr algn="ctr"/>
                      <a:r>
                        <a:rPr lang="en-HK" sz="2000" b="1" dirty="0">
                          <a:effectLst/>
                          <a:latin typeface="+mn-lt"/>
                          <a:ea typeface="PMingLiU" panose="02020500000000000000" pitchFamily="18" charset="-120"/>
                          <a:cs typeface="Calibri" panose="020F0502020204030204" pitchFamily="34" charset="0"/>
                        </a:rPr>
                        <a:t>Good - 6-7</a:t>
                      </a:r>
                      <a:endParaRPr lang="en-HK" sz="2000" dirty="0">
                        <a:effectLst/>
                        <a:latin typeface="+mn-lt"/>
                        <a:ea typeface="PMingLiU" panose="02020500000000000000" pitchFamily="18" charset="-120"/>
                        <a:cs typeface="Times New Roman" panose="02020603050405020304" pitchFamily="18" charset="0"/>
                      </a:endParaRPr>
                    </a:p>
                  </a:txBody>
                  <a:tcPr marL="68580" marR="68580" marT="0" marB="0"/>
                </a:tc>
                <a:tc>
                  <a:txBody>
                    <a:bodyPr/>
                    <a:lstStyle/>
                    <a:p>
                      <a:pPr algn="ctr"/>
                      <a:r>
                        <a:rPr lang="en-HK" sz="2000" b="1" dirty="0">
                          <a:effectLst/>
                          <a:latin typeface="+mn-lt"/>
                          <a:ea typeface="PMingLiU" panose="02020500000000000000" pitchFamily="18" charset="-120"/>
                          <a:cs typeface="Calibri" panose="020F0502020204030204" pitchFamily="34" charset="0"/>
                        </a:rPr>
                        <a:t>Very Good - 7-8</a:t>
                      </a:r>
                      <a:endParaRPr lang="en-HK" sz="2000" dirty="0">
                        <a:effectLst/>
                        <a:latin typeface="+mn-lt"/>
                        <a:ea typeface="PMingLiU" panose="02020500000000000000" pitchFamily="18" charset="-120"/>
                        <a:cs typeface="Times New Roman" panose="02020603050405020304" pitchFamily="18" charset="0"/>
                      </a:endParaRPr>
                    </a:p>
                  </a:txBody>
                  <a:tcPr marL="68580" marR="68580" marT="0" marB="0"/>
                </a:tc>
                <a:tc>
                  <a:txBody>
                    <a:bodyPr/>
                    <a:lstStyle/>
                    <a:p>
                      <a:pPr algn="ctr"/>
                      <a:r>
                        <a:rPr lang="en-HK" sz="2000" b="1" dirty="0">
                          <a:effectLst/>
                          <a:latin typeface="+mn-lt"/>
                          <a:ea typeface="PMingLiU" panose="02020500000000000000" pitchFamily="18" charset="-120"/>
                          <a:cs typeface="Calibri" panose="020F0502020204030204" pitchFamily="34" charset="0"/>
                        </a:rPr>
                        <a:t>Excellent - 8-10</a:t>
                      </a:r>
                      <a:endParaRPr lang="en-HK" sz="20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816039957"/>
                  </a:ext>
                </a:extLst>
              </a:tr>
              <a:tr h="3373450">
                <a:tc>
                  <a:txBody>
                    <a:bodyPr/>
                    <a:lstStyle/>
                    <a:p>
                      <a:pPr algn="l"/>
                      <a:r>
                        <a:rPr lang="en-HK" sz="2000" b="1" dirty="0">
                          <a:effectLst/>
                          <a:latin typeface="+mn-lt"/>
                          <a:ea typeface="PMingLiU" panose="02020500000000000000" pitchFamily="18" charset="-120"/>
                          <a:cs typeface="Calibri" panose="020F0502020204030204" pitchFamily="34" charset="0"/>
                        </a:rPr>
                        <a:t>AI Collaboration</a:t>
                      </a:r>
                    </a:p>
                    <a:p>
                      <a:pPr algn="l"/>
                      <a:r>
                        <a:rPr lang="en-HK" sz="2000" b="1" dirty="0">
                          <a:effectLst/>
                          <a:latin typeface="+mn-lt"/>
                          <a:ea typeface="PMingLiU" panose="02020500000000000000" pitchFamily="18" charset="-120"/>
                          <a:cs typeface="Calibri" panose="020F0502020204030204" pitchFamily="34" charset="0"/>
                        </a:rPr>
                        <a:t>15%</a:t>
                      </a:r>
                      <a:endParaRPr lang="en-HK" sz="2000" dirty="0">
                        <a:effectLst/>
                        <a:latin typeface="+mn-lt"/>
                        <a:ea typeface="PMingLiU" panose="02020500000000000000" pitchFamily="18" charset="-12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800" b="0" i="0" kern="1200" dirty="0">
                          <a:solidFill>
                            <a:schemeClr val="dk1"/>
                          </a:solidFill>
                          <a:effectLst/>
                          <a:latin typeface="+mn-lt"/>
                          <a:ea typeface="+mn-ea"/>
                          <a:cs typeface="+mn-cs"/>
                        </a:rPr>
                        <a:t>The students </a:t>
                      </a:r>
                      <a:r>
                        <a:rPr lang="en-HK" sz="1800" b="1" i="0" kern="1200" dirty="0">
                          <a:solidFill>
                            <a:srgbClr val="FF0000"/>
                          </a:solidFill>
                          <a:effectLst/>
                          <a:latin typeface="+mn-lt"/>
                          <a:ea typeface="+mn-ea"/>
                          <a:cs typeface="+mn-cs"/>
                        </a:rPr>
                        <a:t>have not utilized </a:t>
                      </a:r>
                      <a:r>
                        <a:rPr lang="en-HK" sz="1800" b="0" i="0" kern="1200" dirty="0">
                          <a:solidFill>
                            <a:schemeClr val="dk1"/>
                          </a:solidFill>
                          <a:effectLst/>
                          <a:latin typeface="+mn-lt"/>
                          <a:ea typeface="+mn-ea"/>
                          <a:cs typeface="+mn-cs"/>
                        </a:rPr>
                        <a:t>AI as instructed or have relied solely on AI without demonstrating their own critical thinking and analysis. </a:t>
                      </a:r>
                      <a:endParaRPr lang="en-HK" sz="2000" b="0" i="0" dirty="0">
                        <a:effectLst/>
                      </a:endParaRPr>
                    </a:p>
                    <a:p>
                      <a:pPr algn="l"/>
                      <a:r>
                        <a:rPr lang="en-GB" sz="2000" dirty="0">
                          <a:effectLst/>
                          <a:latin typeface="+mn-lt"/>
                          <a:ea typeface="PMingLiU" panose="02020500000000000000" pitchFamily="18" charset="-120"/>
                          <a:cs typeface="Times New Roman" panose="02020603050405020304" pitchFamily="18" charset="0"/>
                        </a:rPr>
                        <a:t> </a:t>
                      </a:r>
                      <a:endParaRPr lang="en-HK" sz="3600" dirty="0">
                        <a:effectLst/>
                        <a:latin typeface="+mn-lt"/>
                        <a:ea typeface="PMingLiU" panose="02020500000000000000" pitchFamily="18" charset="-120"/>
                        <a:cs typeface="Times New Roman" panose="02020603050405020304" pitchFamily="18" charset="0"/>
                      </a:endParaRPr>
                    </a:p>
                  </a:txBody>
                  <a:tcPr marL="68580" marR="68580" marT="0" marB="0"/>
                </a:tc>
                <a:tc>
                  <a:txBody>
                    <a:bodyPr/>
                    <a:lstStyle/>
                    <a:p>
                      <a:pPr rtl="0" fontAlgn="base"/>
                      <a:r>
                        <a:rPr lang="en-HK" sz="1800" b="0" i="0" kern="1200" dirty="0">
                          <a:solidFill>
                            <a:schemeClr val="dk1"/>
                          </a:solidFill>
                          <a:effectLst/>
                          <a:latin typeface="+mn-lt"/>
                          <a:ea typeface="+mn-ea"/>
                          <a:cs typeface="+mn-cs"/>
                        </a:rPr>
                        <a:t>The students </a:t>
                      </a:r>
                      <a:r>
                        <a:rPr lang="en-HK" sz="1800" b="1" i="0" kern="1200" dirty="0">
                          <a:solidFill>
                            <a:srgbClr val="FF0000"/>
                          </a:solidFill>
                          <a:effectLst/>
                          <a:latin typeface="+mn-lt"/>
                          <a:ea typeface="+mn-ea"/>
                          <a:cs typeface="+mn-cs"/>
                        </a:rPr>
                        <a:t>have tried to utilize</a:t>
                      </a:r>
                      <a:r>
                        <a:rPr lang="en-HK" sz="1800" b="0" i="0" kern="1200" dirty="0">
                          <a:solidFill>
                            <a:schemeClr val="dk1"/>
                          </a:solidFill>
                          <a:effectLst/>
                          <a:latin typeface="+mn-lt"/>
                          <a:ea typeface="+mn-ea"/>
                          <a:cs typeface="+mn-cs"/>
                        </a:rPr>
                        <a:t> AI to assist them in critically evaluating their source materials, but inconsistencies in voice or a lack of critical thinking in their prompts are evident. </a:t>
                      </a:r>
                      <a:endParaRPr lang="en-HK" sz="2000" b="0" i="0" dirty="0">
                        <a:effectLst/>
                      </a:endParaRPr>
                    </a:p>
                    <a:p>
                      <a:pPr algn="l"/>
                      <a:r>
                        <a:rPr lang="en-GB" sz="2000" dirty="0">
                          <a:effectLst/>
                          <a:latin typeface="+mn-lt"/>
                          <a:ea typeface="PMingLiU" panose="02020500000000000000" pitchFamily="18" charset="-120"/>
                          <a:cs typeface="Times New Roman" panose="02020603050405020304" pitchFamily="18" charset="0"/>
                        </a:rPr>
                        <a:t> </a:t>
                      </a:r>
                      <a:endParaRPr lang="en-HK" sz="3600" dirty="0">
                        <a:effectLst/>
                        <a:latin typeface="+mn-lt"/>
                        <a:ea typeface="PMingLiU" panose="02020500000000000000" pitchFamily="18" charset="-120"/>
                        <a:cs typeface="Times New Roman" panose="02020603050405020304" pitchFamily="18" charset="0"/>
                      </a:endParaRPr>
                    </a:p>
                  </a:txBody>
                  <a:tcPr marL="68580" marR="68580" marT="0" marB="0"/>
                </a:tc>
                <a:tc>
                  <a:txBody>
                    <a:bodyPr/>
                    <a:lstStyle/>
                    <a:p>
                      <a:pPr algn="l"/>
                      <a:r>
                        <a:rPr lang="en-HK" sz="1800" kern="1200" dirty="0">
                          <a:solidFill>
                            <a:schemeClr val="dk1"/>
                          </a:solidFill>
                          <a:effectLst/>
                          <a:latin typeface="+mn-lt"/>
                          <a:ea typeface="+mn-ea"/>
                          <a:cs typeface="+mn-cs"/>
                        </a:rPr>
                        <a:t>The students </a:t>
                      </a:r>
                      <a:r>
                        <a:rPr lang="en-HK" sz="1800" b="1" kern="1200" dirty="0">
                          <a:solidFill>
                            <a:srgbClr val="FF0000"/>
                          </a:solidFill>
                          <a:effectLst/>
                          <a:latin typeface="+mn-lt"/>
                          <a:ea typeface="+mn-ea"/>
                          <a:cs typeface="+mn-cs"/>
                        </a:rPr>
                        <a:t>have utilized</a:t>
                      </a:r>
                      <a:r>
                        <a:rPr lang="en-HK" sz="1800" kern="1200" dirty="0">
                          <a:solidFill>
                            <a:schemeClr val="dk1"/>
                          </a:solidFill>
                          <a:effectLst/>
                          <a:latin typeface="+mn-lt"/>
                          <a:ea typeface="+mn-ea"/>
                          <a:cs typeface="+mn-cs"/>
                        </a:rPr>
                        <a:t> AI to assist them in critically evaluating their source materials, but minor issues with prompts or voice consistency are present.</a:t>
                      </a:r>
                      <a:endParaRPr lang="en-HK" sz="3600" dirty="0">
                        <a:effectLst/>
                        <a:latin typeface="+mn-lt"/>
                        <a:ea typeface="PMingLiU" panose="02020500000000000000" pitchFamily="18" charset="-120"/>
                        <a:cs typeface="Times New Roman" panose="02020603050405020304" pitchFamily="18" charset="0"/>
                      </a:endParaRPr>
                    </a:p>
                    <a:p>
                      <a:pPr algn="l"/>
                      <a:r>
                        <a:rPr lang="en-GB" sz="2000" dirty="0">
                          <a:effectLst/>
                          <a:latin typeface="+mn-lt"/>
                          <a:ea typeface="PMingLiU" panose="02020500000000000000" pitchFamily="18" charset="-120"/>
                          <a:cs typeface="Times New Roman" panose="02020603050405020304" pitchFamily="18" charset="0"/>
                        </a:rPr>
                        <a:t> </a:t>
                      </a:r>
                      <a:endParaRPr lang="en-HK" sz="3600" dirty="0">
                        <a:effectLst/>
                        <a:latin typeface="+mn-lt"/>
                        <a:ea typeface="PMingLiU" panose="02020500000000000000" pitchFamily="18" charset="-120"/>
                        <a:cs typeface="Times New Roman" panose="02020603050405020304" pitchFamily="18" charset="0"/>
                      </a:endParaRPr>
                    </a:p>
                  </a:txBody>
                  <a:tcPr marL="68580" marR="68580" marT="0" marB="0"/>
                </a:tc>
                <a:tc>
                  <a:txBody>
                    <a:bodyPr/>
                    <a:lstStyle/>
                    <a:p>
                      <a:pPr rtl="0" fontAlgn="base"/>
                      <a:r>
                        <a:rPr lang="en-HK" sz="1800" b="0" i="0" kern="1200" dirty="0">
                          <a:solidFill>
                            <a:schemeClr val="dk1"/>
                          </a:solidFill>
                          <a:effectLst/>
                          <a:highlight>
                            <a:srgbClr val="FFFF00"/>
                          </a:highlight>
                          <a:latin typeface="+mn-lt"/>
                          <a:ea typeface="+mn-ea"/>
                          <a:cs typeface="+mn-cs"/>
                        </a:rPr>
                        <a:t>The students </a:t>
                      </a:r>
                      <a:r>
                        <a:rPr lang="en-HK" sz="1800" b="1" i="0" kern="1200" dirty="0">
                          <a:solidFill>
                            <a:srgbClr val="FF0000"/>
                          </a:solidFill>
                          <a:effectLst/>
                          <a:highlight>
                            <a:srgbClr val="FFFF00"/>
                          </a:highlight>
                          <a:latin typeface="+mn-lt"/>
                          <a:ea typeface="+mn-ea"/>
                          <a:cs typeface="+mn-cs"/>
                        </a:rPr>
                        <a:t>have effectively utilized </a:t>
                      </a:r>
                      <a:r>
                        <a:rPr lang="en-HK" sz="1800" b="0" i="0" kern="1200" dirty="0">
                          <a:solidFill>
                            <a:schemeClr val="dk1"/>
                          </a:solidFill>
                          <a:effectLst/>
                          <a:highlight>
                            <a:srgbClr val="FFFF00"/>
                          </a:highlight>
                          <a:latin typeface="+mn-lt"/>
                          <a:ea typeface="+mn-ea"/>
                          <a:cs typeface="+mn-cs"/>
                        </a:rPr>
                        <a:t>AI to assist them in </a:t>
                      </a:r>
                      <a:r>
                        <a:rPr lang="en-HK" sz="1800" b="1" i="0" kern="1200" dirty="0">
                          <a:solidFill>
                            <a:srgbClr val="FF0000"/>
                          </a:solidFill>
                          <a:effectLst/>
                          <a:highlight>
                            <a:srgbClr val="FFFF00"/>
                          </a:highlight>
                          <a:latin typeface="+mn-lt"/>
                          <a:ea typeface="+mn-ea"/>
                          <a:cs typeface="+mn-cs"/>
                        </a:rPr>
                        <a:t>critically evaluating</a:t>
                      </a:r>
                      <a:r>
                        <a:rPr lang="en-HK" sz="1800" b="0" i="0" kern="1200" dirty="0">
                          <a:solidFill>
                            <a:srgbClr val="FF0000"/>
                          </a:solidFill>
                          <a:effectLst/>
                          <a:highlight>
                            <a:srgbClr val="FFFF00"/>
                          </a:highlight>
                          <a:latin typeface="+mn-lt"/>
                          <a:ea typeface="+mn-ea"/>
                          <a:cs typeface="+mn-cs"/>
                        </a:rPr>
                        <a:t> </a:t>
                      </a:r>
                      <a:r>
                        <a:rPr lang="en-HK" sz="1800" b="0" i="0" kern="1200" dirty="0">
                          <a:solidFill>
                            <a:schemeClr val="dk1"/>
                          </a:solidFill>
                          <a:effectLst/>
                          <a:highlight>
                            <a:srgbClr val="FFFF00"/>
                          </a:highlight>
                          <a:latin typeface="+mn-lt"/>
                          <a:ea typeface="+mn-ea"/>
                          <a:cs typeface="+mn-cs"/>
                        </a:rPr>
                        <a:t>their source materials to improve the quality of their summary report while </a:t>
                      </a:r>
                      <a:r>
                        <a:rPr lang="en-HK" sz="1800" b="1" i="0" kern="1200" dirty="0">
                          <a:solidFill>
                            <a:srgbClr val="FF0000"/>
                          </a:solidFill>
                          <a:effectLst/>
                          <a:highlight>
                            <a:srgbClr val="FFFF00"/>
                          </a:highlight>
                          <a:latin typeface="+mn-lt"/>
                          <a:ea typeface="+mn-ea"/>
                          <a:cs typeface="+mn-cs"/>
                        </a:rPr>
                        <a:t>retaining their own voice. </a:t>
                      </a:r>
                      <a:endParaRPr lang="en-HK" sz="2000" b="1" i="0" dirty="0">
                        <a:solidFill>
                          <a:srgbClr val="FF0000"/>
                        </a:solidFill>
                        <a:effectLst/>
                        <a:highlight>
                          <a:srgbClr val="FFFF00"/>
                        </a:highlight>
                      </a:endParaRPr>
                    </a:p>
                    <a:p>
                      <a:pPr algn="l">
                        <a:tabLst>
                          <a:tab pos="277495" algn="l"/>
                        </a:tabLst>
                      </a:pPr>
                      <a:r>
                        <a:rPr lang="en-GB" sz="2000" dirty="0">
                          <a:effectLst/>
                          <a:highlight>
                            <a:srgbClr val="FFFF00"/>
                          </a:highlight>
                          <a:latin typeface="+mn-lt"/>
                          <a:ea typeface="PMingLiU" panose="02020500000000000000" pitchFamily="18" charset="-120"/>
                          <a:cs typeface="Times New Roman" panose="02020603050405020304" pitchFamily="18" charset="0"/>
                        </a:rPr>
                        <a:t> </a:t>
                      </a:r>
                      <a:endParaRPr lang="en-HK" sz="3600" dirty="0">
                        <a:effectLst/>
                        <a:highlight>
                          <a:srgbClr val="FFFF00"/>
                        </a:highligh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424920776"/>
                  </a:ext>
                </a:extLst>
              </a:tr>
            </a:tbl>
          </a:graphicData>
        </a:graphic>
      </p:graphicFrame>
      <p:pic>
        <p:nvPicPr>
          <p:cNvPr id="4" name="Audio 3">
            <a:extLst>
              <a:ext uri="{FF2B5EF4-FFF2-40B4-BE49-F238E27FC236}">
                <a16:creationId xmlns:a16="http://schemas.microsoft.com/office/drawing/2014/main" id="{72601F85-6F60-E409-E09B-5169211A0A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85094179"/>
      </p:ext>
    </p:extLst>
  </p:cSld>
  <p:clrMapOvr>
    <a:masterClrMapping/>
  </p:clrMapOvr>
  <mc:AlternateContent xmlns:mc="http://schemas.openxmlformats.org/markup-compatibility/2006">
    <mc:Choice xmlns:p14="http://schemas.microsoft.com/office/powerpoint/2010/main" Requires="p14">
      <p:transition spd="med" p14:dur="700" advTm="34890">
        <p:fade/>
      </p:transition>
    </mc:Choice>
    <mc:Fallback>
      <p:transition spd="med" advTm="348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B82E48-4902-0596-ED99-84460C7D4062}"/>
            </a:ext>
          </a:extLst>
        </p:cNvPr>
        <p:cNvGrpSpPr/>
        <p:nvPr/>
      </p:nvGrpSpPr>
      <p:grpSpPr>
        <a:xfrm>
          <a:off x="0" y="0"/>
          <a:ext cx="0" cy="0"/>
          <a:chOff x="0" y="0"/>
          <a:chExt cx="0" cy="0"/>
        </a:xfrm>
      </p:grpSpPr>
      <p:pic>
        <p:nvPicPr>
          <p:cNvPr id="7" name="Picture 6" descr="A group of people studying at a table&#10;&#10;AI-generated content may be incorrect.">
            <a:extLst>
              <a:ext uri="{FF2B5EF4-FFF2-40B4-BE49-F238E27FC236}">
                <a16:creationId xmlns:a16="http://schemas.microsoft.com/office/drawing/2014/main" id="{7CE0CE78-E660-A38F-8846-A8808CEF20B9}"/>
              </a:ext>
            </a:extLst>
          </p:cNvPr>
          <p:cNvPicPr>
            <a:picLocks noChangeAspect="1"/>
          </p:cNvPicPr>
          <p:nvPr/>
        </p:nvPicPr>
        <p:blipFill>
          <a:blip r:embed="rId5"/>
          <a:srcRect t="21875" b="21875"/>
          <a:stretch>
            <a:fillRect/>
          </a:stretch>
        </p:blipFill>
        <p:spPr>
          <a:xfrm>
            <a:off x="20" y="10"/>
            <a:ext cx="12191980" cy="6857990"/>
          </a:xfrm>
          <a:prstGeom prst="rect">
            <a:avLst/>
          </a:prstGeom>
        </p:spPr>
      </p:pic>
      <p:sp>
        <p:nvSpPr>
          <p:cNvPr id="33" name="Rectangle 3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E2254E-83EC-4006-DB0E-F126E05413E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300" dirty="0">
                <a:solidFill>
                  <a:schemeClr val="tx1">
                    <a:lumMod val="85000"/>
                    <a:lumOff val="15000"/>
                  </a:schemeClr>
                </a:solidFill>
              </a:rPr>
              <a:t>Article Reflections</a:t>
            </a:r>
            <a:br>
              <a:rPr lang="en-US" sz="2300" dirty="0">
                <a:solidFill>
                  <a:schemeClr val="tx1">
                    <a:lumMod val="85000"/>
                    <a:lumOff val="15000"/>
                  </a:schemeClr>
                </a:solidFill>
              </a:rPr>
            </a:br>
            <a:r>
              <a:rPr lang="en-US" sz="2300" dirty="0">
                <a:solidFill>
                  <a:schemeClr val="tx1">
                    <a:lumMod val="85000"/>
                    <a:lumOff val="15000"/>
                  </a:schemeClr>
                </a:solidFill>
              </a:rPr>
              <a:t>Language</a:t>
            </a:r>
          </a:p>
        </p:txBody>
      </p:sp>
      <p:cxnSp>
        <p:nvCxnSpPr>
          <p:cNvPr id="34" name="Straight Connector 3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Audio 3">
            <a:extLst>
              <a:ext uri="{FF2B5EF4-FFF2-40B4-BE49-F238E27FC236}">
                <a16:creationId xmlns:a16="http://schemas.microsoft.com/office/drawing/2014/main" id="{3F9FAEA4-DE44-5EFF-ACE5-CD5E2AA4A0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19132618"/>
      </p:ext>
    </p:extLst>
  </p:cSld>
  <p:clrMapOvr>
    <a:masterClrMapping/>
  </p:clrMapOvr>
  <mc:AlternateContent xmlns:mc="http://schemas.openxmlformats.org/markup-compatibility/2006">
    <mc:Choice xmlns:p14="http://schemas.microsoft.com/office/powerpoint/2010/main" Requires="p14">
      <p:transition spd="med" p14:dur="700" advTm="69237">
        <p:fade/>
      </p:transition>
    </mc:Choice>
    <mc:Fallback>
      <p:transition spd="med" advTm="692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D1C80B-4C3D-CCDA-0764-80A78459B63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A7AE44-1AD6-555E-DF9E-F26FE6C0C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0C6A27C-F445-339B-7693-38612A98F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509CE88-099C-D231-34D6-21F1663383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7C4763-2399-49DD-02AD-EABE6E0B7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55FF576-8F97-1A51-D8BF-165FC7383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133F1E-47E7-C3BF-F453-3F0B5C4C73E3}"/>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Article Reflections &amp; AI</a:t>
            </a:r>
          </a:p>
        </p:txBody>
      </p:sp>
      <p:sp>
        <p:nvSpPr>
          <p:cNvPr id="3" name="Content Placeholder 2">
            <a:extLst>
              <a:ext uri="{FF2B5EF4-FFF2-40B4-BE49-F238E27FC236}">
                <a16:creationId xmlns:a16="http://schemas.microsoft.com/office/drawing/2014/main" id="{51833A04-F3A8-3D7A-EB4B-25D9C88E01A5}"/>
              </a:ext>
            </a:extLst>
          </p:cNvPr>
          <p:cNvSpPr>
            <a:spLocks noGrp="1"/>
          </p:cNvSpPr>
          <p:nvPr>
            <p:ph idx="1"/>
          </p:nvPr>
        </p:nvSpPr>
        <p:spPr>
          <a:xfrm>
            <a:off x="589720" y="2226365"/>
            <a:ext cx="11012556" cy="4337097"/>
          </a:xfrm>
        </p:spPr>
        <p:txBody>
          <a:bodyPr anchor="ctr">
            <a:normAutofit/>
          </a:bodyPr>
          <a:lstStyle/>
          <a:p>
            <a:r>
              <a:rPr lang="en-US" sz="2400" dirty="0"/>
              <a:t>They have until the following Sunday to write their summary and opinion paragraphs.</a:t>
            </a:r>
          </a:p>
          <a:p>
            <a:r>
              <a:rPr lang="en-US" sz="2400" dirty="0"/>
              <a:t>Once completed, they are required to copy and paste their paragraphs into POE using the course required LLM and then insert the </a:t>
            </a:r>
            <a:r>
              <a:rPr lang="en-US" sz="2400" b="1" dirty="0">
                <a:solidFill>
                  <a:srgbClr val="FF0000"/>
                </a:solidFill>
              </a:rPr>
              <a:t>requisite prompt </a:t>
            </a:r>
            <a:r>
              <a:rPr lang="en-US" sz="2400" dirty="0"/>
              <a:t>to review their writing.</a:t>
            </a:r>
          </a:p>
          <a:p>
            <a:r>
              <a:rPr lang="en-US" sz="2400" dirty="0"/>
              <a:t>Then students are required to </a:t>
            </a:r>
            <a:r>
              <a:rPr lang="en-US" sz="2400" b="1" dirty="0">
                <a:solidFill>
                  <a:srgbClr val="FF0000"/>
                </a:solidFill>
              </a:rPr>
              <a:t>review</a:t>
            </a:r>
            <a:r>
              <a:rPr lang="en-US" sz="2400" dirty="0"/>
              <a:t> AI suggestions and write a </a:t>
            </a:r>
            <a:r>
              <a:rPr lang="en-US" sz="2400" b="1" dirty="0">
                <a:solidFill>
                  <a:srgbClr val="FF0000"/>
                </a:solidFill>
              </a:rPr>
              <a:t>one paragraph language reflection </a:t>
            </a:r>
            <a:r>
              <a:rPr lang="en-US" sz="2400" dirty="0"/>
              <a:t>identifying what issues they need to improve on in subsequent assignments.</a:t>
            </a:r>
          </a:p>
          <a:p>
            <a:r>
              <a:rPr lang="en-US" sz="2400" dirty="0"/>
              <a:t>In addition, they </a:t>
            </a:r>
            <a:r>
              <a:rPr lang="en-US" sz="2400" b="1" dirty="0">
                <a:solidFill>
                  <a:srgbClr val="FF0000"/>
                </a:solidFill>
              </a:rPr>
              <a:t>must critically analyze </a:t>
            </a:r>
            <a:r>
              <a:rPr lang="en-US" sz="2400" dirty="0"/>
              <a:t>AI’s suggestions and comment on on the accuracy, relevance, etc.</a:t>
            </a:r>
          </a:p>
          <a:p>
            <a:endParaRPr lang="en-US" sz="2000" dirty="0"/>
          </a:p>
          <a:p>
            <a:endParaRPr lang="en-US" sz="2000" dirty="0"/>
          </a:p>
        </p:txBody>
      </p:sp>
      <p:pic>
        <p:nvPicPr>
          <p:cNvPr id="5" name="Audio 4">
            <a:extLst>
              <a:ext uri="{FF2B5EF4-FFF2-40B4-BE49-F238E27FC236}">
                <a16:creationId xmlns:a16="http://schemas.microsoft.com/office/drawing/2014/main" id="{095073C9-CC63-621B-D8F5-4F0C816125C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556331153"/>
      </p:ext>
    </p:extLst>
  </p:cSld>
  <p:clrMapOvr>
    <a:masterClrMapping/>
  </p:clrMapOvr>
  <mc:AlternateContent xmlns:mc="http://schemas.openxmlformats.org/markup-compatibility/2006">
    <mc:Choice xmlns:p14="http://schemas.microsoft.com/office/powerpoint/2010/main" Requires="p14">
      <p:transition spd="med" p14:dur="700" advTm="97898">
        <p:fade/>
      </p:transition>
    </mc:Choice>
    <mc:Fallback>
      <p:transition spd="med" advTm="978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114E69"/>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114E69"/>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114E69"/>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C05E30-5DD5-E854-B7F5-50E9CCB471F4}"/>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119438-471D-DEEA-E2C0-BC46B988E5F6}"/>
              </a:ext>
            </a:extLst>
          </p:cNvPr>
          <p:cNvSpPr>
            <a:spLocks noGrp="1"/>
          </p:cNvSpPr>
          <p:nvPr>
            <p:ph type="title"/>
          </p:nvPr>
        </p:nvSpPr>
        <p:spPr>
          <a:xfrm>
            <a:off x="248194" y="476386"/>
            <a:ext cx="6035040" cy="745400"/>
          </a:xfrm>
        </p:spPr>
        <p:txBody>
          <a:bodyPr anchor="b">
            <a:normAutofit/>
          </a:bodyPr>
          <a:lstStyle/>
          <a:p>
            <a:r>
              <a:rPr lang="en-US" dirty="0"/>
              <a:t>The Prompt</a:t>
            </a:r>
          </a:p>
        </p:txBody>
      </p:sp>
      <p:sp>
        <p:nvSpPr>
          <p:cNvPr id="3" name="Content Placeholder 2">
            <a:extLst>
              <a:ext uri="{FF2B5EF4-FFF2-40B4-BE49-F238E27FC236}">
                <a16:creationId xmlns:a16="http://schemas.microsoft.com/office/drawing/2014/main" id="{31B5C5B7-A9D7-2042-C1CA-73250AA2A5DA}"/>
              </a:ext>
            </a:extLst>
          </p:cNvPr>
          <p:cNvSpPr>
            <a:spLocks noGrp="1"/>
          </p:cNvSpPr>
          <p:nvPr>
            <p:ph idx="1"/>
          </p:nvPr>
        </p:nvSpPr>
        <p:spPr>
          <a:xfrm>
            <a:off x="0" y="1572768"/>
            <a:ext cx="6805749" cy="4436146"/>
          </a:xfrm>
        </p:spPr>
        <p:txBody>
          <a:bodyPr>
            <a:normAutofit fontScale="70000" lnSpcReduction="20000"/>
          </a:bodyPr>
          <a:lstStyle/>
          <a:p>
            <a:r>
              <a:rPr lang="en-US" sz="3100" dirty="0"/>
              <a:t>I am a non-native English university student in Hong Kong and my professor has asked me to summarize an online article and provide an opinion using only an informal, conversational, tone of English.</a:t>
            </a:r>
            <a:br>
              <a:rPr lang="en-US" sz="3100" dirty="0"/>
            </a:br>
            <a:endParaRPr lang="en-US" sz="3100" dirty="0"/>
          </a:p>
          <a:p>
            <a:r>
              <a:rPr lang="en-US" sz="3100" dirty="0"/>
              <a:t>Can you please review my writing and provide feedback on grammatical errors, structural issues, vocabulary usage, writing voice consistency, tense usage, logical flow, sentence clarity and coherence, punctuation, spelling, keeping in mind that my tone MUST more informal but non-colloquial.</a:t>
            </a:r>
            <a:br>
              <a:rPr lang="en-US" sz="3100" dirty="0"/>
            </a:br>
            <a:endParaRPr lang="en-US" sz="3100" dirty="0"/>
          </a:p>
          <a:p>
            <a:r>
              <a:rPr lang="en-US" sz="3100" dirty="0"/>
              <a:t>Instead of rewriting any sections, just </a:t>
            </a:r>
            <a:r>
              <a:rPr lang="en-US" sz="3100" b="1" dirty="0"/>
              <a:t>provide a detailed list</a:t>
            </a:r>
            <a:r>
              <a:rPr lang="en-US" sz="3100" dirty="0"/>
              <a:t> of suggestions for improvement </a:t>
            </a:r>
            <a:r>
              <a:rPr lang="en-US" sz="3100" b="1" dirty="0"/>
              <a:t>and explain </a:t>
            </a:r>
            <a:r>
              <a:rPr lang="en-US" sz="3100" dirty="0"/>
              <a:t>why these specific changes are suggested:</a:t>
            </a:r>
          </a:p>
          <a:p>
            <a:pPr marL="0" indent="0">
              <a:buNone/>
            </a:pPr>
            <a:br>
              <a:rPr lang="en-US" sz="1500" dirty="0"/>
            </a:br>
            <a:endParaRPr lang="en-US" sz="1500" dirty="0"/>
          </a:p>
          <a:p>
            <a:endParaRPr lang="en-US" sz="1500" dirty="0"/>
          </a:p>
          <a:p>
            <a:endParaRPr lang="en-US" sz="1500" dirty="0"/>
          </a:p>
        </p:txBody>
      </p:sp>
      <p:pic>
        <p:nvPicPr>
          <p:cNvPr id="9" name="Picture 8" descr="A robot sitting at a table writing on paper&#10;&#10;AI-generated content may be incorrect.">
            <a:extLst>
              <a:ext uri="{FF2B5EF4-FFF2-40B4-BE49-F238E27FC236}">
                <a16:creationId xmlns:a16="http://schemas.microsoft.com/office/drawing/2014/main" id="{CDBE015A-BBC3-430F-EF36-2C209DA41D84}"/>
              </a:ext>
            </a:extLst>
          </p:cNvPr>
          <p:cNvPicPr>
            <a:picLocks noChangeAspect="1"/>
          </p:cNvPicPr>
          <p:nvPr/>
        </p:nvPicPr>
        <p:blipFill>
          <a:blip r:embed="rId4"/>
          <a:srcRect l="21397"/>
          <a:stretch>
            <a:fillRect/>
          </a:stretch>
        </p:blipFill>
        <p:spPr>
          <a:xfrm>
            <a:off x="6805749" y="0"/>
            <a:ext cx="5390606" cy="6858000"/>
          </a:xfrm>
          <a:prstGeom prst="rect">
            <a:avLst/>
          </a:prstGeom>
        </p:spPr>
      </p:pic>
      <p:pic>
        <p:nvPicPr>
          <p:cNvPr id="5" name="Audio 4">
            <a:extLst>
              <a:ext uri="{FF2B5EF4-FFF2-40B4-BE49-F238E27FC236}">
                <a16:creationId xmlns:a16="http://schemas.microsoft.com/office/drawing/2014/main" id="{A98CBB16-EB11-78BE-65FA-313A6A1F58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24455916"/>
      </p:ext>
    </p:extLst>
  </p:cSld>
  <p:clrMapOvr>
    <a:masterClrMapping/>
  </p:clrMapOvr>
  <mc:AlternateContent xmlns:mc="http://schemas.openxmlformats.org/markup-compatibility/2006">
    <mc:Choice xmlns:p14="http://schemas.microsoft.com/office/powerpoint/2010/main" Requires="p14">
      <p:transition spd="med" p14:dur="700" advTm="42922">
        <p:fade/>
      </p:transition>
    </mc:Choice>
    <mc:Fallback>
      <p:transition spd="med" advTm="429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6A296E-98DF-6F7C-2E7E-2EE0BD4C0A6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2F6E2AD-AACD-51D5-A8F6-CAD11A043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D3496C2-E5DA-3057-AB9E-D844F000A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9E2C053-9A60-2FE2-86D2-FA6ED3E05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BCC8ACB-F58A-DA7A-ECEA-819CDE384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076B5B0-8053-A331-333F-6638EE58F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4037A0-24F4-15C5-1610-0A1B8A636034}"/>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Control Measures</a:t>
            </a:r>
          </a:p>
        </p:txBody>
      </p:sp>
      <p:sp>
        <p:nvSpPr>
          <p:cNvPr id="3" name="Content Placeholder 2">
            <a:extLst>
              <a:ext uri="{FF2B5EF4-FFF2-40B4-BE49-F238E27FC236}">
                <a16:creationId xmlns:a16="http://schemas.microsoft.com/office/drawing/2014/main" id="{DEF55772-B5AB-28FB-6757-6AB59A86B0EF}"/>
              </a:ext>
            </a:extLst>
          </p:cNvPr>
          <p:cNvSpPr>
            <a:spLocks noGrp="1"/>
          </p:cNvSpPr>
          <p:nvPr>
            <p:ph idx="1"/>
          </p:nvPr>
        </p:nvSpPr>
        <p:spPr>
          <a:xfrm>
            <a:off x="459350" y="2173356"/>
            <a:ext cx="11454353" cy="4390105"/>
          </a:xfrm>
        </p:spPr>
        <p:txBody>
          <a:bodyPr anchor="ctr">
            <a:normAutofit/>
          </a:bodyPr>
          <a:lstStyle/>
          <a:p>
            <a:r>
              <a:rPr lang="en-US" sz="2400" b="1" dirty="0">
                <a:solidFill>
                  <a:srgbClr val="FF0000"/>
                </a:solidFill>
              </a:rPr>
              <a:t>TWO</a:t>
            </a:r>
            <a:r>
              <a:rPr lang="en-US" sz="2400" dirty="0"/>
              <a:t> of the article assessments (#1 &amp; #5) were done in class and broken into two parts:</a:t>
            </a:r>
          </a:p>
          <a:p>
            <a:pPr marL="457200" indent="-457200">
              <a:buFont typeface="+mj-lt"/>
              <a:buAutoNum type="arabicPeriod"/>
            </a:pPr>
            <a:r>
              <a:rPr lang="en-US" sz="2400" dirty="0"/>
              <a:t>Firstly, keeping the same format, students were given 15 minutes to read, annotate, and summarize key information. Then they had 30 minutes to write &amp; submit their article reflection and opinion directly into blackboard. </a:t>
            </a:r>
          </a:p>
          <a:p>
            <a:pPr marL="0" indent="0" algn="ctr">
              <a:buNone/>
            </a:pPr>
            <a:r>
              <a:rPr lang="en-US" sz="2400" b="1" dirty="0">
                <a:solidFill>
                  <a:srgbClr val="FF0000"/>
                </a:solidFill>
              </a:rPr>
              <a:t>They were not able to to use any tools (on their computer or online), such as dictionaries, or even Microsoft Word.</a:t>
            </a:r>
          </a:p>
          <a:p>
            <a:pPr marL="457200" indent="-457200">
              <a:buFont typeface="+mj-lt"/>
              <a:buAutoNum type="arabicPeriod" startAt="2"/>
            </a:pPr>
            <a:r>
              <a:rPr lang="en-US" sz="2400" dirty="0"/>
              <a:t>They would have the rest of the week to finish the second part of the assessment which was to run their submission through AI with the provided prompt, write a language reflection, and then submit everything to VeriGuide.</a:t>
            </a:r>
          </a:p>
          <a:p>
            <a:pPr marL="0" indent="0">
              <a:buNone/>
            </a:pPr>
            <a:endParaRPr lang="en-US" sz="2000" dirty="0"/>
          </a:p>
        </p:txBody>
      </p:sp>
      <p:pic>
        <p:nvPicPr>
          <p:cNvPr id="5" name="Audio 4">
            <a:extLst>
              <a:ext uri="{FF2B5EF4-FFF2-40B4-BE49-F238E27FC236}">
                <a16:creationId xmlns:a16="http://schemas.microsoft.com/office/drawing/2014/main" id="{E2AF05F3-9178-5E09-91A4-8C30DA60013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638099212"/>
      </p:ext>
    </p:extLst>
  </p:cSld>
  <p:clrMapOvr>
    <a:masterClrMapping/>
  </p:clrMapOvr>
  <mc:AlternateContent xmlns:mc="http://schemas.openxmlformats.org/markup-compatibility/2006">
    <mc:Choice xmlns:p14="http://schemas.microsoft.com/office/powerpoint/2010/main" Requires="p14">
      <p:transition spd="med" p14:dur="700" advTm="77301">
        <p:fade/>
      </p:transition>
    </mc:Choice>
    <mc:Fallback>
      <p:transition spd="med" advTm="773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114E69"/>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114E69"/>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114E69"/>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92939"/>
        </a:solidFill>
        <a:effectLst/>
      </p:bgPr>
    </p:bg>
    <p:spTree>
      <p:nvGrpSpPr>
        <p:cNvPr id="1" name="">
          <a:extLst>
            <a:ext uri="{FF2B5EF4-FFF2-40B4-BE49-F238E27FC236}">
              <a16:creationId xmlns:a16="http://schemas.microsoft.com/office/drawing/2014/main" id="{7D6F54F7-633D-D02F-3EE1-8433ECEC3B30}"/>
            </a:ext>
          </a:extLst>
        </p:cNvPr>
        <p:cNvGrpSpPr/>
        <p:nvPr/>
      </p:nvGrpSpPr>
      <p:grpSpPr>
        <a:xfrm>
          <a:off x="0" y="0"/>
          <a:ext cx="0" cy="0"/>
          <a:chOff x="0" y="0"/>
          <a:chExt cx="0" cy="0"/>
        </a:xfrm>
      </p:grpSpPr>
      <p:sp useBgFill="1">
        <p:nvSpPr>
          <p:cNvPr id="1028" name="Rectangle 1027">
            <a:extLst>
              <a:ext uri="{FF2B5EF4-FFF2-40B4-BE49-F238E27FC236}">
                <a16:creationId xmlns:a16="http://schemas.microsoft.com/office/drawing/2014/main" id="{43867147-1C83-BF71-39B0-B590EE7F3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74F4B9-2337-BF12-CF89-816DF1DD3218}"/>
              </a:ext>
            </a:extLst>
          </p:cNvPr>
          <p:cNvSpPr>
            <a:spLocks noGrp="1"/>
          </p:cNvSpPr>
          <p:nvPr>
            <p:ph type="title"/>
          </p:nvPr>
        </p:nvSpPr>
        <p:spPr>
          <a:xfrm>
            <a:off x="614678" y="548639"/>
            <a:ext cx="10872216" cy="5081451"/>
          </a:xfrm>
        </p:spPr>
        <p:txBody>
          <a:bodyPr anchor="t">
            <a:normAutofit/>
          </a:bodyPr>
          <a:lstStyle/>
          <a:p>
            <a:r>
              <a:rPr lang="en-US" dirty="0"/>
              <a:t>Article Reflections &amp; AI</a:t>
            </a:r>
          </a:p>
        </p:txBody>
      </p:sp>
      <p:pic>
        <p:nvPicPr>
          <p:cNvPr id="1026" name="Picture 2" descr="Power of AI in Self-Reflection Process : A New Perspective!">
            <a:extLst>
              <a:ext uri="{FF2B5EF4-FFF2-40B4-BE49-F238E27FC236}">
                <a16:creationId xmlns:a16="http://schemas.microsoft.com/office/drawing/2014/main" id="{DA205910-CEA4-4943-FE35-BF1187E6C0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897" r="22060"/>
          <a:stretch>
            <a:fillRect/>
          </a:stretch>
        </p:blipFill>
        <p:spPr bwMode="auto">
          <a:xfrm>
            <a:off x="614678" y="1400338"/>
            <a:ext cx="5330186" cy="453981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5A55CD7-178B-3E58-A6B8-BF4870604C5B}"/>
              </a:ext>
            </a:extLst>
          </p:cNvPr>
          <p:cNvSpPr>
            <a:spLocks noGrp="1"/>
          </p:cNvSpPr>
          <p:nvPr>
            <p:ph idx="1"/>
          </p:nvPr>
        </p:nvSpPr>
        <p:spPr>
          <a:xfrm>
            <a:off x="6469114" y="1400337"/>
            <a:ext cx="5632458" cy="5760720"/>
          </a:xfrm>
        </p:spPr>
        <p:txBody>
          <a:bodyPr anchor="t">
            <a:normAutofit/>
          </a:bodyPr>
          <a:lstStyle/>
          <a:p>
            <a:r>
              <a:rPr lang="en-US" sz="2400" dirty="0"/>
              <a:t>These control measures were key for two main reasons:</a:t>
            </a:r>
          </a:p>
          <a:p>
            <a:pPr marL="914400" lvl="1" indent="-457200">
              <a:buFont typeface="+mj-lt"/>
              <a:buAutoNum type="arabicPeriod"/>
            </a:pPr>
            <a:r>
              <a:rPr lang="en-US" dirty="0"/>
              <a:t>I could assess the student's language ability at the beginning of the course.</a:t>
            </a:r>
          </a:p>
          <a:p>
            <a:pPr marL="914400" lvl="1" indent="-457200">
              <a:buFont typeface="+mj-lt"/>
              <a:buAutoNum type="arabicPeriod"/>
            </a:pPr>
            <a:r>
              <a:rPr lang="en-US" dirty="0"/>
              <a:t>I could see if they utilized the suggestions from AI and if their writing gradually improved over the 5 assessments.</a:t>
            </a:r>
          </a:p>
          <a:p>
            <a:r>
              <a:rPr lang="en-US" sz="2400" dirty="0"/>
              <a:t>Self-awareness and reflection are key components in this course and to ensure students took this aspect seriously, it was also assessed.</a:t>
            </a:r>
          </a:p>
          <a:p>
            <a:endParaRPr lang="en-US" sz="1800" dirty="0"/>
          </a:p>
          <a:p>
            <a:endParaRPr lang="en-US" sz="1800" dirty="0"/>
          </a:p>
        </p:txBody>
      </p:sp>
      <p:pic>
        <p:nvPicPr>
          <p:cNvPr id="5" name="Audio 4">
            <a:extLst>
              <a:ext uri="{FF2B5EF4-FFF2-40B4-BE49-F238E27FC236}">
                <a16:creationId xmlns:a16="http://schemas.microsoft.com/office/drawing/2014/main" id="{C2E11EF8-1A76-C3A4-AA11-527875565F3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028289991"/>
      </p:ext>
    </p:extLst>
  </p:cSld>
  <p:clrMapOvr>
    <a:masterClrMapping/>
  </p:clrMapOvr>
  <mc:AlternateContent xmlns:mc="http://schemas.openxmlformats.org/markup-compatibility/2006">
    <mc:Choice xmlns:p14="http://schemas.microsoft.com/office/powerpoint/2010/main" Requires="p14">
      <p:transition spd="med" p14:dur="700" advTm="44266">
        <p:fade/>
      </p:transition>
    </mc:Choice>
    <mc:Fallback>
      <p:transition spd="med" advTm="442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114E69"/>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114E69"/>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114E69"/>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66C166-5E94-2B5B-5248-2AE83A2071C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39F0097-57E1-CB02-CBDE-BEB44E5E5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CC98516-9448-E57E-447D-36A3BC7A9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D797F8E-1890-0598-405E-E42F102C6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7ABD51C-E02E-6B8E-5721-B47EC5E4B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CD5CA01-E41E-359B-FAAA-EFC6F7755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B6E0A0-42E6-9DAF-E537-01649C8340DC}"/>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AI Rubric Descriptor for Article Reflections</a:t>
            </a:r>
          </a:p>
        </p:txBody>
      </p:sp>
      <p:sp>
        <p:nvSpPr>
          <p:cNvPr id="3" name="Content Placeholder 2">
            <a:extLst>
              <a:ext uri="{FF2B5EF4-FFF2-40B4-BE49-F238E27FC236}">
                <a16:creationId xmlns:a16="http://schemas.microsoft.com/office/drawing/2014/main" id="{3893F15B-3B37-DD54-6326-72E8031F1CCF}"/>
              </a:ext>
            </a:extLst>
          </p:cNvPr>
          <p:cNvSpPr>
            <a:spLocks noGrp="1"/>
          </p:cNvSpPr>
          <p:nvPr>
            <p:ph idx="1"/>
          </p:nvPr>
        </p:nvSpPr>
        <p:spPr>
          <a:xfrm>
            <a:off x="589720" y="2226366"/>
            <a:ext cx="11012556" cy="3964228"/>
          </a:xfrm>
        </p:spPr>
        <p:txBody>
          <a:bodyPr anchor="ctr">
            <a:normAutofit/>
          </a:bodyPr>
          <a:lstStyle/>
          <a:p>
            <a:endParaRPr lang="en-US" sz="2000" dirty="0"/>
          </a:p>
          <a:p>
            <a:endParaRPr lang="en-US" sz="2000" dirty="0"/>
          </a:p>
        </p:txBody>
      </p:sp>
      <p:graphicFrame>
        <p:nvGraphicFramePr>
          <p:cNvPr id="4" name="Table 3">
            <a:extLst>
              <a:ext uri="{FF2B5EF4-FFF2-40B4-BE49-F238E27FC236}">
                <a16:creationId xmlns:a16="http://schemas.microsoft.com/office/drawing/2014/main" id="{EAAFE034-7289-035D-1344-DCB8AFDAA5EA}"/>
              </a:ext>
            </a:extLst>
          </p:cNvPr>
          <p:cNvGraphicFramePr>
            <a:graphicFrameLocks noGrp="1"/>
          </p:cNvGraphicFramePr>
          <p:nvPr>
            <p:extLst>
              <p:ext uri="{D42A27DB-BD31-4B8C-83A1-F6EECF244321}">
                <p14:modId xmlns:p14="http://schemas.microsoft.com/office/powerpoint/2010/main" val="2245275790"/>
              </p:ext>
            </p:extLst>
          </p:nvPr>
        </p:nvGraphicFramePr>
        <p:xfrm>
          <a:off x="0" y="1710348"/>
          <a:ext cx="12163646" cy="4735032"/>
        </p:xfrm>
        <a:graphic>
          <a:graphicData uri="http://schemas.openxmlformats.org/drawingml/2006/table">
            <a:tbl>
              <a:tblPr firstRow="1" bandRow="1">
                <a:tableStyleId>{5C22544A-7EE6-4342-B048-85BDC9FD1C3A}</a:tableStyleId>
              </a:tblPr>
              <a:tblGrid>
                <a:gridCol w="1652438">
                  <a:extLst>
                    <a:ext uri="{9D8B030D-6E8A-4147-A177-3AD203B41FA5}">
                      <a16:colId xmlns:a16="http://schemas.microsoft.com/office/drawing/2014/main" val="2072442572"/>
                    </a:ext>
                  </a:extLst>
                </a:gridCol>
                <a:gridCol w="2344796">
                  <a:extLst>
                    <a:ext uri="{9D8B030D-6E8A-4147-A177-3AD203B41FA5}">
                      <a16:colId xmlns:a16="http://schemas.microsoft.com/office/drawing/2014/main" val="1596976561"/>
                    </a:ext>
                  </a:extLst>
                </a:gridCol>
                <a:gridCol w="2455817">
                  <a:extLst>
                    <a:ext uri="{9D8B030D-6E8A-4147-A177-3AD203B41FA5}">
                      <a16:colId xmlns:a16="http://schemas.microsoft.com/office/drawing/2014/main" val="2847905361"/>
                    </a:ext>
                  </a:extLst>
                </a:gridCol>
                <a:gridCol w="2743200">
                  <a:extLst>
                    <a:ext uri="{9D8B030D-6E8A-4147-A177-3AD203B41FA5}">
                      <a16:colId xmlns:a16="http://schemas.microsoft.com/office/drawing/2014/main" val="3906399992"/>
                    </a:ext>
                  </a:extLst>
                </a:gridCol>
                <a:gridCol w="2967395">
                  <a:extLst>
                    <a:ext uri="{9D8B030D-6E8A-4147-A177-3AD203B41FA5}">
                      <a16:colId xmlns:a16="http://schemas.microsoft.com/office/drawing/2014/main" val="875594474"/>
                    </a:ext>
                  </a:extLst>
                </a:gridCol>
              </a:tblGrid>
              <a:tr h="467832">
                <a:tc>
                  <a:txBody>
                    <a:bodyPr/>
                    <a:lstStyle/>
                    <a:p>
                      <a:endParaRPr lang="en-US" sz="2000" dirty="0"/>
                    </a:p>
                  </a:txBody>
                  <a:tcPr/>
                </a:tc>
                <a:tc>
                  <a:txBody>
                    <a:bodyPr/>
                    <a:lstStyle/>
                    <a:p>
                      <a:pPr algn="ctr"/>
                      <a:r>
                        <a:rPr lang="en-HK" sz="2000" b="1" dirty="0">
                          <a:effectLst/>
                          <a:latin typeface="Calibri" panose="020F0502020204030204" pitchFamily="34" charset="0"/>
                          <a:ea typeface="PMingLiU" panose="02020500000000000000" pitchFamily="18" charset="-120"/>
                          <a:cs typeface="Calibri" panose="020F0502020204030204" pitchFamily="34" charset="0"/>
                        </a:rPr>
                        <a:t>Fair - 4-5</a:t>
                      </a:r>
                      <a:endParaRPr lang="en-HK" sz="20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tc>
                  <a:txBody>
                    <a:bodyPr/>
                    <a:lstStyle/>
                    <a:p>
                      <a:pPr algn="ctr"/>
                      <a:r>
                        <a:rPr lang="en-HK" sz="2000" b="1" dirty="0">
                          <a:effectLst/>
                          <a:latin typeface="Calibri" panose="020F0502020204030204" pitchFamily="34" charset="0"/>
                          <a:ea typeface="PMingLiU" panose="02020500000000000000" pitchFamily="18" charset="-120"/>
                          <a:cs typeface="Calibri" panose="020F0502020204030204" pitchFamily="34" charset="0"/>
                        </a:rPr>
                        <a:t>Good - 6-7</a:t>
                      </a:r>
                      <a:endParaRPr lang="en-HK" sz="20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tc>
                  <a:txBody>
                    <a:bodyPr/>
                    <a:lstStyle/>
                    <a:p>
                      <a:pPr algn="ctr"/>
                      <a:r>
                        <a:rPr lang="en-HK" sz="2000" b="1" dirty="0">
                          <a:effectLst/>
                          <a:latin typeface="Calibri" panose="020F0502020204030204" pitchFamily="34" charset="0"/>
                          <a:ea typeface="PMingLiU" panose="02020500000000000000" pitchFamily="18" charset="-120"/>
                          <a:cs typeface="Calibri" panose="020F0502020204030204" pitchFamily="34" charset="0"/>
                        </a:rPr>
                        <a:t>Very Good - 7-8</a:t>
                      </a:r>
                      <a:endParaRPr lang="en-HK" sz="20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tc>
                  <a:txBody>
                    <a:bodyPr/>
                    <a:lstStyle/>
                    <a:p>
                      <a:pPr algn="ctr"/>
                      <a:r>
                        <a:rPr lang="en-HK" sz="2000" b="1" dirty="0">
                          <a:effectLst/>
                          <a:latin typeface="Calibri" panose="020F0502020204030204" pitchFamily="34" charset="0"/>
                          <a:ea typeface="PMingLiU" panose="02020500000000000000" pitchFamily="18" charset="-120"/>
                          <a:cs typeface="Calibri" panose="020F0502020204030204" pitchFamily="34" charset="0"/>
                        </a:rPr>
                        <a:t>Excellent - 8-10</a:t>
                      </a:r>
                      <a:endParaRPr lang="en-HK" sz="20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816039957"/>
                  </a:ext>
                </a:extLst>
              </a:tr>
              <a:tr h="2666434">
                <a:tc>
                  <a:txBody>
                    <a:bodyPr/>
                    <a:lstStyle/>
                    <a:p>
                      <a:pPr algn="l"/>
                      <a:r>
                        <a:rPr lang="en-HK" sz="2000" b="1" dirty="0">
                          <a:effectLst/>
                          <a:latin typeface="Calibri" panose="020F0502020204030204" pitchFamily="34" charset="0"/>
                          <a:ea typeface="PMingLiU" panose="02020500000000000000" pitchFamily="18" charset="-120"/>
                          <a:cs typeface="Calibri" panose="020F0502020204030204" pitchFamily="34" charset="0"/>
                        </a:rPr>
                        <a:t>AI Collaboration &amp; Reflection</a:t>
                      </a:r>
                      <a:endParaRPr lang="en-HK" sz="20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tc>
                  <a:txBody>
                    <a:bodyPr/>
                    <a:lstStyle/>
                    <a:p>
                      <a:r>
                        <a:rPr lang="en-US" sz="2000" b="0" dirty="0">
                          <a:solidFill>
                            <a:schemeClr val="bg1"/>
                          </a:solidFill>
                        </a:rPr>
                        <a:t>The student has not reviewed or evaluated the accuracy of AI’s response. </a:t>
                      </a:r>
                    </a:p>
                    <a:p>
                      <a:endParaRPr lang="en-US" sz="2000" b="0" dirty="0">
                        <a:solidFill>
                          <a:schemeClr val="bg1"/>
                        </a:solidFill>
                      </a:endParaRPr>
                    </a:p>
                    <a:p>
                      <a:r>
                        <a:rPr lang="en-US" sz="2000" b="0" dirty="0">
                          <a:solidFill>
                            <a:schemeClr val="bg1"/>
                          </a:solidFill>
                        </a:rPr>
                        <a:t>The student has limited reflection on the English language areas AI has identified as problematic or has not included a plan for improvement</a:t>
                      </a:r>
                    </a:p>
                  </a:txBody>
                  <a:tcPr marL="68580" marR="68580" marT="0" marB="0"/>
                </a:tc>
                <a:tc>
                  <a:txBody>
                    <a:bodyPr/>
                    <a:lstStyle/>
                    <a:p>
                      <a:r>
                        <a:rPr lang="en-US" sz="2000" b="0" dirty="0">
                          <a:solidFill>
                            <a:schemeClr val="bg1"/>
                          </a:solidFill>
                        </a:rPr>
                        <a:t>The student has not completely reviewed or evaluated the accuracy of AI’s response. </a:t>
                      </a:r>
                    </a:p>
                    <a:p>
                      <a:endParaRPr lang="en-US" sz="2000" b="0" dirty="0">
                        <a:solidFill>
                          <a:schemeClr val="bg1"/>
                        </a:solidFill>
                      </a:endParaRPr>
                    </a:p>
                    <a:p>
                      <a:r>
                        <a:rPr lang="en-US" sz="2000" b="0" dirty="0">
                          <a:solidFill>
                            <a:schemeClr val="bg1"/>
                          </a:solidFill>
                        </a:rPr>
                        <a:t>The student has partially reflected on some of the English language areas AI has identified as problematic or has not included a plan for improvement. </a:t>
                      </a:r>
                    </a:p>
                  </a:txBody>
                  <a:tcPr marL="68580" marR="68580" marT="0" marB="0"/>
                </a:tc>
                <a:tc>
                  <a:txBody>
                    <a:bodyPr/>
                    <a:lstStyle/>
                    <a:p>
                      <a:r>
                        <a:rPr lang="en-US" sz="2000" b="0" dirty="0">
                          <a:solidFill>
                            <a:schemeClr val="bg1"/>
                          </a:solidFill>
                        </a:rPr>
                        <a:t>The student has reviewed and evaluated the accuracy of AI’s response. </a:t>
                      </a:r>
                    </a:p>
                    <a:p>
                      <a:endParaRPr lang="en-US" sz="2000" b="0" dirty="0">
                        <a:solidFill>
                          <a:schemeClr val="bg1"/>
                        </a:solidFill>
                      </a:endParaRPr>
                    </a:p>
                    <a:p>
                      <a:r>
                        <a:rPr lang="en-US" sz="2000" b="0" dirty="0">
                          <a:solidFill>
                            <a:schemeClr val="bg1"/>
                          </a:solidFill>
                        </a:rPr>
                        <a:t>The student has mostly reflected on most of the English language areas AI has identified as problematic and has only identified areas for improvement or has not made any specific plan. </a:t>
                      </a:r>
                    </a:p>
                  </a:txBody>
                  <a:tcPr marL="68580" marR="68580" marT="0" marB="0"/>
                </a:tc>
                <a:tc>
                  <a:txBody>
                    <a:bodyPr/>
                    <a:lstStyle/>
                    <a:p>
                      <a:pPr rtl="0" fontAlgn="base"/>
                      <a:r>
                        <a:rPr lang="en-GB" sz="2000" b="1" i="0" kern="1200" dirty="0">
                          <a:solidFill>
                            <a:schemeClr val="bg1"/>
                          </a:solidFill>
                          <a:effectLst/>
                          <a:highlight>
                            <a:srgbClr val="FFFF00"/>
                          </a:highlight>
                          <a:latin typeface="+mn-lt"/>
                          <a:ea typeface="+mn-ea"/>
                          <a:cs typeface="+mn-cs"/>
                        </a:rPr>
                        <a:t>The student has </a:t>
                      </a:r>
                      <a:r>
                        <a:rPr lang="en-GB" sz="2000" b="1" i="0" kern="1200" dirty="0">
                          <a:solidFill>
                            <a:srgbClr val="FF0000"/>
                          </a:solidFill>
                          <a:effectLst/>
                          <a:highlight>
                            <a:srgbClr val="FFFF00"/>
                          </a:highlight>
                          <a:latin typeface="+mn-lt"/>
                          <a:ea typeface="+mn-ea"/>
                          <a:cs typeface="+mn-cs"/>
                        </a:rPr>
                        <a:t>reviewed and evaluated the accuracy of AI’s </a:t>
                      </a:r>
                      <a:r>
                        <a:rPr lang="en-GB" sz="2000" b="1" i="0" kern="1200" dirty="0">
                          <a:solidFill>
                            <a:schemeClr val="bg1"/>
                          </a:solidFill>
                          <a:effectLst/>
                          <a:highlight>
                            <a:srgbClr val="FFFF00"/>
                          </a:highlight>
                          <a:latin typeface="+mn-lt"/>
                          <a:ea typeface="+mn-ea"/>
                          <a:cs typeface="+mn-cs"/>
                        </a:rPr>
                        <a:t>response in-depth</a:t>
                      </a:r>
                      <a:r>
                        <a:rPr lang="en-GB" sz="2000" b="0" i="0" kern="1200" dirty="0">
                          <a:solidFill>
                            <a:schemeClr val="bg1"/>
                          </a:solidFill>
                          <a:effectLst/>
                          <a:highlight>
                            <a:srgbClr val="FFFF00"/>
                          </a:highlight>
                          <a:latin typeface="+mn-lt"/>
                          <a:ea typeface="+mn-ea"/>
                          <a:cs typeface="+mn-cs"/>
                        </a:rPr>
                        <a:t>. </a:t>
                      </a:r>
                      <a:endParaRPr lang="en-GB" sz="2000" b="0" i="0" dirty="0">
                        <a:solidFill>
                          <a:schemeClr val="bg1"/>
                        </a:solidFill>
                        <a:effectLst/>
                        <a:highlight>
                          <a:srgbClr val="FFFF00"/>
                        </a:highlight>
                      </a:endParaRPr>
                    </a:p>
                    <a:p>
                      <a:pPr rtl="0" fontAlgn="base"/>
                      <a:r>
                        <a:rPr lang="en-GB" sz="2000" b="0" i="0" kern="1200" dirty="0">
                          <a:solidFill>
                            <a:schemeClr val="bg1"/>
                          </a:solidFill>
                          <a:effectLst/>
                          <a:highlight>
                            <a:srgbClr val="FFFF00"/>
                          </a:highlight>
                          <a:latin typeface="+mn-lt"/>
                          <a:ea typeface="+mn-ea"/>
                          <a:cs typeface="+mn-cs"/>
                        </a:rPr>
                        <a:t> </a:t>
                      </a:r>
                      <a:endParaRPr lang="en-GB" sz="2000" b="0" i="0" dirty="0">
                        <a:solidFill>
                          <a:schemeClr val="bg1"/>
                        </a:solidFill>
                        <a:effectLst/>
                        <a:highlight>
                          <a:srgbClr val="FFFF00"/>
                        </a:highlight>
                      </a:endParaRPr>
                    </a:p>
                    <a:p>
                      <a:pPr rtl="0" fontAlgn="base"/>
                      <a:r>
                        <a:rPr lang="en-GB" sz="2000" b="1" i="0" kern="1200" dirty="0">
                          <a:solidFill>
                            <a:schemeClr val="bg1"/>
                          </a:solidFill>
                          <a:effectLst/>
                          <a:highlight>
                            <a:srgbClr val="FFFF00"/>
                          </a:highlight>
                          <a:latin typeface="+mn-lt"/>
                          <a:ea typeface="+mn-ea"/>
                          <a:cs typeface="+mn-cs"/>
                        </a:rPr>
                        <a:t>The student has </a:t>
                      </a:r>
                      <a:r>
                        <a:rPr lang="en-GB" sz="2000" b="1" i="0" kern="1200" dirty="0">
                          <a:solidFill>
                            <a:srgbClr val="FF0000"/>
                          </a:solidFill>
                          <a:effectLst/>
                          <a:highlight>
                            <a:srgbClr val="FFFF00"/>
                          </a:highlight>
                          <a:latin typeface="+mn-lt"/>
                          <a:ea typeface="+mn-ea"/>
                          <a:cs typeface="+mn-cs"/>
                        </a:rPr>
                        <a:t>thoroughly reflected </a:t>
                      </a:r>
                      <a:r>
                        <a:rPr lang="en-GB" sz="2000" b="1" i="0" kern="1200" dirty="0">
                          <a:solidFill>
                            <a:schemeClr val="bg1"/>
                          </a:solidFill>
                          <a:effectLst/>
                          <a:highlight>
                            <a:srgbClr val="FFFF00"/>
                          </a:highlight>
                          <a:latin typeface="+mn-lt"/>
                          <a:ea typeface="+mn-ea"/>
                          <a:cs typeface="+mn-cs"/>
                        </a:rPr>
                        <a:t>on the English language areas AI has identified as problematic and </a:t>
                      </a:r>
                      <a:r>
                        <a:rPr lang="en-GB" sz="2000" b="1" i="0" kern="1200" dirty="0">
                          <a:solidFill>
                            <a:srgbClr val="FF0000"/>
                          </a:solidFill>
                          <a:effectLst/>
                          <a:highlight>
                            <a:srgbClr val="FFFF00"/>
                          </a:highlight>
                          <a:latin typeface="+mn-lt"/>
                          <a:ea typeface="+mn-ea"/>
                          <a:cs typeface="+mn-cs"/>
                        </a:rPr>
                        <a:t>created a detailed plan </a:t>
                      </a:r>
                      <a:r>
                        <a:rPr lang="en-GB" sz="2000" b="1" i="0" kern="1200" dirty="0">
                          <a:solidFill>
                            <a:schemeClr val="bg1"/>
                          </a:solidFill>
                          <a:effectLst/>
                          <a:highlight>
                            <a:srgbClr val="FFFF00"/>
                          </a:highlight>
                          <a:latin typeface="+mn-lt"/>
                          <a:ea typeface="+mn-ea"/>
                          <a:cs typeface="+mn-cs"/>
                        </a:rPr>
                        <a:t>to improve these issues. </a:t>
                      </a:r>
                      <a:endParaRPr lang="en-GB" sz="2000" b="1" i="0" dirty="0">
                        <a:solidFill>
                          <a:schemeClr val="bg1"/>
                        </a:solidFill>
                        <a:effectLst/>
                        <a:highlight>
                          <a:srgbClr val="FFFF00"/>
                        </a:highlight>
                      </a:endParaRPr>
                    </a:p>
                  </a:txBody>
                  <a:tcPr marL="68580" marR="68580" marT="0" marB="0"/>
                </a:tc>
                <a:extLst>
                  <a:ext uri="{0D108BD9-81ED-4DB2-BD59-A6C34878D82A}">
                    <a16:rowId xmlns:a16="http://schemas.microsoft.com/office/drawing/2014/main" val="1424920776"/>
                  </a:ext>
                </a:extLst>
              </a:tr>
            </a:tbl>
          </a:graphicData>
        </a:graphic>
      </p:graphicFrame>
      <p:sp>
        <p:nvSpPr>
          <p:cNvPr id="7" name="Rectangle 6">
            <a:extLst>
              <a:ext uri="{FF2B5EF4-FFF2-40B4-BE49-F238E27FC236}">
                <a16:creationId xmlns:a16="http://schemas.microsoft.com/office/drawing/2014/main" id="{794F580B-F7CD-AB8F-B641-1627695E0A2A}"/>
              </a:ext>
            </a:extLst>
          </p:cNvPr>
          <p:cNvSpPr/>
          <p:nvPr/>
        </p:nvSpPr>
        <p:spPr>
          <a:xfrm>
            <a:off x="589720" y="3310247"/>
            <a:ext cx="10864065" cy="1077218"/>
          </a:xfrm>
          <a:prstGeom prst="rect">
            <a:avLst/>
          </a:prstGeom>
          <a:solidFill>
            <a:srgbClr val="092939"/>
          </a:solidFill>
          <a:ln>
            <a:solidFill>
              <a:schemeClr val="accent2"/>
            </a:solidFill>
          </a:ln>
        </p:spPr>
        <p:style>
          <a:lnRef idx="3">
            <a:schemeClr val="lt1"/>
          </a:lnRef>
          <a:fillRef idx="1">
            <a:schemeClr val="dk1"/>
          </a:fillRef>
          <a:effectRef idx="1">
            <a:schemeClr val="dk1"/>
          </a:effectRef>
          <a:fontRef idx="minor">
            <a:schemeClr val="lt1"/>
          </a:fontRef>
        </p:style>
        <p:txBody>
          <a:bodyPr wrap="square" lIns="91440" tIns="45720" rIns="91440" bIns="45720">
            <a:spAutoFit/>
          </a:bodyPr>
          <a:lstStyle/>
          <a:p>
            <a:pPr algn="ctr"/>
            <a:r>
              <a:rPr lang="en-US" sz="3200" b="1" cap="none" spc="0" dirty="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rPr>
              <a:t>*Language &amp; Grammar are worth the same mark </a:t>
            </a:r>
          </a:p>
          <a:p>
            <a:pPr algn="ctr"/>
            <a:r>
              <a:rPr lang="en-US" sz="3200" b="1" cap="none" spc="0" dirty="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rPr>
              <a:t>as AI  Collaboration &amp; Reflection (20%)</a:t>
            </a:r>
          </a:p>
        </p:txBody>
      </p:sp>
      <p:pic>
        <p:nvPicPr>
          <p:cNvPr id="6" name="Audio 5">
            <a:extLst>
              <a:ext uri="{FF2B5EF4-FFF2-40B4-BE49-F238E27FC236}">
                <a16:creationId xmlns:a16="http://schemas.microsoft.com/office/drawing/2014/main" id="{86B9A7A6-5FE4-BD8B-FB13-01C91A275A2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701007193"/>
      </p:ext>
    </p:extLst>
  </p:cSld>
  <p:clrMapOvr>
    <a:masterClrMapping/>
  </p:clrMapOvr>
  <mc:AlternateContent xmlns:mc="http://schemas.openxmlformats.org/markup-compatibility/2006">
    <mc:Choice xmlns:p14="http://schemas.microsoft.com/office/powerpoint/2010/main" Requires="p14">
      <p:transition spd="med" p14:dur="700" advTm="63648">
        <p:fade/>
      </p:transition>
    </mc:Choice>
    <mc:Fallback>
      <p:transition spd="med" advTm="636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Picture 2" descr="A patch of a police officer&#10;&#10;AI-generated content may be incorrect.">
            <a:extLst>
              <a:ext uri="{FF2B5EF4-FFF2-40B4-BE49-F238E27FC236}">
                <a16:creationId xmlns:a16="http://schemas.microsoft.com/office/drawing/2014/main" id="{B71D70DF-FE88-FE0D-35A6-C17FF750BCEB}"/>
              </a:ext>
            </a:extLst>
          </p:cNvPr>
          <p:cNvPicPr>
            <a:picLocks noChangeAspect="1"/>
          </p:cNvPicPr>
          <p:nvPr/>
        </p:nvPicPr>
        <p:blipFill>
          <a:blip r:embed="rId4"/>
          <a:stretch>
            <a:fillRect/>
          </a:stretch>
        </p:blipFill>
        <p:spPr>
          <a:xfrm>
            <a:off x="4475197" y="1201003"/>
            <a:ext cx="3502048" cy="4107976"/>
          </a:xfrm>
          <a:prstGeom prst="rect">
            <a:avLst/>
          </a:prstGeom>
        </p:spPr>
      </p:pic>
      <p:pic>
        <p:nvPicPr>
          <p:cNvPr id="4" name="Audio 3">
            <a:extLst>
              <a:ext uri="{FF2B5EF4-FFF2-40B4-BE49-F238E27FC236}">
                <a16:creationId xmlns:a16="http://schemas.microsoft.com/office/drawing/2014/main" id="{8C7A1945-2C02-DFEB-9883-CE968EBE8C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24819888"/>
      </p:ext>
    </p:extLst>
  </p:cSld>
  <p:clrMapOvr>
    <a:masterClrMapping/>
  </p:clrMapOvr>
  <mc:AlternateContent xmlns:mc="http://schemas.openxmlformats.org/markup-compatibility/2006">
    <mc:Choice xmlns:p14="http://schemas.microsoft.com/office/powerpoint/2010/main" Requires="p14">
      <p:transition spd="slow" p14:dur="2000" advTm="45376"/>
    </mc:Choice>
    <mc:Fallback>
      <p:transition spd="slow" advTm="45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E06E24-51C7-9BA4-5F79-378844E56429}"/>
            </a:ext>
          </a:extLst>
        </p:cNvPr>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3B13AE41-B60C-DC13-A712-E0216A0A7E0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l="5254" t="2721" r="5495" b="18647"/>
          <a:stretch>
            <a:fillRect/>
          </a:stretch>
        </p:blipFill>
        <p:spPr bwMode="auto">
          <a:xfrm>
            <a:off x="345315" y="1734905"/>
            <a:ext cx="4226828" cy="340210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0CC5ACA-5CB8-17A5-7046-D150FE9918B3}"/>
              </a:ext>
            </a:extLst>
          </p:cNvPr>
          <p:cNvSpPr>
            <a:spLocks noGrp="1"/>
          </p:cNvSpPr>
          <p:nvPr>
            <p:ph idx="1"/>
          </p:nvPr>
        </p:nvSpPr>
        <p:spPr>
          <a:xfrm>
            <a:off x="4744801" y="433402"/>
            <a:ext cx="7274540" cy="5784090"/>
          </a:xfrm>
        </p:spPr>
        <p:txBody>
          <a:bodyPr anchor="t">
            <a:normAutofit lnSpcReduction="10000"/>
          </a:bodyPr>
          <a:lstStyle/>
          <a:p>
            <a:r>
              <a:rPr lang="en-US" sz="2400" dirty="0"/>
              <a:t>AI literacy must extend beyond operational proficiency to include an awareness of when to engage with AI, how to evaluate AI outputs, and why to trust, adapt, or override it (McMinn, 2025).</a:t>
            </a:r>
          </a:p>
          <a:p>
            <a:r>
              <a:rPr lang="en-US" sz="2400" dirty="0"/>
              <a:t>AI tools provide immediate and highly personalized feedback, enabling students to refine their work through multiple cycles rather than a single submission. This iterative process fosters a "continuous reflection and refinement" mindset, moving away from a "one-and-done" approach which can enhance knowledge retention (Pierce 2024; Sidra &amp; Mason, 2024; Hudson 2025).</a:t>
            </a:r>
          </a:p>
          <a:p>
            <a:r>
              <a:rPr lang="en-US" sz="2400" dirty="0"/>
              <a:t>AI tools help students become more aware of their cognitive processes, enabling them to identify strengths and weaknesses, adapt their learning strategies, and take ownership of their learning (Zimmerman &amp; Moylan, 2009).</a:t>
            </a:r>
          </a:p>
          <a:p>
            <a:endParaRPr lang="en-US" sz="1300" dirty="0"/>
          </a:p>
        </p:txBody>
      </p:sp>
      <p:sp>
        <p:nvSpPr>
          <p:cNvPr id="1042" name="Rectangle 104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4" name="Rectangle 104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1F7CF05-BB95-E71D-FA7F-BE616E6A4596}"/>
              </a:ext>
            </a:extLst>
          </p:cNvPr>
          <p:cNvSpPr txBox="1"/>
          <p:nvPr/>
        </p:nvSpPr>
        <p:spPr>
          <a:xfrm>
            <a:off x="239486" y="5137009"/>
            <a:ext cx="1106393" cy="261610"/>
          </a:xfrm>
          <a:prstGeom prst="rect">
            <a:avLst/>
          </a:prstGeom>
          <a:noFill/>
        </p:spPr>
        <p:txBody>
          <a:bodyPr wrap="none" rtlCol="0">
            <a:spAutoFit/>
          </a:bodyPr>
          <a:lstStyle/>
          <a:p>
            <a:r>
              <a:rPr lang="en-US" sz="1050" dirty="0">
                <a:solidFill>
                  <a:srgbClr val="FFC000"/>
                </a:solidFill>
              </a:rPr>
              <a:t>Digital Promise</a:t>
            </a:r>
          </a:p>
        </p:txBody>
      </p:sp>
      <p:sp>
        <p:nvSpPr>
          <p:cNvPr id="7" name="TextBox 6">
            <a:extLst>
              <a:ext uri="{FF2B5EF4-FFF2-40B4-BE49-F238E27FC236}">
                <a16:creationId xmlns:a16="http://schemas.microsoft.com/office/drawing/2014/main" id="{02AEC456-7997-8912-6AAB-B2427D31FB88}"/>
              </a:ext>
            </a:extLst>
          </p:cNvPr>
          <p:cNvSpPr txBox="1"/>
          <p:nvPr/>
        </p:nvSpPr>
        <p:spPr>
          <a:xfrm>
            <a:off x="829892" y="1228548"/>
            <a:ext cx="3257674" cy="461665"/>
          </a:xfrm>
          <a:prstGeom prst="rect">
            <a:avLst/>
          </a:prstGeom>
          <a:noFill/>
        </p:spPr>
        <p:txBody>
          <a:bodyPr wrap="square" rtlCol="0">
            <a:spAutoFit/>
          </a:bodyPr>
          <a:lstStyle/>
          <a:p>
            <a:r>
              <a:rPr lang="en-US" sz="2400" b="1" dirty="0">
                <a:solidFill>
                  <a:schemeClr val="accent2">
                    <a:lumMod val="60000"/>
                    <a:lumOff val="40000"/>
                  </a:schemeClr>
                </a:solidFill>
              </a:rPr>
              <a:t>AI Literacy Framework</a:t>
            </a:r>
          </a:p>
        </p:txBody>
      </p:sp>
      <p:pic>
        <p:nvPicPr>
          <p:cNvPr id="4" name="Audio 3">
            <a:extLst>
              <a:ext uri="{FF2B5EF4-FFF2-40B4-BE49-F238E27FC236}">
                <a16:creationId xmlns:a16="http://schemas.microsoft.com/office/drawing/2014/main" id="{F7C627E3-CAF2-9A6C-54B0-1A6D0CFEE16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58430156"/>
      </p:ext>
    </p:extLst>
  </p:cSld>
  <p:clrMapOvr>
    <a:masterClrMapping/>
  </p:clrMapOvr>
  <mc:AlternateContent xmlns:mc="http://schemas.openxmlformats.org/markup-compatibility/2006">
    <mc:Choice xmlns:p14="http://schemas.microsoft.com/office/powerpoint/2010/main" Requires="p14">
      <p:transition spd="med" p14:dur="700" advTm="105962">
        <p:fade/>
      </p:transition>
    </mc:Choice>
    <mc:Fallback>
      <p:transition spd="med" advTm="1059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114E69"/>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114E69"/>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43D85C-DBDC-4FA0-D996-901556800C7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534F50-6AE4-453D-53D9-3B4DA178F6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BAF0658-65D0-D986-EFD1-F2B3976C6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AEE6E58-1F0F-0B02-7165-9E9D56B7D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DDB39D8-8497-1B76-8663-A8A8852E8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1034551-B25D-30E4-6326-9444EEB13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A134CF-E8AC-A89A-9846-991555B84E20}"/>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Student Insights</a:t>
            </a:r>
          </a:p>
        </p:txBody>
      </p:sp>
      <p:sp>
        <p:nvSpPr>
          <p:cNvPr id="3" name="Content Placeholder 2">
            <a:extLst>
              <a:ext uri="{FF2B5EF4-FFF2-40B4-BE49-F238E27FC236}">
                <a16:creationId xmlns:a16="http://schemas.microsoft.com/office/drawing/2014/main" id="{0AEA8AF4-7672-FDAB-E4C2-FD2230D92603}"/>
              </a:ext>
            </a:extLst>
          </p:cNvPr>
          <p:cNvSpPr>
            <a:spLocks noGrp="1"/>
          </p:cNvSpPr>
          <p:nvPr>
            <p:ph idx="1"/>
          </p:nvPr>
        </p:nvSpPr>
        <p:spPr>
          <a:xfrm>
            <a:off x="728871" y="1423851"/>
            <a:ext cx="10919790" cy="5139612"/>
          </a:xfrm>
        </p:spPr>
        <p:txBody>
          <a:bodyPr anchor="ctr">
            <a:normAutofit/>
          </a:bodyPr>
          <a:lstStyle/>
          <a:p>
            <a:r>
              <a:rPr lang="en-US" sz="2400" dirty="0"/>
              <a:t>The post-course survey indicated a positive shift in students' perceptions and usage of AI tools.</a:t>
            </a:r>
          </a:p>
          <a:p>
            <a:r>
              <a:rPr lang="en-US" sz="2400" dirty="0"/>
              <a:t>Most students found that using AI tools during the course had a positive impact on their critical thinking skills </a:t>
            </a:r>
            <a:r>
              <a:rPr lang="en-US" sz="2400" dirty="0">
                <a:solidFill>
                  <a:srgbClr val="FF0000"/>
                </a:solidFill>
              </a:rPr>
              <a:t>98.3%</a:t>
            </a:r>
            <a:r>
              <a:rPr lang="en-US" sz="2400" dirty="0"/>
              <a:t>.</a:t>
            </a:r>
            <a:endParaRPr lang="en-US" sz="2400" dirty="0">
              <a:solidFill>
                <a:srgbClr val="FF0000"/>
              </a:solidFill>
            </a:endParaRPr>
          </a:p>
          <a:p>
            <a:r>
              <a:rPr lang="en-US" sz="2400" dirty="0"/>
              <a:t>They highlighted benefits like time savings </a:t>
            </a:r>
            <a:r>
              <a:rPr lang="en-US" sz="2400" dirty="0">
                <a:solidFill>
                  <a:srgbClr val="FF0000"/>
                </a:solidFill>
              </a:rPr>
              <a:t>71.6%</a:t>
            </a:r>
            <a:r>
              <a:rPr lang="en-US" sz="2400" dirty="0"/>
              <a:t>, objective analysis </a:t>
            </a:r>
            <a:r>
              <a:rPr lang="en-US" sz="2400" dirty="0">
                <a:solidFill>
                  <a:srgbClr val="FF0000"/>
                </a:solidFill>
              </a:rPr>
              <a:t>80%</a:t>
            </a:r>
            <a:r>
              <a:rPr lang="en-US" sz="2400" dirty="0"/>
              <a:t>, and the ability to process large amounts of data </a:t>
            </a:r>
            <a:r>
              <a:rPr lang="en-US" sz="2400" dirty="0">
                <a:solidFill>
                  <a:srgbClr val="FF0000"/>
                </a:solidFill>
              </a:rPr>
              <a:t>65%</a:t>
            </a:r>
            <a:r>
              <a:rPr lang="en-US" sz="2400" dirty="0"/>
              <a:t>.</a:t>
            </a:r>
          </a:p>
          <a:p>
            <a:r>
              <a:rPr lang="en-US" sz="2400" dirty="0"/>
              <a:t>While their concerns were: </a:t>
            </a:r>
          </a:p>
          <a:p>
            <a:pPr marL="914400" lvl="1" indent="-457200">
              <a:buFont typeface="+mj-lt"/>
              <a:buAutoNum type="arabicPeriod"/>
            </a:pPr>
            <a:r>
              <a:rPr lang="en-US" dirty="0"/>
              <a:t>that AI may not fully understand context or nuances in language </a:t>
            </a:r>
            <a:r>
              <a:rPr lang="en-US" dirty="0">
                <a:solidFill>
                  <a:srgbClr val="FF0000"/>
                </a:solidFill>
              </a:rPr>
              <a:t>63.4%</a:t>
            </a:r>
          </a:p>
          <a:p>
            <a:pPr marL="914400" lvl="1" indent="-457200">
              <a:buFont typeface="+mj-lt"/>
              <a:buAutoNum type="arabicPeriod"/>
            </a:pPr>
            <a:r>
              <a:rPr lang="en-US" dirty="0"/>
              <a:t>over-reliance may decrease their critical thinking and language skills </a:t>
            </a:r>
            <a:r>
              <a:rPr lang="en-US" dirty="0">
                <a:solidFill>
                  <a:srgbClr val="FF0000"/>
                </a:solidFill>
              </a:rPr>
              <a:t>60%</a:t>
            </a:r>
            <a:r>
              <a:rPr lang="en-US" dirty="0"/>
              <a:t>, and</a:t>
            </a:r>
          </a:p>
          <a:p>
            <a:pPr marL="914400" lvl="1" indent="-457200">
              <a:buFont typeface="+mj-lt"/>
              <a:buAutoNum type="arabicPeriod"/>
            </a:pPr>
            <a:r>
              <a:rPr lang="en-US" dirty="0"/>
              <a:t> AI tools might make mistakes or miss subtle errors that a human would catch </a:t>
            </a:r>
            <a:r>
              <a:rPr lang="en-US" dirty="0">
                <a:solidFill>
                  <a:srgbClr val="FF0000"/>
                </a:solidFill>
              </a:rPr>
              <a:t>60%</a:t>
            </a:r>
            <a:endParaRPr lang="en-US" sz="1800" dirty="0">
              <a:solidFill>
                <a:srgbClr val="FF0000"/>
              </a:solidFill>
            </a:endParaRPr>
          </a:p>
        </p:txBody>
      </p:sp>
      <p:pic>
        <p:nvPicPr>
          <p:cNvPr id="13" name="Graphic 12" descr="Lights On with solid fill">
            <a:extLst>
              <a:ext uri="{FF2B5EF4-FFF2-40B4-BE49-F238E27FC236}">
                <a16:creationId xmlns:a16="http://schemas.microsoft.com/office/drawing/2014/main" id="{6E1D26A0-59E0-DF7A-DE17-1BCB7C56FA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48433" y="338170"/>
            <a:ext cx="914400" cy="914400"/>
          </a:xfrm>
          <a:prstGeom prst="rect">
            <a:avLst/>
          </a:prstGeom>
        </p:spPr>
      </p:pic>
      <p:pic>
        <p:nvPicPr>
          <p:cNvPr id="5" name="Audio 4">
            <a:extLst>
              <a:ext uri="{FF2B5EF4-FFF2-40B4-BE49-F238E27FC236}">
                <a16:creationId xmlns:a16="http://schemas.microsoft.com/office/drawing/2014/main" id="{2BBE498E-C4CB-CDE9-F2DD-2EF7B124A04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4145289455"/>
      </p:ext>
    </p:extLst>
  </p:cSld>
  <p:clrMapOvr>
    <a:masterClrMapping/>
  </p:clrMapOvr>
  <mc:AlternateContent xmlns:mc="http://schemas.openxmlformats.org/markup-compatibility/2006">
    <mc:Choice xmlns:p14="http://schemas.microsoft.com/office/powerpoint/2010/main" Requires="p14">
      <p:transition spd="med" p14:dur="700" advTm="60885">
        <p:fade/>
      </p:transition>
    </mc:Choice>
    <mc:Fallback>
      <p:transition spd="med" advTm="608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114E69"/>
                                      </p:to>
                                    </p:animClr>
                                  </p:sub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dissolve">
                                      <p:cBhvr>
                                        <p:cTn id="16"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114E69"/>
                                      </p:to>
                                    </p:animClr>
                                  </p:sub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dissolve">
                                      <p:cBhvr>
                                        <p:cTn id="21"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114E69"/>
                                      </p:to>
                                    </p:animClr>
                                  </p:sub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dissolv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dissolv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dissolv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dissolve">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691E24-A030-B25B-B173-75FDF373DCE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E6AD9E6-0B68-6D8E-5AB2-883EF8D7F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CB50B61-78FC-329E-9904-40512A127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3936312-21C0-C536-1175-B2751B8A54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E141420-C61C-CB43-7FEB-4E403C20C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167AF79-2D11-BFA6-349A-433BF3FAF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849FF8-BE63-5873-83DA-6889E4627DAB}"/>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Active Research</a:t>
            </a:r>
          </a:p>
        </p:txBody>
      </p:sp>
      <p:sp>
        <p:nvSpPr>
          <p:cNvPr id="3" name="Content Placeholder 2">
            <a:extLst>
              <a:ext uri="{FF2B5EF4-FFF2-40B4-BE49-F238E27FC236}">
                <a16:creationId xmlns:a16="http://schemas.microsoft.com/office/drawing/2014/main" id="{375F8A56-80F6-2551-3760-D9FFBE4221C2}"/>
              </a:ext>
            </a:extLst>
          </p:cNvPr>
          <p:cNvSpPr>
            <a:spLocks noGrp="1"/>
          </p:cNvSpPr>
          <p:nvPr>
            <p:ph idx="1"/>
          </p:nvPr>
        </p:nvSpPr>
        <p:spPr>
          <a:xfrm>
            <a:off x="5267334" y="1597432"/>
            <a:ext cx="6924666" cy="5299329"/>
          </a:xfrm>
        </p:spPr>
        <p:txBody>
          <a:bodyPr anchor="ctr">
            <a:normAutofit/>
          </a:bodyPr>
          <a:lstStyle/>
          <a:p>
            <a:r>
              <a:rPr lang="en-US" sz="2400" dirty="0"/>
              <a:t>This presentation details the findings of a two-year mixed-methods active research study on the integration of Artificial Intelligence (AI) into a Fintech engineering course.</a:t>
            </a:r>
          </a:p>
          <a:p>
            <a:r>
              <a:rPr lang="en-US" sz="2400" dirty="0"/>
              <a:t>Utilizing surveys, interviews, analysis of student work and AI tool usage from 97 students over two years, the investigation uncovered specific advantages and disadvantages.</a:t>
            </a:r>
          </a:p>
        </p:txBody>
      </p:sp>
      <p:pic>
        <p:nvPicPr>
          <p:cNvPr id="4" name="Picture 3" descr="A diagram of a cycle&#10;&#10;AI-generated content may be incorrect.">
            <a:extLst>
              <a:ext uri="{FF2B5EF4-FFF2-40B4-BE49-F238E27FC236}">
                <a16:creationId xmlns:a16="http://schemas.microsoft.com/office/drawing/2014/main" id="{A15EC8EA-29AD-7FDC-8607-129337AF061E}"/>
              </a:ext>
            </a:extLst>
          </p:cNvPr>
          <p:cNvPicPr>
            <a:picLocks noChangeAspect="1"/>
          </p:cNvPicPr>
          <p:nvPr/>
        </p:nvPicPr>
        <p:blipFill>
          <a:blip r:embed="rId6"/>
          <a:srcRect r="3" b="3"/>
          <a:stretch>
            <a:fillRect/>
          </a:stretch>
        </p:blipFill>
        <p:spPr>
          <a:xfrm>
            <a:off x="567070" y="2060970"/>
            <a:ext cx="4133194" cy="4133194"/>
          </a:xfrm>
          <a:custGeom>
            <a:avLst/>
            <a:gdLst/>
            <a:ahLst/>
            <a:cxnLst/>
            <a:rect l="l" t="t" r="r" b="b"/>
            <a:pathLst>
              <a:path w="4643496" h="5550370">
                <a:moveTo>
                  <a:pt x="81586" y="0"/>
                </a:moveTo>
                <a:lnTo>
                  <a:pt x="4561910" y="0"/>
                </a:lnTo>
                <a:cubicBezTo>
                  <a:pt x="4606969" y="0"/>
                  <a:pt x="4643496" y="36527"/>
                  <a:pt x="4643496" y="81586"/>
                </a:cubicBezTo>
                <a:lnTo>
                  <a:pt x="4643496" y="5468784"/>
                </a:lnTo>
                <a:cubicBezTo>
                  <a:pt x="4643496" y="5513843"/>
                  <a:pt x="4606969" y="5550370"/>
                  <a:pt x="4561910" y="5550370"/>
                </a:cubicBezTo>
                <a:lnTo>
                  <a:pt x="81586" y="5550370"/>
                </a:lnTo>
                <a:cubicBezTo>
                  <a:pt x="36527" y="5550370"/>
                  <a:pt x="0" y="5513843"/>
                  <a:pt x="0" y="5468784"/>
                </a:cubicBezTo>
                <a:lnTo>
                  <a:pt x="0" y="81586"/>
                </a:lnTo>
                <a:cubicBezTo>
                  <a:pt x="0" y="36527"/>
                  <a:pt x="36527" y="0"/>
                  <a:pt x="81586" y="0"/>
                </a:cubicBezTo>
                <a:close/>
              </a:path>
            </a:pathLst>
          </a:custGeom>
        </p:spPr>
      </p:pic>
      <p:pic>
        <p:nvPicPr>
          <p:cNvPr id="6" name="Audio 5">
            <a:extLst>
              <a:ext uri="{FF2B5EF4-FFF2-40B4-BE49-F238E27FC236}">
                <a16:creationId xmlns:a16="http://schemas.microsoft.com/office/drawing/2014/main" id="{2106EC89-57D4-0B77-323E-48A90B56B1C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320147676"/>
      </p:ext>
    </p:extLst>
  </p:cSld>
  <p:clrMapOvr>
    <a:masterClrMapping/>
  </p:clrMapOvr>
  <mc:AlternateContent xmlns:mc="http://schemas.openxmlformats.org/markup-compatibility/2006">
    <mc:Choice xmlns:p14="http://schemas.microsoft.com/office/powerpoint/2010/main" Requires="p14">
      <p:transition spd="med" p14:dur="700" advTm="37056">
        <p:fade/>
      </p:transition>
    </mc:Choice>
    <mc:Fallback>
      <p:transition spd="med" advTm="370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114E69"/>
                                      </p:to>
                                    </p:animClr>
                                  </p:sub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dissolv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14B2E9-3310-C042-0907-8FBF13DB359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C6F89F-676D-EE28-EE79-1D50D7471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2F6AEAE-D193-C24E-FBA4-92C2F5395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9E6B46E-3790-83BB-04FC-D369D8F6C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ED8827F-619B-801E-7089-BDC1654A1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4E93980-FC55-F375-2B93-0868353DA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F729C5B-4E59-A6AF-FBAF-1745CA79DE41}"/>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Student Insights</a:t>
            </a:r>
          </a:p>
        </p:txBody>
      </p:sp>
      <p:sp>
        <p:nvSpPr>
          <p:cNvPr id="3" name="Content Placeholder 2">
            <a:extLst>
              <a:ext uri="{FF2B5EF4-FFF2-40B4-BE49-F238E27FC236}">
                <a16:creationId xmlns:a16="http://schemas.microsoft.com/office/drawing/2014/main" id="{135B7E66-9C10-BA91-8B31-5389F79909C3}"/>
              </a:ext>
            </a:extLst>
          </p:cNvPr>
          <p:cNvSpPr>
            <a:spLocks noGrp="1"/>
          </p:cNvSpPr>
          <p:nvPr>
            <p:ph idx="1"/>
          </p:nvPr>
        </p:nvSpPr>
        <p:spPr>
          <a:xfrm>
            <a:off x="728871" y="1590742"/>
            <a:ext cx="10919790" cy="3425396"/>
          </a:xfrm>
        </p:spPr>
        <p:txBody>
          <a:bodyPr anchor="ctr">
            <a:normAutofit/>
          </a:bodyPr>
          <a:lstStyle/>
          <a:p>
            <a:r>
              <a:rPr lang="en-US" sz="2400" dirty="0"/>
              <a:t>When it comes to proofreading and providing language advice:</a:t>
            </a:r>
          </a:p>
          <a:p>
            <a:r>
              <a:rPr lang="en-US" sz="2400" dirty="0"/>
              <a:t>Most students found AI somewhat effective, it catches some errors but misses others </a:t>
            </a:r>
            <a:r>
              <a:rPr lang="en-US" sz="2400" dirty="0">
                <a:solidFill>
                  <a:srgbClr val="FF0000"/>
                </a:solidFill>
              </a:rPr>
              <a:t>56.7%</a:t>
            </a:r>
            <a:r>
              <a:rPr lang="en-US" sz="2400" dirty="0"/>
              <a:t>, while few  found it somewhat/very ineffective as it often misses errors or makes incorrect corrections </a:t>
            </a:r>
            <a:r>
              <a:rPr lang="en-US" sz="2400" dirty="0">
                <a:solidFill>
                  <a:srgbClr val="FF0000"/>
                </a:solidFill>
              </a:rPr>
              <a:t>10%</a:t>
            </a:r>
            <a:r>
              <a:rPr lang="en-US" sz="2400" dirty="0"/>
              <a:t>.</a:t>
            </a:r>
          </a:p>
          <a:p>
            <a:r>
              <a:rPr lang="en-US" sz="2400" dirty="0"/>
              <a:t>Overall, students reported higher confidence in their ability to effectively use AI tools after the course </a:t>
            </a:r>
            <a:r>
              <a:rPr lang="en-US" sz="2400" dirty="0">
                <a:solidFill>
                  <a:srgbClr val="FF0000"/>
                </a:solidFill>
              </a:rPr>
              <a:t>95%</a:t>
            </a:r>
            <a:r>
              <a:rPr lang="en-US" sz="2400" dirty="0"/>
              <a:t>, with a strong concentration in the 7-10 range.</a:t>
            </a:r>
          </a:p>
          <a:p>
            <a:endParaRPr lang="en-US" sz="2000" dirty="0"/>
          </a:p>
        </p:txBody>
      </p:sp>
      <p:pic>
        <p:nvPicPr>
          <p:cNvPr id="4" name="Graphic 3" descr="Lights On with solid fill">
            <a:extLst>
              <a:ext uri="{FF2B5EF4-FFF2-40B4-BE49-F238E27FC236}">
                <a16:creationId xmlns:a16="http://schemas.microsoft.com/office/drawing/2014/main" id="{99AC15E9-8BE3-AC65-C4BF-F0E3F393FF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48433" y="338170"/>
            <a:ext cx="914400" cy="914400"/>
          </a:xfrm>
          <a:prstGeom prst="rect">
            <a:avLst/>
          </a:prstGeom>
        </p:spPr>
      </p:pic>
      <p:pic>
        <p:nvPicPr>
          <p:cNvPr id="6" name="Audio 5">
            <a:extLst>
              <a:ext uri="{FF2B5EF4-FFF2-40B4-BE49-F238E27FC236}">
                <a16:creationId xmlns:a16="http://schemas.microsoft.com/office/drawing/2014/main" id="{870A3551-9BA3-4B5D-C508-A588BCFB3A0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827652056"/>
      </p:ext>
    </p:extLst>
  </p:cSld>
  <p:clrMapOvr>
    <a:masterClrMapping/>
  </p:clrMapOvr>
  <mc:AlternateContent xmlns:mc="http://schemas.openxmlformats.org/markup-compatibility/2006">
    <mc:Choice xmlns:p14="http://schemas.microsoft.com/office/powerpoint/2010/main" Requires="p14">
      <p:transition spd="med" p14:dur="700" advTm="39968">
        <p:fade/>
      </p:transition>
    </mc:Choice>
    <mc:Fallback>
      <p:transition spd="med" advTm="399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114E69"/>
                                      </p:to>
                                    </p:animClr>
                                  </p:sub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dissolve">
                                      <p:cBhvr>
                                        <p:cTn id="16"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114E69"/>
                                      </p:to>
                                    </p:animClr>
                                  </p:sub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dissolv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8A1861-4BEA-0E0F-0AB0-F4551E6CC1D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952D017-4113-5101-7579-2204F3C8FC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A3B38DA-D35E-CAB9-E7C3-40D7B39663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2D75CCA-4FAA-255A-F51C-5BEEF7446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C4B56CB-3B78-8E5A-2758-4846BFAE8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6717737-17BC-016A-A5BC-DC618522F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EA045D-19E9-62F9-1A14-1E8D2E433570}"/>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Key Takeaways</a:t>
            </a:r>
          </a:p>
        </p:txBody>
      </p:sp>
      <p:sp>
        <p:nvSpPr>
          <p:cNvPr id="3" name="Content Placeholder 2">
            <a:extLst>
              <a:ext uri="{FF2B5EF4-FFF2-40B4-BE49-F238E27FC236}">
                <a16:creationId xmlns:a16="http://schemas.microsoft.com/office/drawing/2014/main" id="{5C5D5BDB-FF21-254D-E920-2E786872CA82}"/>
              </a:ext>
            </a:extLst>
          </p:cNvPr>
          <p:cNvSpPr>
            <a:spLocks noGrp="1"/>
          </p:cNvSpPr>
          <p:nvPr>
            <p:ph idx="1"/>
          </p:nvPr>
        </p:nvSpPr>
        <p:spPr>
          <a:xfrm>
            <a:off x="1371599" y="1123406"/>
            <a:ext cx="9724031" cy="4652862"/>
          </a:xfrm>
        </p:spPr>
        <p:txBody>
          <a:bodyPr anchor="ctr">
            <a:normAutofit/>
          </a:bodyPr>
          <a:lstStyle/>
          <a:p>
            <a:endParaRPr lang="en-US" sz="2400" dirty="0"/>
          </a:p>
          <a:p>
            <a:pPr marL="0" indent="0">
              <a:buNone/>
            </a:pPr>
            <a:r>
              <a:rPr lang="en-US" sz="2400" b="1" dirty="0"/>
              <a:t>Critical Thinking:</a:t>
            </a:r>
          </a:p>
          <a:p>
            <a:r>
              <a:rPr lang="en-US" sz="2400" dirty="0"/>
              <a:t>This course enabled students to progress from merely comprehending metacognitive concepts related to AI, to actively applying them to regulate their thought processes when engaging with it. </a:t>
            </a:r>
          </a:p>
          <a:p>
            <a:r>
              <a:rPr lang="en-US" sz="2400" dirty="0"/>
              <a:t>Students learned to effectively monitor, evaluate, and control their interactions with AI, transforming it into a tool that genuinely supports their critical thinking development.</a:t>
            </a:r>
          </a:p>
          <a:p>
            <a:endParaRPr lang="en-US" sz="2400" dirty="0"/>
          </a:p>
          <a:p>
            <a:endParaRPr lang="en-US" sz="2400" dirty="0"/>
          </a:p>
        </p:txBody>
      </p:sp>
      <p:sp>
        <p:nvSpPr>
          <p:cNvPr id="4" name="TextBox 3">
            <a:extLst>
              <a:ext uri="{FF2B5EF4-FFF2-40B4-BE49-F238E27FC236}">
                <a16:creationId xmlns:a16="http://schemas.microsoft.com/office/drawing/2014/main" id="{7F649E86-74DB-9303-575E-85C642839AB9}"/>
              </a:ext>
            </a:extLst>
          </p:cNvPr>
          <p:cNvSpPr txBox="1"/>
          <p:nvPr/>
        </p:nvSpPr>
        <p:spPr>
          <a:xfrm>
            <a:off x="2226365" y="6162261"/>
            <a:ext cx="184731" cy="369332"/>
          </a:xfrm>
          <a:prstGeom prst="rect">
            <a:avLst/>
          </a:prstGeom>
          <a:noFill/>
        </p:spPr>
        <p:txBody>
          <a:bodyPr wrap="none" rtlCol="0">
            <a:spAutoFit/>
          </a:bodyPr>
          <a:lstStyle/>
          <a:p>
            <a:endParaRPr lang="en-US" dirty="0"/>
          </a:p>
        </p:txBody>
      </p:sp>
      <p:pic>
        <p:nvPicPr>
          <p:cNvPr id="9" name="Graphic 8" descr="Key with solid fill">
            <a:extLst>
              <a:ext uri="{FF2B5EF4-FFF2-40B4-BE49-F238E27FC236}">
                <a16:creationId xmlns:a16="http://schemas.microsoft.com/office/drawing/2014/main" id="{7189778D-ABA7-72B1-86BE-79D5F76E2B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10969" y="112075"/>
            <a:ext cx="1485358" cy="1485358"/>
          </a:xfrm>
          <a:prstGeom prst="rect">
            <a:avLst/>
          </a:prstGeom>
        </p:spPr>
      </p:pic>
      <p:pic>
        <p:nvPicPr>
          <p:cNvPr id="6" name="Audio 5">
            <a:extLst>
              <a:ext uri="{FF2B5EF4-FFF2-40B4-BE49-F238E27FC236}">
                <a16:creationId xmlns:a16="http://schemas.microsoft.com/office/drawing/2014/main" id="{BEFAE9CC-EF9E-DF74-1680-DF140148BFB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494487079"/>
      </p:ext>
    </p:extLst>
  </p:cSld>
  <p:clrMapOvr>
    <a:masterClrMapping/>
  </p:clrMapOvr>
  <mc:AlternateContent xmlns:mc="http://schemas.openxmlformats.org/markup-compatibility/2006">
    <mc:Choice xmlns:p14="http://schemas.microsoft.com/office/powerpoint/2010/main" Requires="p14">
      <p:transition spd="med" p14:dur="700" advTm="35712">
        <p:fade/>
      </p:transition>
    </mc:Choice>
    <mc:Fallback>
      <p:transition spd="med" advTm="357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dissolve">
                                      <p:cBhvr>
                                        <p:cTn id="11"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114E69"/>
                                      </p:to>
                                    </p:animClr>
                                  </p:sub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88F4AE-F10B-52FF-6374-86A638A0AAF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DE4DACF-697B-4A12-779A-5E70EE59D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12631B8-D0A9-5E40-E810-0FD803CFA2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4A6A9B2-953A-27D3-F2E3-50A05C9E6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3770884-BA81-ADA3-42E2-891274A6F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F89F108-833F-23F2-7272-00C9B325C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46B786-C90F-1485-6C52-F98FA1392DFD}"/>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Key Takeaways</a:t>
            </a:r>
          </a:p>
        </p:txBody>
      </p:sp>
      <p:sp>
        <p:nvSpPr>
          <p:cNvPr id="3" name="Content Placeholder 2">
            <a:extLst>
              <a:ext uri="{FF2B5EF4-FFF2-40B4-BE49-F238E27FC236}">
                <a16:creationId xmlns:a16="http://schemas.microsoft.com/office/drawing/2014/main" id="{84E06652-7DD4-3513-78B0-F54A22AC8825}"/>
              </a:ext>
            </a:extLst>
          </p:cNvPr>
          <p:cNvSpPr>
            <a:spLocks noGrp="1"/>
          </p:cNvSpPr>
          <p:nvPr>
            <p:ph idx="1"/>
          </p:nvPr>
        </p:nvSpPr>
        <p:spPr>
          <a:xfrm>
            <a:off x="1371599" y="1188721"/>
            <a:ext cx="10502538" cy="4587548"/>
          </a:xfrm>
        </p:spPr>
        <p:txBody>
          <a:bodyPr anchor="ctr">
            <a:normAutofit/>
          </a:bodyPr>
          <a:lstStyle/>
          <a:p>
            <a:pPr marL="0" indent="0">
              <a:buNone/>
            </a:pPr>
            <a:r>
              <a:rPr lang="en-US" sz="2400" b="1" dirty="0"/>
              <a:t>Proofreading:</a:t>
            </a:r>
          </a:p>
          <a:p>
            <a:r>
              <a:rPr lang="en-US" sz="2400" dirty="0"/>
              <a:t>The course did not fundamentally alter students' perception of AI's proofreading effectiveness but rather deepened their metacognitive evaluation</a:t>
            </a:r>
            <a:r>
              <a:rPr lang="en-US" sz="2400" b="1" dirty="0">
                <a:solidFill>
                  <a:srgbClr val="FF0000"/>
                </a:solidFill>
              </a:rPr>
              <a:t> </a:t>
            </a:r>
            <a:r>
              <a:rPr lang="en-US" sz="2400" dirty="0"/>
              <a:t>of its performance. </a:t>
            </a:r>
          </a:p>
          <a:p>
            <a:r>
              <a:rPr lang="en-US" sz="2400" dirty="0"/>
              <a:t>They developed a more consistent and in-depth understanding of AI as a valuable, albeit imperfect, tool. </a:t>
            </a:r>
          </a:p>
          <a:p>
            <a:r>
              <a:rPr lang="en-US" sz="2400" dirty="0"/>
              <a:t>In addition, they enhanced their ability to critically evaluate its output and utilize the suggested strategies to enhance their writing proficiency.</a:t>
            </a:r>
          </a:p>
        </p:txBody>
      </p:sp>
      <p:sp>
        <p:nvSpPr>
          <p:cNvPr id="4" name="TextBox 3">
            <a:extLst>
              <a:ext uri="{FF2B5EF4-FFF2-40B4-BE49-F238E27FC236}">
                <a16:creationId xmlns:a16="http://schemas.microsoft.com/office/drawing/2014/main" id="{255CE95A-38E0-6D23-03A9-315203141937}"/>
              </a:ext>
            </a:extLst>
          </p:cNvPr>
          <p:cNvSpPr txBox="1"/>
          <p:nvPr/>
        </p:nvSpPr>
        <p:spPr>
          <a:xfrm>
            <a:off x="2226365" y="6162261"/>
            <a:ext cx="184731" cy="369332"/>
          </a:xfrm>
          <a:prstGeom prst="rect">
            <a:avLst/>
          </a:prstGeom>
          <a:noFill/>
        </p:spPr>
        <p:txBody>
          <a:bodyPr wrap="none" rtlCol="0">
            <a:spAutoFit/>
          </a:bodyPr>
          <a:lstStyle/>
          <a:p>
            <a:endParaRPr lang="en-US" dirty="0"/>
          </a:p>
        </p:txBody>
      </p:sp>
      <p:pic>
        <p:nvPicPr>
          <p:cNvPr id="5" name="Graphic 4" descr="Key with solid fill">
            <a:extLst>
              <a:ext uri="{FF2B5EF4-FFF2-40B4-BE49-F238E27FC236}">
                <a16:creationId xmlns:a16="http://schemas.microsoft.com/office/drawing/2014/main" id="{53B9206E-0ED1-FA1D-8059-1F0F8BCEB7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10969" y="112075"/>
            <a:ext cx="1485358" cy="1485358"/>
          </a:xfrm>
          <a:prstGeom prst="rect">
            <a:avLst/>
          </a:prstGeom>
        </p:spPr>
      </p:pic>
      <p:pic>
        <p:nvPicPr>
          <p:cNvPr id="7" name="Audio 6">
            <a:extLst>
              <a:ext uri="{FF2B5EF4-FFF2-40B4-BE49-F238E27FC236}">
                <a16:creationId xmlns:a16="http://schemas.microsoft.com/office/drawing/2014/main" id="{D71F6940-F6FF-C73B-C2C1-27F7E4390D7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309059304"/>
      </p:ext>
    </p:extLst>
  </p:cSld>
  <p:clrMapOvr>
    <a:masterClrMapping/>
  </p:clrMapOvr>
  <mc:AlternateContent xmlns:mc="http://schemas.openxmlformats.org/markup-compatibility/2006">
    <mc:Choice xmlns:p14="http://schemas.microsoft.com/office/powerpoint/2010/main" Requires="p14">
      <p:transition spd="med" p14:dur="700" advTm="39232">
        <p:fade/>
      </p:transition>
    </mc:Choice>
    <mc:Fallback>
      <p:transition spd="med" advTm="392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114E69"/>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114E69"/>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obot in a cave&#10;&#10;AI-generated content may be incorrect.">
            <a:extLst>
              <a:ext uri="{FF2B5EF4-FFF2-40B4-BE49-F238E27FC236}">
                <a16:creationId xmlns:a16="http://schemas.microsoft.com/office/drawing/2014/main" id="{B9F34965-B702-41AF-8668-DB79C468B575}"/>
              </a:ext>
            </a:extLst>
          </p:cNvPr>
          <p:cNvPicPr>
            <a:picLocks noChangeAspect="1"/>
          </p:cNvPicPr>
          <p:nvPr/>
        </p:nvPicPr>
        <p:blipFill>
          <a:blip r:embed="rId4"/>
          <a:stretch>
            <a:fillRect/>
          </a:stretch>
        </p:blipFill>
        <p:spPr>
          <a:xfrm>
            <a:off x="2667000" y="0"/>
            <a:ext cx="6858000" cy="6858000"/>
          </a:xfrm>
          <a:prstGeom prst="rect">
            <a:avLst/>
          </a:prstGeom>
        </p:spPr>
      </p:pic>
      <p:pic>
        <p:nvPicPr>
          <p:cNvPr id="3" name="Audio 2">
            <a:extLst>
              <a:ext uri="{FF2B5EF4-FFF2-40B4-BE49-F238E27FC236}">
                <a16:creationId xmlns:a16="http://schemas.microsoft.com/office/drawing/2014/main" id="{A05DCF05-678D-53FE-6F71-6E2A7C9651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40049992"/>
      </p:ext>
    </p:extLst>
  </p:cSld>
  <p:clrMapOvr>
    <a:masterClrMapping/>
  </p:clrMapOvr>
  <mc:AlternateContent xmlns:mc="http://schemas.openxmlformats.org/markup-compatibility/2006">
    <mc:Choice xmlns:p14="http://schemas.microsoft.com/office/powerpoint/2010/main" Requires="p14">
      <p:transition spd="med" p14:dur="700" advTm="9472">
        <p:fade/>
      </p:transition>
    </mc:Choice>
    <mc:Fallback>
      <p:transition spd="med" advTm="94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CFDF0-31AB-51D9-D3CE-BADDCF9F7902}"/>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F3E73CE9-0739-428C-2F1A-E4CA93C590F0}"/>
              </a:ext>
            </a:extLst>
          </p:cNvPr>
          <p:cNvSpPr>
            <a:spLocks noGrp="1"/>
          </p:cNvSpPr>
          <p:nvPr>
            <p:ph idx="1"/>
          </p:nvPr>
        </p:nvSpPr>
        <p:spPr>
          <a:xfrm>
            <a:off x="838200" y="1528354"/>
            <a:ext cx="10892246" cy="4648609"/>
          </a:xfrm>
        </p:spPr>
        <p:txBody>
          <a:bodyPr>
            <a:normAutofit fontScale="55000" lnSpcReduction="20000"/>
          </a:bodyPr>
          <a:lstStyle/>
          <a:p>
            <a:pPr marL="0" indent="-457200">
              <a:buNone/>
            </a:pPr>
            <a:r>
              <a:rPr lang="en-US" sz="3300" dirty="0"/>
              <a:t>Hudson, E. (2025, April 27). AI and the Teaching of Writing. </a:t>
            </a:r>
            <a:r>
              <a:rPr lang="en-US" sz="3300" i="1" dirty="0"/>
              <a:t>Learning on Purpose</a:t>
            </a:r>
            <a:r>
              <a:rPr lang="en-US" sz="3300" dirty="0"/>
              <a:t>. </a:t>
            </a:r>
            <a:r>
              <a:rPr lang="en-US" sz="3300" dirty="0">
                <a:hlinkClick r:id="rId4"/>
              </a:rPr>
              <a:t>https://erichudson.substack.com/p/ai-and-the-teaching-of-writing</a:t>
            </a:r>
            <a:r>
              <a:rPr lang="en-US" sz="3300" dirty="0"/>
              <a:t> </a:t>
            </a:r>
          </a:p>
          <a:p>
            <a:pPr marL="0" indent="-457200">
              <a:buNone/>
            </a:pPr>
            <a:r>
              <a:rPr lang="en-US" sz="3300" dirty="0"/>
              <a:t>Lindauer, S. (2025, March 14). </a:t>
            </a:r>
            <a:r>
              <a:rPr lang="en-US" sz="3300" i="1" dirty="0"/>
              <a:t>AI Literacy: A framework to understand, evaluate, and use emerging technology</a:t>
            </a:r>
            <a:r>
              <a:rPr lang="en-US" sz="3300" dirty="0"/>
              <a:t>. Digital Promise. </a:t>
            </a:r>
            <a:r>
              <a:rPr lang="en-US" sz="3300" dirty="0">
                <a:hlinkClick r:id="rId5"/>
              </a:rPr>
              <a:t>https://digitalpromise.org/2024/06/18/ai-literacy-a-framework-to-understand-evaluate-and-use-emerging-technology/</a:t>
            </a:r>
            <a:r>
              <a:rPr lang="en-US" sz="3300" dirty="0"/>
              <a:t> </a:t>
            </a:r>
          </a:p>
          <a:p>
            <a:pPr marL="0" indent="-457200">
              <a:buNone/>
            </a:pPr>
            <a:r>
              <a:rPr lang="en-US" sz="3300" dirty="0"/>
              <a:t>McMinn, S. (2025, May 9). In the AI era, how do we battle cognitive laziness in students? </a:t>
            </a:r>
            <a:r>
              <a:rPr lang="en-US" sz="3300" i="1" dirty="0"/>
              <a:t>THE Campus Learn, Share, Connect</a:t>
            </a:r>
            <a:r>
              <a:rPr lang="en-US" sz="3300" dirty="0"/>
              <a:t>. </a:t>
            </a:r>
            <a:r>
              <a:rPr lang="en-US" sz="3300" dirty="0">
                <a:hlinkClick r:id="rId6"/>
              </a:rPr>
              <a:t>https://www.timeshighereducation.com/campus/ai-era-how-do-we-battle-cognitive-laziness-students</a:t>
            </a:r>
            <a:r>
              <a:rPr lang="en-US" sz="3300" dirty="0"/>
              <a:t> </a:t>
            </a:r>
          </a:p>
          <a:p>
            <a:pPr marL="0" indent="-457200">
              <a:buNone/>
            </a:pPr>
            <a:r>
              <a:rPr lang="en-US" sz="3300" dirty="0"/>
              <a:t>Pierce, K. (2024, May 29). </a:t>
            </a:r>
            <a:r>
              <a:rPr lang="en-US" sz="3300" i="1" dirty="0"/>
              <a:t>AI-Powered Personalized Feedback – Save time &amp; spark critical minds</a:t>
            </a:r>
            <a:r>
              <a:rPr lang="en-US" sz="3300" dirty="0"/>
              <a:t>. Pressbooks. </a:t>
            </a:r>
            <a:r>
              <a:rPr lang="en-US" sz="3300" dirty="0">
                <a:hlinkClick r:id="rId7"/>
              </a:rPr>
              <a:t>https://ecampusontario.pressbooks.pub/artificialintelligenceineducationconference/chapter/ai-powered-personalized-feedback-save-time-spark-critical-minds/</a:t>
            </a:r>
            <a:r>
              <a:rPr lang="en-US" sz="3300" dirty="0"/>
              <a:t> </a:t>
            </a:r>
          </a:p>
          <a:p>
            <a:pPr marL="0" indent="-457200">
              <a:buNone/>
            </a:pPr>
            <a:r>
              <a:rPr lang="en-US" sz="3300" dirty="0"/>
              <a:t>Sidra, S., &amp; Mason, C. (2024). </a:t>
            </a:r>
            <a:r>
              <a:rPr lang="en-US" sz="3300" i="1" dirty="0"/>
              <a:t>Reconceptualizing AI literacy: The importance of Metacognitive thinking in an Artificial intelligence (AI)-Enabled workforce</a:t>
            </a:r>
            <a:r>
              <a:rPr lang="en-US" sz="3300" dirty="0"/>
              <a:t> (pp. 1181–1186). 2024 IEEE Conference on Artificial Intelligence (CAI). </a:t>
            </a:r>
            <a:r>
              <a:rPr lang="en-US" sz="3300" dirty="0">
                <a:hlinkClick r:id="rId8"/>
              </a:rPr>
              <a:t>https://doi.org/10.1109/cai59869.2024.00211</a:t>
            </a:r>
            <a:r>
              <a:rPr lang="en-US" sz="3300" dirty="0"/>
              <a:t> </a:t>
            </a:r>
          </a:p>
          <a:p>
            <a:pPr marL="0" indent="-457200">
              <a:buNone/>
            </a:pPr>
            <a:r>
              <a:rPr lang="en-US" sz="3300" dirty="0"/>
              <a:t>Teng, M. F., &amp; Ma, M. (2024). Assessing metacognition-based student feedback literacy for academic writing. </a:t>
            </a:r>
            <a:r>
              <a:rPr lang="en-US" sz="3300" i="1" dirty="0"/>
              <a:t>Assessing Writing</a:t>
            </a:r>
            <a:r>
              <a:rPr lang="en-US" sz="3300" dirty="0"/>
              <a:t>, </a:t>
            </a:r>
            <a:r>
              <a:rPr lang="en-US" sz="3300" i="1" dirty="0"/>
              <a:t>59</a:t>
            </a:r>
            <a:r>
              <a:rPr lang="en-US" sz="3300" dirty="0"/>
              <a:t>, 100811. </a:t>
            </a:r>
            <a:r>
              <a:rPr lang="en-US" sz="3300" dirty="0">
                <a:hlinkClick r:id="rId9"/>
              </a:rPr>
              <a:t>https://doi.org/10.1016/j.asw.2024.100811</a:t>
            </a:r>
            <a:r>
              <a:rPr lang="en-US" sz="3300" dirty="0"/>
              <a:t> </a:t>
            </a:r>
          </a:p>
          <a:p>
            <a:pPr marL="0" indent="-457200">
              <a:buNone/>
            </a:pPr>
            <a:r>
              <a:rPr lang="en-US" sz="3300" dirty="0"/>
              <a:t>Zimmerman, B. J., &amp; Moylan, A. R. (2009). Self-Regulation: Where Metacognition and Motivation Intersect. In </a:t>
            </a:r>
            <a:r>
              <a:rPr lang="en-US" sz="3300" i="1" dirty="0"/>
              <a:t>Handbook of Metacognition in Education</a:t>
            </a:r>
            <a:r>
              <a:rPr lang="en-US" sz="3300" dirty="0"/>
              <a:t> (pp. 299–315). Routledge.</a:t>
            </a:r>
          </a:p>
          <a:p>
            <a:endParaRPr lang="en-US" dirty="0"/>
          </a:p>
        </p:txBody>
      </p:sp>
      <p:pic>
        <p:nvPicPr>
          <p:cNvPr id="5" name="Audio 4">
            <a:extLst>
              <a:ext uri="{FF2B5EF4-FFF2-40B4-BE49-F238E27FC236}">
                <a16:creationId xmlns:a16="http://schemas.microsoft.com/office/drawing/2014/main" id="{E352129F-89E8-F109-D284-793F214C143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42906961"/>
      </p:ext>
    </p:extLst>
  </p:cSld>
  <p:clrMapOvr>
    <a:masterClrMapping/>
  </p:clrMapOvr>
  <mc:AlternateContent xmlns:mc="http://schemas.openxmlformats.org/markup-compatibility/2006">
    <mc:Choice xmlns:p14="http://schemas.microsoft.com/office/powerpoint/2010/main" Requires="p14">
      <p:transition spd="slow" p14:dur="2000" advTm="3968"/>
    </mc:Choice>
    <mc:Fallback>
      <p:transition spd="slow" advTm="3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42DB55-3AB2-F5AB-11B4-9CFFFDFDD546}"/>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The Course</a:t>
            </a:r>
          </a:p>
        </p:txBody>
      </p:sp>
      <p:sp>
        <p:nvSpPr>
          <p:cNvPr id="3" name="Content Placeholder 2">
            <a:extLst>
              <a:ext uri="{FF2B5EF4-FFF2-40B4-BE49-F238E27FC236}">
                <a16:creationId xmlns:a16="http://schemas.microsoft.com/office/drawing/2014/main" id="{ADAB9721-E7EC-BEA3-4DD9-A853AA1445EF}"/>
              </a:ext>
            </a:extLst>
          </p:cNvPr>
          <p:cNvSpPr>
            <a:spLocks noGrp="1"/>
          </p:cNvSpPr>
          <p:nvPr>
            <p:ph idx="1"/>
          </p:nvPr>
        </p:nvSpPr>
        <p:spPr>
          <a:xfrm>
            <a:off x="1" y="1590741"/>
            <a:ext cx="6924666" cy="5299329"/>
          </a:xfrm>
        </p:spPr>
        <p:txBody>
          <a:bodyPr anchor="ctr">
            <a:normAutofit fontScale="92500" lnSpcReduction="10000"/>
          </a:bodyPr>
          <a:lstStyle/>
          <a:p>
            <a:r>
              <a:rPr lang="en-HK" sz="2400" dirty="0"/>
              <a:t>ELTU2024 is specifically tailored for Fintech engineering students, aimed at helping them stay updated on industry trends by focusing on reading current web-based articles and reports.</a:t>
            </a:r>
          </a:p>
          <a:p>
            <a:r>
              <a:rPr lang="en-HK" sz="2400" dirty="0"/>
              <a:t>The course is also designed to foster lifelong learning habits while enhancing their reading, writing, and speaking skills.</a:t>
            </a:r>
          </a:p>
          <a:p>
            <a:r>
              <a:rPr lang="en-HK" sz="2400" dirty="0"/>
              <a:t>It places particular emphasis on metacognition, critical thinking, the ability to effectively form and present opinions (both written and spoken) on specific topics, and to raise awareness through self-reflection.</a:t>
            </a:r>
          </a:p>
          <a:p>
            <a:r>
              <a:rPr lang="en-US" sz="2400" dirty="0"/>
              <a:t>Metacognitive skills are essential for students to critically analyze AI-generated outputs, ensuring that they understand the limitations of AI and do not blindly accept its suggestions (McMinn, 2025).</a:t>
            </a:r>
            <a:endParaRPr lang="en-US" sz="3600" dirty="0"/>
          </a:p>
        </p:txBody>
      </p:sp>
      <p:pic>
        <p:nvPicPr>
          <p:cNvPr id="6" name="Picture 5" descr="A person sitting at a desk looking at a hologram&#10;&#10;AI-generated content may be incorrect.">
            <a:extLst>
              <a:ext uri="{FF2B5EF4-FFF2-40B4-BE49-F238E27FC236}">
                <a16:creationId xmlns:a16="http://schemas.microsoft.com/office/drawing/2014/main" id="{861061B5-61A5-D407-CCDA-B25338D6E5CA}"/>
              </a:ext>
            </a:extLst>
          </p:cNvPr>
          <p:cNvPicPr>
            <a:picLocks noChangeAspect="1"/>
          </p:cNvPicPr>
          <p:nvPr/>
        </p:nvPicPr>
        <p:blipFill>
          <a:blip r:embed="rId6"/>
          <a:stretch>
            <a:fillRect/>
          </a:stretch>
        </p:blipFill>
        <p:spPr>
          <a:xfrm>
            <a:off x="6963430" y="1590741"/>
            <a:ext cx="5228566" cy="5228566"/>
          </a:xfrm>
          <a:prstGeom prst="rect">
            <a:avLst/>
          </a:prstGeom>
        </p:spPr>
      </p:pic>
      <p:pic>
        <p:nvPicPr>
          <p:cNvPr id="5" name="Audio 4">
            <a:extLst>
              <a:ext uri="{FF2B5EF4-FFF2-40B4-BE49-F238E27FC236}">
                <a16:creationId xmlns:a16="http://schemas.microsoft.com/office/drawing/2014/main" id="{7E324C2E-4D7A-0858-7FF6-980DFEC6C3C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514751874"/>
      </p:ext>
    </p:extLst>
  </p:cSld>
  <p:clrMapOvr>
    <a:masterClrMapping/>
  </p:clrMapOvr>
  <mc:AlternateContent xmlns:mc="http://schemas.openxmlformats.org/markup-compatibility/2006">
    <mc:Choice xmlns:p14="http://schemas.microsoft.com/office/powerpoint/2010/main" Requires="p14">
      <p:transition spd="med" p14:dur="700" advTm="71541">
        <p:fade/>
      </p:transition>
    </mc:Choice>
    <mc:Fallback>
      <p:transition spd="med" advTm="715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114E69"/>
                                      </p:to>
                                    </p:animClr>
                                  </p:sub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dissolve">
                                      <p:cBhvr>
                                        <p:cTn id="16"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114E69"/>
                                      </p:to>
                                    </p:animClr>
                                  </p:sub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dissolve">
                                      <p:cBhvr>
                                        <p:cTn id="21"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114E69"/>
                                      </p:to>
                                    </p:animClr>
                                  </p:sub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dissolv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A1AB65-76FB-0CFA-BEA8-D87161A6BB5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15FB50-44E3-D4DA-26B4-BF98A6539B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2DCE768-D4CF-8CB0-9C3A-23B6BD610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5D478F-37AC-4DF3-3903-8EB76CA16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D7F6331-40E7-0CD7-DB44-90D234E33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0A803E9-2B79-0D76-4BCA-DFBD9D952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9611C-81C8-0F8E-ECAA-78E9CBDD0D81}"/>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ELTU2024 &amp; AI</a:t>
            </a:r>
          </a:p>
        </p:txBody>
      </p:sp>
      <p:sp>
        <p:nvSpPr>
          <p:cNvPr id="3" name="Content Placeholder 2">
            <a:extLst>
              <a:ext uri="{FF2B5EF4-FFF2-40B4-BE49-F238E27FC236}">
                <a16:creationId xmlns:a16="http://schemas.microsoft.com/office/drawing/2014/main" id="{39DD05ED-50F4-EA6A-2D2C-5A882E101D91}"/>
              </a:ext>
            </a:extLst>
          </p:cNvPr>
          <p:cNvSpPr>
            <a:spLocks noGrp="1"/>
          </p:cNvSpPr>
          <p:nvPr>
            <p:ph idx="1"/>
          </p:nvPr>
        </p:nvSpPr>
        <p:spPr>
          <a:xfrm>
            <a:off x="0" y="2371725"/>
            <a:ext cx="6924667" cy="4924425"/>
          </a:xfrm>
        </p:spPr>
        <p:txBody>
          <a:bodyPr anchor="ctr">
            <a:normAutofit fontScale="92500" lnSpcReduction="20000"/>
          </a:bodyPr>
          <a:lstStyle/>
          <a:p>
            <a:r>
              <a:rPr lang="en-US" sz="2600" dirty="0"/>
              <a:t>The course emphasizes the ethical use of AI as tools for learning. </a:t>
            </a:r>
          </a:p>
          <a:p>
            <a:r>
              <a:rPr lang="en-US" sz="2600" dirty="0"/>
              <a:t>First, we look at &amp; discuss:</a:t>
            </a:r>
          </a:p>
          <a:p>
            <a:pPr lvl="1"/>
            <a:r>
              <a:rPr lang="en-US" sz="2600" dirty="0"/>
              <a:t>Ethical Concerns, such  as privacy, bias, transparency, dependance, etc.</a:t>
            </a:r>
          </a:p>
          <a:p>
            <a:pPr lvl="1"/>
            <a:r>
              <a:rPr lang="en-US" sz="2600" dirty="0"/>
              <a:t>AI vs. Humans, focusing on context, creativity, consistency, accuracy, adaptability, etc.</a:t>
            </a:r>
          </a:p>
          <a:p>
            <a:r>
              <a:rPr lang="en-US" sz="2600" dirty="0"/>
              <a:t>Next, students are taught to critically analyze AI-generated summaries and understand the differences between AI and human summarization and writing through a variety of in class activities.</a:t>
            </a:r>
          </a:p>
          <a:p>
            <a:r>
              <a:rPr lang="en-US" sz="2600" dirty="0"/>
              <a:t>Finally, we go through a variety of prompt exercises, so students can begin building a library that they can use when analyzing the articles for their summary report.</a:t>
            </a:r>
          </a:p>
          <a:p>
            <a:endParaRPr lang="en-US" sz="2400" dirty="0"/>
          </a:p>
          <a:p>
            <a:pPr marL="457200" lvl="1" indent="0">
              <a:buNone/>
            </a:pPr>
            <a:endParaRPr lang="en-US" dirty="0"/>
          </a:p>
          <a:p>
            <a:pPr lvl="1"/>
            <a:endParaRPr lang="en-US" dirty="0"/>
          </a:p>
          <a:p>
            <a:pPr lvl="1"/>
            <a:endParaRPr lang="en-US" dirty="0"/>
          </a:p>
        </p:txBody>
      </p:sp>
      <p:pic>
        <p:nvPicPr>
          <p:cNvPr id="5" name="Picture 4" descr="A robot and a person in a classroom&#10;&#10;Description automatically generated">
            <a:extLst>
              <a:ext uri="{FF2B5EF4-FFF2-40B4-BE49-F238E27FC236}">
                <a16:creationId xmlns:a16="http://schemas.microsoft.com/office/drawing/2014/main" id="{362E77C7-6257-1019-7C88-8D4AE975CFF8}"/>
              </a:ext>
            </a:extLst>
          </p:cNvPr>
          <p:cNvPicPr>
            <a:picLocks noChangeAspect="1"/>
          </p:cNvPicPr>
          <p:nvPr/>
        </p:nvPicPr>
        <p:blipFill>
          <a:blip r:embed="rId6"/>
          <a:stretch>
            <a:fillRect/>
          </a:stretch>
        </p:blipFill>
        <p:spPr>
          <a:xfrm>
            <a:off x="6924671" y="1587363"/>
            <a:ext cx="5267325" cy="5267325"/>
          </a:xfrm>
          <a:prstGeom prst="rect">
            <a:avLst/>
          </a:prstGeom>
        </p:spPr>
      </p:pic>
      <p:pic>
        <p:nvPicPr>
          <p:cNvPr id="6" name="Audio 5">
            <a:extLst>
              <a:ext uri="{FF2B5EF4-FFF2-40B4-BE49-F238E27FC236}">
                <a16:creationId xmlns:a16="http://schemas.microsoft.com/office/drawing/2014/main" id="{A2ECF401-460E-ACF5-90B7-2E564C790EE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274626690"/>
      </p:ext>
    </p:extLst>
  </p:cSld>
  <p:clrMapOvr>
    <a:masterClrMapping/>
  </p:clrMapOvr>
  <mc:AlternateContent xmlns:mc="http://schemas.openxmlformats.org/markup-compatibility/2006">
    <mc:Choice xmlns:p14="http://schemas.microsoft.com/office/powerpoint/2010/main" Requires="p14">
      <p:transition spd="med" p14:dur="700" advTm="99338">
        <p:fade/>
      </p:transition>
    </mc:Choice>
    <mc:Fallback>
      <p:transition spd="med" advTm="993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114E69"/>
                                      </p:to>
                                    </p:animClr>
                                  </p:sub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dissolve">
                                      <p:cBhvr>
                                        <p:cTn id="16"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114E69"/>
                                      </p:to>
                                    </p:animClr>
                                  </p:sub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dissolve">
                                      <p:cBhvr>
                                        <p:cTn id="21"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114E69"/>
                                      </p:to>
                                    </p:animClr>
                                  </p:sub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dissolve">
                                      <p:cBhvr>
                                        <p:cTn id="26"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114E69"/>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114E69"/>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screenshot of a cell phone&#10;&#10;AI-generated content may be incorrect.">
            <a:extLst>
              <a:ext uri="{FF2B5EF4-FFF2-40B4-BE49-F238E27FC236}">
                <a16:creationId xmlns:a16="http://schemas.microsoft.com/office/drawing/2014/main" id="{91F7C270-DA2F-4B92-12DA-085C48B19F39}"/>
              </a:ext>
            </a:extLst>
          </p:cNvPr>
          <p:cNvPicPr>
            <a:picLocks noChangeAspect="1"/>
          </p:cNvPicPr>
          <p:nvPr/>
        </p:nvPicPr>
        <p:blipFill>
          <a:blip r:embed="rId4"/>
          <a:srcRect b="443"/>
          <a:stretch>
            <a:fillRect/>
          </a:stretch>
        </p:blipFill>
        <p:spPr>
          <a:xfrm>
            <a:off x="-3047" y="10"/>
            <a:ext cx="12191999" cy="6857990"/>
          </a:xfrm>
          <a:prstGeom prst="rect">
            <a:avLst/>
          </a:prstGeom>
        </p:spPr>
      </p:pic>
      <p:sp>
        <p:nvSpPr>
          <p:cNvPr id="32" name="Rectangle 3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0A59EF2-994E-3C85-7E0F-5EA89E280DD5}"/>
              </a:ext>
            </a:extLst>
          </p:cNvPr>
          <p:cNvSpPr/>
          <p:nvPr/>
        </p:nvSpPr>
        <p:spPr>
          <a:xfrm>
            <a:off x="1356238" y="2865345"/>
            <a:ext cx="9473427" cy="923330"/>
          </a:xfrm>
          <a:prstGeom prst="rect">
            <a:avLst/>
          </a:prstGeom>
          <a:solidFill>
            <a:schemeClr val="bg2">
              <a:lumMod val="90000"/>
              <a:lumOff val="10000"/>
            </a:schemeClr>
          </a:solidFill>
        </p:spPr>
        <p:txBody>
          <a:bodyPr wrap="none" lIns="91440" tIns="45720" rIns="91440" bIns="45720">
            <a:spAutoFit/>
          </a:bodyPr>
          <a:lstStyle/>
          <a:p>
            <a:pPr algn="ctr"/>
            <a:r>
              <a:rPr lang="en-US" sz="5400" b="1" cap="none" spc="0" dirty="0">
                <a:ln w="9525">
                  <a:solidFill>
                    <a:schemeClr val="bg1"/>
                  </a:solidFill>
                  <a:prstDash val="solid"/>
                </a:ln>
                <a:solidFill>
                  <a:schemeClr val="tx1">
                    <a:lumMod val="95000"/>
                  </a:schemeClr>
                </a:solidFill>
                <a:effectLst>
                  <a:outerShdw blurRad="12700" dist="38100" dir="2700000" algn="tl" rotWithShape="0">
                    <a:schemeClr val="accent5">
                      <a:lumMod val="60000"/>
                      <a:lumOff val="40000"/>
                    </a:schemeClr>
                  </a:outerShdw>
                </a:effectLst>
              </a:rPr>
              <a:t>Prompting Exercise via Padlet</a:t>
            </a:r>
          </a:p>
        </p:txBody>
      </p:sp>
      <p:pic>
        <p:nvPicPr>
          <p:cNvPr id="4" name="Audio 3">
            <a:extLst>
              <a:ext uri="{FF2B5EF4-FFF2-40B4-BE49-F238E27FC236}">
                <a16:creationId xmlns:a16="http://schemas.microsoft.com/office/drawing/2014/main" id="{95888ABD-C536-8842-80A4-01F3D281F9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22137468"/>
      </p:ext>
    </p:extLst>
  </p:cSld>
  <p:clrMapOvr>
    <a:masterClrMapping/>
  </p:clrMapOvr>
  <mc:AlternateContent xmlns:mc="http://schemas.openxmlformats.org/markup-compatibility/2006">
    <mc:Choice xmlns:p14="http://schemas.microsoft.com/office/powerpoint/2010/main" Requires="p14">
      <p:transition spd="slow" p14:dur="2000" advTm="18112"/>
    </mc:Choice>
    <mc:Fallback>
      <p:transition spd="slow" advTm="18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Content Placeholder 12" descr="A black and blue logo&#10;&#10;AI-generated content may be incorrect.">
            <a:extLst>
              <a:ext uri="{FF2B5EF4-FFF2-40B4-BE49-F238E27FC236}">
                <a16:creationId xmlns:a16="http://schemas.microsoft.com/office/drawing/2014/main" id="{8E763FCD-BB42-2B5E-771F-C80E5C3B9939}"/>
              </a:ext>
            </a:extLst>
          </p:cNvPr>
          <p:cNvPicPr>
            <a:picLocks noGrp="1" noChangeAspect="1"/>
          </p:cNvPicPr>
          <p:nvPr>
            <p:ph idx="1"/>
          </p:nvPr>
        </p:nvPicPr>
        <p:blipFill>
          <a:blip r:embed="rId5"/>
          <a:stretch>
            <a:fillRect/>
          </a:stretch>
        </p:blipFill>
        <p:spPr>
          <a:xfrm>
            <a:off x="2500356" y="457200"/>
            <a:ext cx="7191288" cy="5943600"/>
          </a:xfrm>
          <a:prstGeom prst="rect">
            <a:avLst/>
          </a:prstGeom>
        </p:spPr>
      </p:pic>
      <p:pic>
        <p:nvPicPr>
          <p:cNvPr id="15" name="Picture 14" descr="A blue circle with a white whale and text&#10;&#10;AI-generated content may be incorrect.">
            <a:extLst>
              <a:ext uri="{FF2B5EF4-FFF2-40B4-BE49-F238E27FC236}">
                <a16:creationId xmlns:a16="http://schemas.microsoft.com/office/drawing/2014/main" id="{64A63349-BF85-69AB-57D1-7E23898A6531}"/>
              </a:ext>
            </a:extLst>
          </p:cNvPr>
          <p:cNvPicPr>
            <a:picLocks noChangeAspect="1"/>
          </p:cNvPicPr>
          <p:nvPr/>
        </p:nvPicPr>
        <p:blipFill>
          <a:blip r:embed="rId6"/>
          <a:stretch>
            <a:fillRect/>
          </a:stretch>
        </p:blipFill>
        <p:spPr>
          <a:xfrm>
            <a:off x="319536" y="1839884"/>
            <a:ext cx="3304903" cy="3304903"/>
          </a:xfrm>
          <a:prstGeom prst="rect">
            <a:avLst/>
          </a:prstGeom>
        </p:spPr>
      </p:pic>
      <p:sp>
        <p:nvSpPr>
          <p:cNvPr id="17" name="TextBox 16">
            <a:extLst>
              <a:ext uri="{FF2B5EF4-FFF2-40B4-BE49-F238E27FC236}">
                <a16:creationId xmlns:a16="http://schemas.microsoft.com/office/drawing/2014/main" id="{55367CFC-E209-DE5B-C741-D664761BB568}"/>
              </a:ext>
            </a:extLst>
          </p:cNvPr>
          <p:cNvSpPr txBox="1"/>
          <p:nvPr/>
        </p:nvSpPr>
        <p:spPr>
          <a:xfrm>
            <a:off x="1492279" y="4164061"/>
            <a:ext cx="848309" cy="369332"/>
          </a:xfrm>
          <a:prstGeom prst="rect">
            <a:avLst/>
          </a:prstGeom>
          <a:noFill/>
        </p:spPr>
        <p:txBody>
          <a:bodyPr wrap="none" rtlCol="0">
            <a:spAutoFit/>
          </a:bodyPr>
          <a:lstStyle/>
          <a:p>
            <a:r>
              <a:rPr lang="en-US" dirty="0"/>
              <a:t>V3-FW</a:t>
            </a:r>
          </a:p>
        </p:txBody>
      </p:sp>
      <p:pic>
        <p:nvPicPr>
          <p:cNvPr id="3" name="Audio 2">
            <a:extLst>
              <a:ext uri="{FF2B5EF4-FFF2-40B4-BE49-F238E27FC236}">
                <a16:creationId xmlns:a16="http://schemas.microsoft.com/office/drawing/2014/main" id="{469CAA63-CF2E-F2A2-8761-B622AD0ABD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85347686"/>
      </p:ext>
    </p:extLst>
  </p:cSld>
  <p:clrMapOvr>
    <a:masterClrMapping/>
  </p:clrMapOvr>
  <mc:AlternateContent xmlns:mc="http://schemas.openxmlformats.org/markup-compatibility/2006">
    <mc:Choice xmlns:p14="http://schemas.microsoft.com/office/powerpoint/2010/main" Requires="p14">
      <p:transition spd="slow" p14:dur="2000" advTm="19712"/>
    </mc:Choice>
    <mc:Fallback>
      <p:transition spd="slow" advTm="19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258099-B88B-8083-36C7-D11CFB4F430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CC5C0BB-CF76-6A4D-8A53-DEFCB4D3F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4EB0CF9-FA45-739A-7EB5-BC4B7ACDD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5EB0593-084F-E8C0-9C21-1005433FC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BC4058B-9F70-3858-8F94-6D6757304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F5C5401-A775-2810-151F-304B7295E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63C66E-5BE8-79F7-204A-370ACAECCE39}"/>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AI &amp; Summarizing: </a:t>
            </a:r>
            <a:r>
              <a:rPr lang="en-US" sz="4000" b="1" dirty="0">
                <a:solidFill>
                  <a:srgbClr val="C00000"/>
                </a:solidFill>
              </a:rPr>
              <a:t>Critical Thinking</a:t>
            </a:r>
          </a:p>
        </p:txBody>
      </p:sp>
      <p:sp>
        <p:nvSpPr>
          <p:cNvPr id="3" name="Content Placeholder 2">
            <a:extLst>
              <a:ext uri="{FF2B5EF4-FFF2-40B4-BE49-F238E27FC236}">
                <a16:creationId xmlns:a16="http://schemas.microsoft.com/office/drawing/2014/main" id="{66712863-511F-C914-06B4-1B1AF2D35E18}"/>
              </a:ext>
            </a:extLst>
          </p:cNvPr>
          <p:cNvSpPr>
            <a:spLocks noGrp="1"/>
          </p:cNvSpPr>
          <p:nvPr>
            <p:ph idx="1"/>
          </p:nvPr>
        </p:nvSpPr>
        <p:spPr>
          <a:xfrm>
            <a:off x="16335" y="2403566"/>
            <a:ext cx="7298864" cy="3657600"/>
          </a:xfrm>
        </p:spPr>
        <p:txBody>
          <a:bodyPr anchor="ctr">
            <a:noAutofit/>
          </a:bodyPr>
          <a:lstStyle/>
          <a:p>
            <a:r>
              <a:rPr lang="en-HK" sz="2400" dirty="0"/>
              <a:t>For their report, students are required to find between four and six online recent articles that offered diverse perspectives on their topic. </a:t>
            </a:r>
          </a:p>
          <a:p>
            <a:r>
              <a:rPr lang="en-HK" sz="2400" dirty="0"/>
              <a:t>The focus of the summary report is to critically analyse the authors perspectives and synthesise their viewpoints. </a:t>
            </a:r>
          </a:p>
          <a:p>
            <a:r>
              <a:rPr lang="en-US" sz="2400" dirty="0"/>
              <a:t>While AI tools may enhance efficiency, there is a risk of over-reliance, leading to cognitive offloading which can reduce students' engagement in critical thinking and foundational learning processes (McMinn, 2025).</a:t>
            </a:r>
          </a:p>
          <a:p>
            <a:r>
              <a:rPr lang="en-US" sz="2400" dirty="0"/>
              <a:t>This course emphasizes the importance of balancing the use of AI while developing students’ own critical thinking and analytical abilities, rather than delegating it to AI.</a:t>
            </a:r>
            <a:endParaRPr lang="en-HK" sz="2400" dirty="0"/>
          </a:p>
        </p:txBody>
      </p:sp>
      <p:pic>
        <p:nvPicPr>
          <p:cNvPr id="5" name="Picture 4" descr="A person and person sitting at a desk using a computer&#10;&#10;AI-generated content may be incorrect.">
            <a:extLst>
              <a:ext uri="{FF2B5EF4-FFF2-40B4-BE49-F238E27FC236}">
                <a16:creationId xmlns:a16="http://schemas.microsoft.com/office/drawing/2014/main" id="{A4A696B3-6767-10AF-E451-5C2289CB4625}"/>
              </a:ext>
            </a:extLst>
          </p:cNvPr>
          <p:cNvPicPr>
            <a:picLocks noChangeAspect="1"/>
          </p:cNvPicPr>
          <p:nvPr/>
        </p:nvPicPr>
        <p:blipFill>
          <a:blip r:embed="rId6"/>
          <a:srcRect l="7481"/>
          <a:stretch>
            <a:fillRect/>
          </a:stretch>
        </p:blipFill>
        <p:spPr>
          <a:xfrm>
            <a:off x="7315199" y="1590741"/>
            <a:ext cx="4860465" cy="5253446"/>
          </a:xfrm>
          <a:prstGeom prst="rect">
            <a:avLst/>
          </a:prstGeom>
        </p:spPr>
      </p:pic>
      <p:pic>
        <p:nvPicPr>
          <p:cNvPr id="6" name="Audio 5">
            <a:extLst>
              <a:ext uri="{FF2B5EF4-FFF2-40B4-BE49-F238E27FC236}">
                <a16:creationId xmlns:a16="http://schemas.microsoft.com/office/drawing/2014/main" id="{68D68B4C-6333-4664-0090-1FDF270813C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79564742"/>
      </p:ext>
    </p:extLst>
  </p:cSld>
  <p:clrMapOvr>
    <a:masterClrMapping/>
  </p:clrMapOvr>
  <mc:AlternateContent xmlns:mc="http://schemas.openxmlformats.org/markup-compatibility/2006">
    <mc:Choice xmlns:p14="http://schemas.microsoft.com/office/powerpoint/2010/main" Requires="p14">
      <p:transition spd="med" p14:dur="700" advTm="81045">
        <p:fade/>
      </p:transition>
    </mc:Choice>
    <mc:Fallback>
      <p:transition spd="med" advTm="810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114E69"/>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114E69"/>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114E69"/>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353F2D-D883-0EF1-CF4C-21185EFEC95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2F5DA3E-A237-34CB-6DEE-3ADF90A49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2A53569-7A77-C78C-E3EB-5B5367696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0F5C795-886B-C695-9B5E-6D0CD3474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49B1E50-A8C5-FBDE-0CEB-1CF077ED9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4582BE5-1C1C-A1FC-628F-855C3720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5E3D8-4E3C-47B0-CB83-D333F02F9F11}"/>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AI &amp; Summarizing: The Process</a:t>
            </a:r>
          </a:p>
        </p:txBody>
      </p:sp>
      <p:sp>
        <p:nvSpPr>
          <p:cNvPr id="3" name="Content Placeholder 2">
            <a:extLst>
              <a:ext uri="{FF2B5EF4-FFF2-40B4-BE49-F238E27FC236}">
                <a16:creationId xmlns:a16="http://schemas.microsoft.com/office/drawing/2014/main" id="{6ADFF5AE-FF52-79F9-9D05-B3752D2F3E46}"/>
              </a:ext>
            </a:extLst>
          </p:cNvPr>
          <p:cNvSpPr>
            <a:spLocks noGrp="1"/>
          </p:cNvSpPr>
          <p:nvPr>
            <p:ph idx="1"/>
          </p:nvPr>
        </p:nvSpPr>
        <p:spPr>
          <a:xfrm>
            <a:off x="459350" y="1622745"/>
            <a:ext cx="11459748" cy="3632428"/>
          </a:xfrm>
        </p:spPr>
        <p:txBody>
          <a:bodyPr anchor="ctr">
            <a:normAutofit/>
          </a:bodyPr>
          <a:lstStyle/>
          <a:p>
            <a:r>
              <a:rPr lang="en-US" sz="2400" dirty="0"/>
              <a:t>Groups will load one article to the chat bot. Then they will begin to ask it a variety of questions via </a:t>
            </a:r>
            <a:r>
              <a:rPr lang="en-US" sz="2400" b="1" dirty="0">
                <a:solidFill>
                  <a:srgbClr val="FF0000"/>
                </a:solidFill>
              </a:rPr>
              <a:t>prompts</a:t>
            </a:r>
            <a:r>
              <a:rPr lang="en-US" sz="2400" dirty="0"/>
              <a:t>.</a:t>
            </a:r>
          </a:p>
          <a:p>
            <a:r>
              <a:rPr lang="en-US" sz="2400" dirty="0"/>
              <a:t>Once they have finished critically analyzing each article, then they can use AI to compare,  contrast, synthesize various authors perspectives to gain a compete understanding of their topic. </a:t>
            </a:r>
          </a:p>
          <a:p>
            <a:r>
              <a:rPr lang="en-US" sz="2400" dirty="0"/>
              <a:t>This process gets students to think critically about their work, analyze different perspectives, and refine their understanding, thereby developing their metacognitive skills (Sidra &amp; Mason, 2024).</a:t>
            </a:r>
          </a:p>
          <a:p>
            <a:endParaRPr lang="en-US" sz="2400" dirty="0"/>
          </a:p>
        </p:txBody>
      </p:sp>
      <p:pic>
        <p:nvPicPr>
          <p:cNvPr id="5" name="Audio 4">
            <a:extLst>
              <a:ext uri="{FF2B5EF4-FFF2-40B4-BE49-F238E27FC236}">
                <a16:creationId xmlns:a16="http://schemas.microsoft.com/office/drawing/2014/main" id="{53B3F5B7-032B-4A20-182A-DFC71EDBBB5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555905113"/>
      </p:ext>
    </p:extLst>
  </p:cSld>
  <p:clrMapOvr>
    <a:masterClrMapping/>
  </p:clrMapOvr>
  <mc:AlternateContent xmlns:mc="http://schemas.openxmlformats.org/markup-compatibility/2006">
    <mc:Choice xmlns:p14="http://schemas.microsoft.com/office/powerpoint/2010/main" Requires="p14">
      <p:transition spd="med" p14:dur="700" advTm="52736">
        <p:fade/>
      </p:transition>
    </mc:Choice>
    <mc:Fallback>
      <p:transition spd="med" advTm="527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114E69"/>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114E69"/>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5ED8DD-FB7B-8579-5BB6-13E9F699738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B107D6-33C8-EA25-2E09-40508A06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79BFA08-B9C0-EAFE-2988-64CE9872F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5AA36A4-CA54-0A6C-9669-CD784900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7F5727B-BDD7-D690-305A-0B68717B00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416EBBF-F8F6-C452-13CD-DC0ACB6BA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D511DC-52F6-85DF-CC86-28FD8D07278D}"/>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AI &amp; Summarizing: The Process</a:t>
            </a:r>
          </a:p>
        </p:txBody>
      </p:sp>
      <p:sp>
        <p:nvSpPr>
          <p:cNvPr id="3" name="Content Placeholder 2">
            <a:extLst>
              <a:ext uri="{FF2B5EF4-FFF2-40B4-BE49-F238E27FC236}">
                <a16:creationId xmlns:a16="http://schemas.microsoft.com/office/drawing/2014/main" id="{FE514B06-2C39-D6D5-7DD0-2A90E3387DE1}"/>
              </a:ext>
            </a:extLst>
          </p:cNvPr>
          <p:cNvSpPr>
            <a:spLocks noGrp="1"/>
          </p:cNvSpPr>
          <p:nvPr>
            <p:ph idx="1"/>
          </p:nvPr>
        </p:nvSpPr>
        <p:spPr>
          <a:xfrm>
            <a:off x="459350" y="1622746"/>
            <a:ext cx="11193933" cy="3832124"/>
          </a:xfrm>
        </p:spPr>
        <p:txBody>
          <a:bodyPr anchor="ctr">
            <a:normAutofit/>
          </a:bodyPr>
          <a:lstStyle/>
          <a:p>
            <a:r>
              <a:rPr lang="en-US" sz="2400" dirty="0"/>
              <a:t>Once they have completed this process, each group will write their summary report, </a:t>
            </a:r>
            <a:r>
              <a:rPr lang="en-US" sz="2400" b="1" dirty="0">
                <a:solidFill>
                  <a:srgbClr val="FF0000"/>
                </a:solidFill>
              </a:rPr>
              <a:t>without</a:t>
            </a:r>
            <a:r>
              <a:rPr lang="en-US" sz="2400" dirty="0"/>
              <a:t> the assistance of AI. </a:t>
            </a:r>
          </a:p>
          <a:p>
            <a:r>
              <a:rPr lang="en-US" sz="2400" dirty="0"/>
              <a:t>Both their summary report and the </a:t>
            </a:r>
            <a:r>
              <a:rPr lang="en-US" sz="2400" b="1" dirty="0">
                <a:solidFill>
                  <a:srgbClr val="FF0000"/>
                </a:solidFill>
              </a:rPr>
              <a:t>entire chat with AI </a:t>
            </a:r>
            <a:r>
              <a:rPr lang="en-US" sz="2400" dirty="0"/>
              <a:t>must also be included as an attachment and then submitted to </a:t>
            </a:r>
            <a:r>
              <a:rPr lang="en-US" sz="2400" b="1" dirty="0">
                <a:solidFill>
                  <a:srgbClr val="FF0000"/>
                </a:solidFill>
              </a:rPr>
              <a:t>Veriguide</a:t>
            </a:r>
            <a:r>
              <a:rPr lang="en-US" sz="2400" dirty="0"/>
              <a:t>. </a:t>
            </a:r>
          </a:p>
          <a:p>
            <a:r>
              <a:rPr lang="en-US" sz="2400" dirty="0"/>
              <a:t>This gives me an opportunity to review and compare their report with AI’s responses and </a:t>
            </a:r>
            <a:r>
              <a:rPr lang="en-US" sz="2400" b="1" dirty="0">
                <a:solidFill>
                  <a:srgbClr val="FF0000"/>
                </a:solidFill>
              </a:rPr>
              <a:t>see how students are communicating </a:t>
            </a:r>
            <a:r>
              <a:rPr lang="en-US" sz="2400" dirty="0"/>
              <a:t>with the Chat Bot.</a:t>
            </a:r>
          </a:p>
          <a:p>
            <a:r>
              <a:rPr lang="en-US" sz="2400" dirty="0"/>
              <a:t>For example, are they critically analyzing and questioning or just asking it to summarize information for them. </a:t>
            </a:r>
          </a:p>
          <a:p>
            <a:r>
              <a:rPr lang="en-US" sz="2400" dirty="0"/>
              <a:t>How well they utilize AI is assessed.</a:t>
            </a:r>
          </a:p>
          <a:p>
            <a:endParaRPr lang="en-US" sz="2000" dirty="0"/>
          </a:p>
        </p:txBody>
      </p:sp>
      <p:pic>
        <p:nvPicPr>
          <p:cNvPr id="5" name="Audio 4">
            <a:extLst>
              <a:ext uri="{FF2B5EF4-FFF2-40B4-BE49-F238E27FC236}">
                <a16:creationId xmlns:a16="http://schemas.microsoft.com/office/drawing/2014/main" id="{C92F7CB3-605F-52CE-3018-911F1057EA2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302381619"/>
      </p:ext>
    </p:extLst>
  </p:cSld>
  <p:clrMapOvr>
    <a:masterClrMapping/>
  </p:clrMapOvr>
  <mc:AlternateContent xmlns:mc="http://schemas.openxmlformats.org/markup-compatibility/2006">
    <mc:Choice xmlns:p14="http://schemas.microsoft.com/office/powerpoint/2010/main" Requires="p14">
      <p:transition spd="med" p14:dur="700" advTm="71178">
        <p:fade/>
      </p:transition>
    </mc:Choice>
    <mc:Fallback>
      <p:transition spd="med" advTm="711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114E69"/>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114E69"/>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114E69"/>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114E69"/>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13.7"/>
</p:tagLst>
</file>

<file path=ppt/tags/tag10.xml><?xml version="1.0" encoding="utf-8"?>
<p:tagLst xmlns:a="http://schemas.openxmlformats.org/drawingml/2006/main" xmlns:r="http://schemas.openxmlformats.org/officeDocument/2006/relationships" xmlns:p="http://schemas.openxmlformats.org/presentationml/2006/main">
  <p:tag name="TIMING" val="|30.8"/>
</p:tagLst>
</file>

<file path=ppt/tags/tag11.xml><?xml version="1.0" encoding="utf-8"?>
<p:tagLst xmlns:a="http://schemas.openxmlformats.org/drawingml/2006/main" xmlns:r="http://schemas.openxmlformats.org/officeDocument/2006/relationships" xmlns:p="http://schemas.openxmlformats.org/presentationml/2006/main">
  <p:tag name="TIMING" val="|5|19.6|61.9"/>
</p:tagLst>
</file>

<file path=ppt/tags/tag12.xml><?xml version="1.0" encoding="utf-8"?>
<p:tagLst xmlns:a="http://schemas.openxmlformats.org/drawingml/2006/main" xmlns:r="http://schemas.openxmlformats.org/officeDocument/2006/relationships" xmlns:p="http://schemas.openxmlformats.org/presentationml/2006/main">
  <p:tag name="TIMING" val="|9.1|8.7|8.5|10|2.9|6.4|5.9"/>
</p:tagLst>
</file>

<file path=ppt/tags/tag13.xml><?xml version="1.0" encoding="utf-8"?>
<p:tagLst xmlns:a="http://schemas.openxmlformats.org/drawingml/2006/main" xmlns:r="http://schemas.openxmlformats.org/officeDocument/2006/relationships" xmlns:p="http://schemas.openxmlformats.org/presentationml/2006/main">
  <p:tag name="TIMING" val="|1.1|5.8|18"/>
</p:tagLst>
</file>

<file path=ppt/tags/tag14.xml><?xml version="1.0" encoding="utf-8"?>
<p:tagLst xmlns:a="http://schemas.openxmlformats.org/drawingml/2006/main" xmlns:r="http://schemas.openxmlformats.org/officeDocument/2006/relationships" xmlns:p="http://schemas.openxmlformats.org/presentationml/2006/main">
  <p:tag name="TIMING" val="|6.2|14.8"/>
</p:tagLst>
</file>

<file path=ppt/tags/tag15.xml><?xml version="1.0" encoding="utf-8"?>
<p:tagLst xmlns:a="http://schemas.openxmlformats.org/drawingml/2006/main" xmlns:r="http://schemas.openxmlformats.org/officeDocument/2006/relationships" xmlns:p="http://schemas.openxmlformats.org/presentationml/2006/main">
  <p:tag name="TIMING" val="|3.2|13.4|10"/>
</p:tagLst>
</file>

<file path=ppt/tags/tag2.xml><?xml version="1.0" encoding="utf-8"?>
<p:tagLst xmlns:a="http://schemas.openxmlformats.org/drawingml/2006/main" xmlns:r="http://schemas.openxmlformats.org/officeDocument/2006/relationships" xmlns:p="http://schemas.openxmlformats.org/presentationml/2006/main">
  <p:tag name="TIMING" val="|3.5|18.6|11.5|19.5"/>
</p:tagLst>
</file>

<file path=ppt/tags/tag3.xml><?xml version="1.0" encoding="utf-8"?>
<p:tagLst xmlns:a="http://schemas.openxmlformats.org/drawingml/2006/main" xmlns:r="http://schemas.openxmlformats.org/officeDocument/2006/relationships" xmlns:p="http://schemas.openxmlformats.org/presentationml/2006/main">
  <p:tag name="TIMING" val="|2|7.8|4|7.1|12.8|17"/>
</p:tagLst>
</file>

<file path=ppt/tags/tag4.xml><?xml version="1.0" encoding="utf-8"?>
<p:tagLst xmlns:a="http://schemas.openxmlformats.org/drawingml/2006/main" xmlns:r="http://schemas.openxmlformats.org/officeDocument/2006/relationships" xmlns:p="http://schemas.openxmlformats.org/presentationml/2006/main">
  <p:tag name="TIMING" val="|8.5|23.7|11.4|18.7"/>
</p:tagLst>
</file>

<file path=ppt/tags/tag5.xml><?xml version="1.0" encoding="utf-8"?>
<p:tagLst xmlns:a="http://schemas.openxmlformats.org/drawingml/2006/main" xmlns:r="http://schemas.openxmlformats.org/officeDocument/2006/relationships" xmlns:p="http://schemas.openxmlformats.org/presentationml/2006/main">
  <p:tag name="TIMING" val="|5.2|12.1|18.3"/>
</p:tagLst>
</file>

<file path=ppt/tags/tag6.xml><?xml version="1.0" encoding="utf-8"?>
<p:tagLst xmlns:a="http://schemas.openxmlformats.org/drawingml/2006/main" xmlns:r="http://schemas.openxmlformats.org/officeDocument/2006/relationships" xmlns:p="http://schemas.openxmlformats.org/presentationml/2006/main">
  <p:tag name="TIMING" val="|1.3|9|29.9|14.3|9.3"/>
</p:tagLst>
</file>

<file path=ppt/tags/tag7.xml><?xml version="1.0" encoding="utf-8"?>
<p:tagLst xmlns:a="http://schemas.openxmlformats.org/drawingml/2006/main" xmlns:r="http://schemas.openxmlformats.org/officeDocument/2006/relationships" xmlns:p="http://schemas.openxmlformats.org/presentationml/2006/main">
  <p:tag name="TIMING" val="|1.8|14.5|49.5|16.7"/>
</p:tagLst>
</file>

<file path=ppt/tags/tag8.xml><?xml version="1.0" encoding="utf-8"?>
<p:tagLst xmlns:a="http://schemas.openxmlformats.org/drawingml/2006/main" xmlns:r="http://schemas.openxmlformats.org/officeDocument/2006/relationships" xmlns:p="http://schemas.openxmlformats.org/presentationml/2006/main">
  <p:tag name="TIMING" val="|6|9.8|27.8|12.3"/>
</p:tagLst>
</file>

<file path=ppt/tags/tag9.xml><?xml version="1.0" encoding="utf-8"?>
<p:tagLst xmlns:a="http://schemas.openxmlformats.org/drawingml/2006/main" xmlns:r="http://schemas.openxmlformats.org/officeDocument/2006/relationships" xmlns:p="http://schemas.openxmlformats.org/presentationml/2006/main">
  <p:tag name="TIMING" val="|1.3|5.8|12.4|10.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1448</TotalTime>
  <Words>2235</Words>
  <Application>Microsoft Macintosh PowerPoint</Application>
  <PresentationFormat>Widescreen</PresentationFormat>
  <Paragraphs>138</Paragraphs>
  <Slides>24</Slides>
  <Notes>7</Notes>
  <HiddenSlides>0</HiddenSlides>
  <MMClips>24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Aptos</vt:lpstr>
      <vt:lpstr>Aptos Display</vt:lpstr>
      <vt:lpstr>Arial</vt:lpstr>
      <vt:lpstr>Calibri</vt:lpstr>
      <vt:lpstr>Office Theme</vt:lpstr>
      <vt:lpstr>Leveraging AI in Education: Strategies for Successful Integration</vt:lpstr>
      <vt:lpstr>Active Research</vt:lpstr>
      <vt:lpstr>The Course</vt:lpstr>
      <vt:lpstr>ELTU2024 &amp; AI</vt:lpstr>
      <vt:lpstr>PowerPoint Presentation</vt:lpstr>
      <vt:lpstr>PowerPoint Presentation</vt:lpstr>
      <vt:lpstr>AI &amp; Summarizing: Critical Thinking</vt:lpstr>
      <vt:lpstr>AI &amp; Summarizing: The Process</vt:lpstr>
      <vt:lpstr>AI &amp; Summarizing: The Process</vt:lpstr>
      <vt:lpstr>AI Rubric Descriptor for Summary Reports</vt:lpstr>
      <vt:lpstr>Article Reflections Language</vt:lpstr>
      <vt:lpstr>Article Reflections &amp; AI</vt:lpstr>
      <vt:lpstr>The Prompt</vt:lpstr>
      <vt:lpstr>Control Measures</vt:lpstr>
      <vt:lpstr>Article Reflections &amp; AI</vt:lpstr>
      <vt:lpstr>AI Rubric Descriptor for Article Reflections</vt:lpstr>
      <vt:lpstr>PowerPoint Presentation</vt:lpstr>
      <vt:lpstr>PowerPoint Presentation</vt:lpstr>
      <vt:lpstr>Student Insights</vt:lpstr>
      <vt:lpstr>Student Insights</vt:lpstr>
      <vt:lpstr>Key Takeaways</vt:lpstr>
      <vt:lpstr>Key Takeaways</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 LeBane</dc:creator>
  <cp:lastModifiedBy>Marc LeBane</cp:lastModifiedBy>
  <cp:revision>23</cp:revision>
  <dcterms:created xsi:type="dcterms:W3CDTF">2024-09-17T03:14:12Z</dcterms:created>
  <dcterms:modified xsi:type="dcterms:W3CDTF">2025-06-25T05:32:50Z</dcterms:modified>
</cp:coreProperties>
</file>