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9" r:id="rId3"/>
    <p:sldId id="291" r:id="rId4"/>
    <p:sldId id="263" r:id="rId5"/>
    <p:sldId id="292" r:id="rId6"/>
    <p:sldId id="258" r:id="rId7"/>
    <p:sldId id="288" r:id="rId8"/>
    <p:sldId id="289" r:id="rId9"/>
    <p:sldId id="280" r:id="rId10"/>
    <p:sldId id="293" r:id="rId11"/>
    <p:sldId id="290" r:id="rId12"/>
    <p:sldId id="29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0D9FA-29B3-4181-B9DB-04E33E94A6EA}" type="datetimeFigureOut">
              <a:rPr lang="el-GR" smtClean="0"/>
              <a:t>19/3/2020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87F62-D630-44FF-A5C7-D1F8E2A41BB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853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0A078-75E8-4A36-9639-385AD86B7FB3}" type="datetimeFigureOut">
              <a:rPr lang="el-GR" smtClean="0"/>
              <a:t>19/3/2020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932FB-8AD9-42CD-B21F-7CAF5EA415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0869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CB1-1EAE-4920-A220-E718C6613266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055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CBC8-7CCB-4C4B-8AB8-7B4D00B62BD4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360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499A5-C2B8-4D57-929E-3AE94E5A7F99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8575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93E1-5EBE-442C-B408-72E05772CCDD}" type="datetime1">
              <a:rPr lang="el-GR" smtClean="0"/>
              <a:t>19/3/2020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784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A3E43-731A-4E71-A572-F0440EABE34A}" type="datetime1">
              <a:rPr lang="el-GR" smtClean="0"/>
              <a:t>19/3/2020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5675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64E7-25F7-4039-85E2-2931EEF99EE3}" type="datetime1">
              <a:rPr lang="el-GR" smtClean="0"/>
              <a:t>19/3/2020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8764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59C12-8193-4544-9E3E-622EE0D58D0A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2490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A2E3-D46D-4692-8AAC-EE76CBE3F5A4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2177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2FE1-EB69-49D1-B196-CD33A9108966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218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5ACF-52CB-4ED4-8D81-1E270909DD33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069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06DF4-2893-49FE-BAAC-F20B56EAFC37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886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ED8B-4849-44A3-ADAC-F110BCE0B445}" type="datetime1">
              <a:rPr lang="el-GR" smtClean="0"/>
              <a:t>19/3/2020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831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67D92-A29D-4B83-954E-B60FB3328088}" type="datetime1">
              <a:rPr lang="el-GR" smtClean="0"/>
              <a:t>19/3/2020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157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B846-C4C3-424C-A0EA-2F07D78C0FC4}" type="datetime1">
              <a:rPr lang="el-GR" smtClean="0"/>
              <a:t>19/3/2020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566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3C104-7C5F-4F3D-9799-9C432D9DCE0C}" type="datetime1">
              <a:rPr lang="el-GR" smtClean="0"/>
              <a:t>19/3/2020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957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18287-2CEC-4831-BFF3-1CF5B47359A6}" type="datetime1">
              <a:rPr lang="el-GR" smtClean="0"/>
              <a:t>19/3/2020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61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3BDA-4313-4287-9B9F-4AE4E97A6167}" type="datetime1">
              <a:rPr lang="el-GR" smtClean="0"/>
              <a:t>19/3/2020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274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542B2-24CB-4C5A-A481-F018C0FBA26A}" type="datetime1">
              <a:rPr lang="el-GR" smtClean="0"/>
              <a:t>19/3/2020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92CD8B1-62B4-4C4C-9D63-5B5D2BE363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083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692" y="99223"/>
            <a:ext cx="3552922" cy="1285439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09627" y="861418"/>
            <a:ext cx="9300369" cy="1777279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100" b="1" dirty="0" smtClean="0"/>
              <a:t/>
            </a:r>
            <a:br>
              <a:rPr lang="el-GR" sz="3100" b="1" dirty="0" smtClean="0"/>
            </a:br>
            <a:r>
              <a:rPr lang="el-GR" sz="2700" b="1" dirty="0" smtClean="0"/>
              <a:t>ΤΜΗΜΑ </a:t>
            </a:r>
            <a:r>
              <a:rPr lang="el-GR" sz="2700" b="1" dirty="0"/>
              <a:t>ΕΠΙΣΤΗΜΩΝ ΤΗΣ ΕΚΠΑΙΔΕΥΣΗΣ ΚΑΙ ΤΗΣ ΑΓΩΓΗΣ ΣΤΗΝ ΠΡΟΣΧΟΛΙΚΗ ΗΛΙΚΙΑ</a:t>
            </a:r>
            <a:br>
              <a:rPr lang="el-GR" sz="2700" b="1" dirty="0"/>
            </a:br>
            <a:r>
              <a:rPr lang="el-GR" sz="2700" b="1" dirty="0" smtClean="0"/>
              <a:t>ΜΠΣ </a:t>
            </a:r>
            <a:r>
              <a:rPr lang="el-GR" sz="2700" b="1" dirty="0"/>
              <a:t>«ΕΠΙΣΤΗΜΕΣ ΤΗΣ </a:t>
            </a:r>
            <a:r>
              <a:rPr lang="el-GR" sz="2700" b="1" dirty="0" smtClean="0"/>
              <a:t>ΕΚΠΑΙΔΕΥΣΗΣ»</a:t>
            </a:r>
            <a:r>
              <a:rPr lang="el-GR" sz="3100" b="1" dirty="0" smtClean="0"/>
              <a:t/>
            </a:r>
            <a:br>
              <a:rPr lang="el-GR" sz="3100" b="1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423852" y="2638698"/>
            <a:ext cx="10071920" cy="38012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l-GR" b="1" dirty="0" smtClean="0"/>
          </a:p>
          <a:p>
            <a:pPr marL="0" indent="0" algn="ctr">
              <a:buNone/>
            </a:pPr>
            <a:r>
              <a:rPr lang="el-GR" sz="2000" b="1" dirty="0" smtClean="0"/>
              <a:t>ΜΑΘΗΜΑ </a:t>
            </a:r>
            <a:r>
              <a:rPr lang="el-GR" sz="2000" b="1" dirty="0"/>
              <a:t>: </a:t>
            </a:r>
            <a:r>
              <a:rPr lang="el-GR" sz="2000" b="1" dirty="0" smtClean="0"/>
              <a:t>Ετερότητα και Εκπαίδευση : Ζητήματα Διαπολιτισμικής Εκπαίδευσης</a:t>
            </a:r>
            <a:endParaRPr lang="el-GR" sz="2000" b="1" dirty="0" smtClean="0"/>
          </a:p>
          <a:p>
            <a:pPr marL="0" indent="0" algn="ctr">
              <a:buNone/>
            </a:pPr>
            <a:endParaRPr lang="el-GR" sz="2000" b="1" dirty="0"/>
          </a:p>
          <a:p>
            <a:pPr marL="0" indent="0" algn="ctr">
              <a:buNone/>
            </a:pPr>
            <a:r>
              <a:rPr lang="en-US" sz="2000" b="1" i="1" dirty="0"/>
              <a:t>“Home means everything to me…: A Study of Young Syrian Refugees’ Narratives Constructing Home in Greece”</a:t>
            </a:r>
          </a:p>
          <a:p>
            <a:pPr marL="0" indent="0" algn="ctr">
              <a:buNone/>
            </a:pPr>
            <a:r>
              <a:rPr lang="en-US" sz="2000" b="1" i="1" dirty="0"/>
              <a:t>(Eugenia </a:t>
            </a:r>
            <a:r>
              <a:rPr lang="en-US" sz="2000" b="1" i="1" dirty="0" err="1"/>
              <a:t>Arvanitis</a:t>
            </a:r>
            <a:r>
              <a:rPr lang="en-US" sz="2000" b="1" i="1" dirty="0"/>
              <a:t>, Nicola </a:t>
            </a:r>
            <a:r>
              <a:rPr lang="en-US" sz="2000" b="1" i="1" dirty="0" err="1"/>
              <a:t>Yelland</a:t>
            </a:r>
            <a:r>
              <a:rPr lang="en-US" sz="2000" b="1" i="1" dirty="0"/>
              <a:t>)</a:t>
            </a:r>
          </a:p>
          <a:p>
            <a:pPr marL="0" indent="0" algn="ctr">
              <a:buNone/>
            </a:pPr>
            <a:endParaRPr lang="el-GR" sz="2000" b="1" dirty="0"/>
          </a:p>
          <a:p>
            <a:pPr marL="0" indent="0" algn="ctr">
              <a:buNone/>
            </a:pPr>
            <a:r>
              <a:rPr lang="el-GR" sz="1600" b="1" dirty="0" smtClean="0"/>
              <a:t>Γιαννοπούλου </a:t>
            </a:r>
            <a:r>
              <a:rPr lang="el-GR" sz="1600" b="1" dirty="0"/>
              <a:t>Μαρία </a:t>
            </a:r>
            <a:endParaRPr lang="el-GR" sz="1600" b="1" dirty="0" smtClean="0"/>
          </a:p>
          <a:p>
            <a:pPr marL="0" indent="0" algn="ctr">
              <a:buNone/>
            </a:pPr>
            <a:r>
              <a:rPr lang="el-GR" sz="1600" b="1" dirty="0" smtClean="0"/>
              <a:t>Α.Μ</a:t>
            </a:r>
            <a:r>
              <a:rPr lang="el-GR" sz="1600" b="1" dirty="0"/>
              <a:t>. 1000796</a:t>
            </a:r>
            <a:endParaRPr lang="el-GR" sz="1600" b="1" dirty="0"/>
          </a:p>
        </p:txBody>
      </p:sp>
    </p:spTree>
    <p:extLst>
      <p:ext uri="{BB962C8B-B14F-4D97-AF65-F5344CB8AC3E}">
        <p14:creationId xmlns:p14="http://schemas.microsoft.com/office/powerpoint/2010/main" val="353694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0264" y="114570"/>
            <a:ext cx="11034348" cy="855774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ΣΥΜΠΕΡΑΣΜΑΤΑ ΑΦΗΓΗΣΕΩΝ (2/3)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907970" y="787782"/>
            <a:ext cx="9795439" cy="5717521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buClr>
                <a:srgbClr val="A53010"/>
              </a:buClr>
            </a:pPr>
            <a:endParaRPr lang="el-GR" sz="26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buClr>
                <a:srgbClr val="A53010"/>
              </a:buClr>
            </a:pP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Χρόνος</a:t>
            </a:r>
            <a:endParaRPr lang="el-GR" sz="3200" b="1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Αναφορά σ</a:t>
            </a:r>
            <a:r>
              <a:rPr lang="el-G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την απόφαση της οικογένειας τους να εγκαταλείψουν τη Συρία και το ταξίδι τους μέχρι την Ελλάδα.</a:t>
            </a:r>
            <a:endParaRPr lang="el-G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Ελπίδες για εγκατάσταση στην Γερμανία που έχουν εγκατασταθεί ήδη άτομα του οικογενειακού τους περιβάλλοντος.</a:t>
            </a: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buClr>
                <a:srgbClr val="A53010"/>
              </a:buClr>
              <a:buNone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21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0264" y="114570"/>
            <a:ext cx="11034348" cy="855774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>
                <a:solidFill>
                  <a:srgbClr val="C00000"/>
                </a:solidFill>
              </a:rPr>
              <a:t>ΣΥΜΠΕΡΑΣΜΑΤΑ ΑΦΗΓΗΣΕΩΝ (3/3)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907970" y="787782"/>
            <a:ext cx="9795439" cy="5717521"/>
          </a:xfrm>
        </p:spPr>
        <p:txBody>
          <a:bodyPr>
            <a:normAutofit lnSpcReduction="10000"/>
          </a:bodyPr>
          <a:lstStyle/>
          <a:p>
            <a:pPr marL="457200" lvl="1" indent="0" algn="just">
              <a:lnSpc>
                <a:spcPct val="107000"/>
              </a:lnSpc>
              <a:buClr>
                <a:srgbClr val="A53010"/>
              </a:buClr>
              <a:buNone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buClr>
                <a:srgbClr val="A53010"/>
              </a:buClr>
            </a:pP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Σχέσεις - Κοινωνικότητα</a:t>
            </a:r>
            <a:endParaRPr lang="el-GR" sz="3200" b="1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Ζουν σε μία κοινότητα με άτομα που έχουν κοινή γλώσσα, θρησκεία και φυλή. </a:t>
            </a:r>
            <a:r>
              <a:rPr lang="el-GR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Αλλά</a:t>
            </a: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αισθάνονται «</a:t>
            </a:r>
            <a:r>
              <a:rPr lang="el-GR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ξένοι</a:t>
            </a: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     Προέρχονται από διαφορετικά μέρη της Συρίας και έχουν </a:t>
            </a:r>
            <a:r>
              <a:rPr lang="el-GR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διαφορετικό</a:t>
            </a: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πολιτιστικό</a:t>
            </a: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l-GR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κοινωνικό</a:t>
            </a: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και </a:t>
            </a:r>
            <a:r>
              <a:rPr lang="el-GR" sz="32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οικονομικό</a:t>
            </a:r>
            <a:r>
              <a:rPr lang="el-G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υπόβαθρο</a:t>
            </a:r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Συνυπάρχουν σε έναν χώρο με άτομα που μιλούν </a:t>
            </a:r>
            <a:r>
              <a:rPr lang="el-G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διαφορετικές γλώσσες </a:t>
            </a:r>
            <a:r>
              <a:rPr lang="el-G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και έχουν </a:t>
            </a:r>
            <a:r>
              <a:rPr lang="el-G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διαφορετικές κουλτούρες</a:t>
            </a:r>
            <a:r>
              <a:rPr lang="el-G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(πρόσφυγες, Έλληνες, εθελοντές διαφορετικών εθνικοτήτων)</a:t>
            </a:r>
          </a:p>
          <a:p>
            <a:pPr algn="just">
              <a:lnSpc>
                <a:spcPct val="107000"/>
              </a:lnSpc>
            </a:pP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Δεξί βέλος 4"/>
          <p:cNvSpPr/>
          <p:nvPr/>
        </p:nvSpPr>
        <p:spPr>
          <a:xfrm>
            <a:off x="4101737" y="2886891"/>
            <a:ext cx="653143" cy="209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8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83773" y="1851930"/>
            <a:ext cx="11034348" cy="855774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Σας ευχαριστώ πολύ!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907970" y="787782"/>
            <a:ext cx="9795439" cy="5717521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07000"/>
              </a:lnSpc>
              <a:buClr>
                <a:srgbClr val="A53010"/>
              </a:buClr>
              <a:buNone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endParaRPr lang="el-G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8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1812" y="270345"/>
            <a:ext cx="11034348" cy="1034873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</a:rPr>
              <a:t>ΣΚΟΠΟΣ ΤΗΣ ΕΡΕΥΝΑΣ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227909" y="770709"/>
            <a:ext cx="10276703" cy="54210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800" b="1" dirty="0" smtClean="0"/>
          </a:p>
          <a:p>
            <a:pPr marL="0" indent="0" algn="ctr">
              <a:buNone/>
            </a:pPr>
            <a:r>
              <a:rPr lang="el-GR" sz="2800" b="1" dirty="0" smtClean="0"/>
              <a:t>Νοηματοδότηση του οικείου χώρου «σπίτι» (</a:t>
            </a:r>
            <a:r>
              <a:rPr lang="en-US" sz="2800" b="1" dirty="0" smtClean="0"/>
              <a:t>home)</a:t>
            </a:r>
            <a:endParaRPr lang="el-GR" sz="2800" b="1" dirty="0" smtClean="0"/>
          </a:p>
          <a:p>
            <a:pPr marL="0" indent="0" algn="ctr">
              <a:buNone/>
            </a:pPr>
            <a:endParaRPr lang="el-GR" sz="2800" b="1" dirty="0"/>
          </a:p>
          <a:p>
            <a:pPr marL="0" indent="0" algn="ctr">
              <a:buNone/>
            </a:pPr>
            <a:endParaRPr lang="el-GR" sz="2800" b="1" dirty="0" smtClean="0"/>
          </a:p>
          <a:p>
            <a:pPr marL="0" indent="0" algn="ctr">
              <a:buNone/>
            </a:pPr>
            <a:r>
              <a:rPr lang="el-GR" sz="2800" b="1" dirty="0" smtClean="0"/>
              <a:t>Συνεντεύξεις από Σύριους πρόσφυγες που εγκατέλειψαν την πατρίδα τους και μένουν στην Ελλάδα με ελπίδα την μετεγκατάσταση τους στον τελικό προορισμό</a:t>
            </a:r>
          </a:p>
          <a:p>
            <a:pPr marL="0" indent="0" algn="ctr">
              <a:buNone/>
            </a:pPr>
            <a:endParaRPr lang="el-GR" sz="2800" b="1" dirty="0" smtClean="0"/>
          </a:p>
        </p:txBody>
      </p:sp>
      <p:sp>
        <p:nvSpPr>
          <p:cNvPr id="4" name="Κάτω βέλος 3"/>
          <p:cNvSpPr/>
          <p:nvPr/>
        </p:nvSpPr>
        <p:spPr>
          <a:xfrm>
            <a:off x="5982789" y="1894114"/>
            <a:ext cx="352697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270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1812" y="270345"/>
            <a:ext cx="11034348" cy="1034873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</a:rPr>
              <a:t>ΔΙΑΣΤΑΣΕΙΣ ΤΗΣ ΕΝΝΟΙΑΣ «ΣΠΙΤΙ» (</a:t>
            </a:r>
            <a:r>
              <a:rPr lang="en-US" b="1" dirty="0" smtClean="0">
                <a:solidFill>
                  <a:srgbClr val="C00000"/>
                </a:solidFill>
              </a:rPr>
              <a:t>HOME)</a:t>
            </a:r>
            <a:r>
              <a:rPr lang="el-GR" b="1" dirty="0" smtClean="0">
                <a:solidFill>
                  <a:srgbClr val="C00000"/>
                </a:solidFill>
              </a:rPr>
              <a:t> (1/3)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227909" y="770709"/>
            <a:ext cx="10276703" cy="542108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l-GR" sz="2800" b="1" dirty="0" smtClean="0"/>
          </a:p>
          <a:p>
            <a:pPr marL="0" indent="0" algn="just">
              <a:buNone/>
            </a:pPr>
            <a:r>
              <a:rPr lang="en-US" sz="3200" b="1" dirty="0" smtClean="0"/>
              <a:t>Taylor (2009)</a:t>
            </a:r>
            <a:r>
              <a:rPr lang="el-GR" sz="3200" b="1" dirty="0" smtClean="0"/>
              <a:t> – </a:t>
            </a:r>
            <a:r>
              <a:rPr lang="el-GR" sz="3200" dirty="0" smtClean="0"/>
              <a:t>τέσσερις διαστάσεις της έννοιας «σπίτι» :</a:t>
            </a:r>
          </a:p>
          <a:p>
            <a:pPr marL="0" indent="0" algn="just">
              <a:buNone/>
            </a:pPr>
            <a:endParaRPr lang="en-US" sz="32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l-GR" sz="3200" b="1" dirty="0" smtClean="0">
                <a:solidFill>
                  <a:srgbClr val="C00000"/>
                </a:solidFill>
              </a:rPr>
              <a:t>Χωρική διάσταση (</a:t>
            </a:r>
            <a:r>
              <a:rPr lang="en-US" sz="3200" b="1" i="1" dirty="0" smtClean="0">
                <a:solidFill>
                  <a:srgbClr val="C00000"/>
                </a:solidFill>
              </a:rPr>
              <a:t>special home</a:t>
            </a:r>
            <a:r>
              <a:rPr lang="en-US" sz="3200" b="1" dirty="0" smtClean="0">
                <a:solidFill>
                  <a:srgbClr val="C00000"/>
                </a:solidFill>
              </a:rPr>
              <a:t>)</a:t>
            </a:r>
            <a:r>
              <a:rPr lang="el-GR" sz="3200" b="1" dirty="0" smtClean="0">
                <a:solidFill>
                  <a:srgbClr val="C00000"/>
                </a:solidFill>
              </a:rPr>
              <a:t> </a:t>
            </a:r>
            <a:r>
              <a:rPr lang="el-GR" sz="3200" dirty="0" smtClean="0"/>
              <a:t>: φυσική υπόσταση του σπιτιού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sz="3200" b="1" dirty="0" smtClean="0">
                <a:solidFill>
                  <a:srgbClr val="C00000"/>
                </a:solidFill>
              </a:rPr>
              <a:t>Χρονική διάσταση (</a:t>
            </a:r>
            <a:r>
              <a:rPr lang="en-US" sz="3200" b="1" i="1" dirty="0" smtClean="0">
                <a:solidFill>
                  <a:srgbClr val="C00000"/>
                </a:solidFill>
              </a:rPr>
              <a:t>temporal home</a:t>
            </a:r>
            <a:r>
              <a:rPr lang="en-US" sz="3200" b="1" dirty="0" smtClean="0">
                <a:solidFill>
                  <a:srgbClr val="C00000"/>
                </a:solidFill>
              </a:rPr>
              <a:t>)</a:t>
            </a:r>
            <a:r>
              <a:rPr lang="el-GR" sz="3200" dirty="0" smtClean="0"/>
              <a:t>: αντιλήψεις που έχουν οι πρόσφυγες για το σπίτι βασιζόμενοι στο παρελθόν – παρόν – μέλλον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sz="3200" b="1" dirty="0" smtClean="0">
                <a:solidFill>
                  <a:srgbClr val="C00000"/>
                </a:solidFill>
              </a:rPr>
              <a:t>Υλική διάσταση (</a:t>
            </a:r>
            <a:r>
              <a:rPr lang="en-US" sz="3200" b="1" i="1" dirty="0" smtClean="0">
                <a:solidFill>
                  <a:srgbClr val="C00000"/>
                </a:solidFill>
              </a:rPr>
              <a:t>material home</a:t>
            </a:r>
            <a:r>
              <a:rPr lang="en-US" sz="3200" b="1" dirty="0" smtClean="0">
                <a:solidFill>
                  <a:srgbClr val="C00000"/>
                </a:solidFill>
              </a:rPr>
              <a:t>)</a:t>
            </a:r>
            <a:r>
              <a:rPr lang="el-GR" sz="3200" b="1" dirty="0" smtClean="0">
                <a:solidFill>
                  <a:srgbClr val="C00000"/>
                </a:solidFill>
              </a:rPr>
              <a:t>: </a:t>
            </a:r>
            <a:r>
              <a:rPr lang="el-GR" sz="3200" dirty="0" smtClean="0"/>
              <a:t>η αισθητήρια υπόσταση του παιδιού.</a:t>
            </a:r>
            <a:endParaRPr lang="en-US" sz="32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l-GR" sz="3200" b="1" dirty="0" smtClean="0">
                <a:solidFill>
                  <a:srgbClr val="C00000"/>
                </a:solidFill>
              </a:rPr>
              <a:t>Σχεσιακή διάσταση(</a:t>
            </a:r>
            <a:r>
              <a:rPr lang="en-US" sz="3200" b="1" i="1" dirty="0" smtClean="0">
                <a:solidFill>
                  <a:srgbClr val="C00000"/>
                </a:solidFill>
              </a:rPr>
              <a:t>relational home</a:t>
            </a:r>
            <a:r>
              <a:rPr lang="el-GR" sz="3200" b="1" dirty="0" smtClean="0">
                <a:solidFill>
                  <a:srgbClr val="C00000"/>
                </a:solidFill>
              </a:rPr>
              <a:t>)</a:t>
            </a:r>
            <a:r>
              <a:rPr lang="el-GR" sz="3200" dirty="0" smtClean="0"/>
              <a:t>: οι σχέσεις που αναπτύσσονται μεταξύ των ανθρώπων.</a:t>
            </a:r>
          </a:p>
          <a:p>
            <a:pPr marL="0" indent="0">
              <a:buNone/>
            </a:pPr>
            <a:endParaRPr lang="el-GR" sz="3200" dirty="0" smtClean="0"/>
          </a:p>
        </p:txBody>
      </p:sp>
    </p:spTree>
    <p:extLst>
      <p:ext uri="{BB962C8B-B14F-4D97-AF65-F5344CB8AC3E}">
        <p14:creationId xmlns:p14="http://schemas.microsoft.com/office/powerpoint/2010/main" val="381103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1812" y="1075110"/>
            <a:ext cx="11034348" cy="855774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/>
              <a:t>ΧΩΡΙΚΗ ΔΙΑΣΤΑΣΗ (</a:t>
            </a:r>
            <a:r>
              <a:rPr lang="en-US" sz="2800" b="1" dirty="0" smtClean="0"/>
              <a:t>SPECIAL HOME)</a:t>
            </a:r>
            <a:endParaRPr lang="el-GR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2325189" y="1216160"/>
            <a:ext cx="8791302" cy="205705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el-GR" sz="2400" b="1" dirty="0" smtClean="0">
              <a:sym typeface="Wingdings" panose="05000000000000000000" pitchFamily="2" charset="2"/>
            </a:endParaRPr>
          </a:p>
          <a:p>
            <a:pPr lvl="0"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Το φυσικό σπίτι (π.χ. τα κτίρια)</a:t>
            </a:r>
          </a:p>
          <a:p>
            <a:pPr lvl="0"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Οι κατοικημένοι τόποι (π.χ. χωριά ή πόλεις)</a:t>
            </a:r>
          </a:p>
          <a:p>
            <a:pPr lvl="0"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Οι συναισθηματικοί δεσμοί με τον τόπο </a:t>
            </a:r>
          </a:p>
          <a:p>
            <a:pPr marL="457200" lvl="1" indent="0" algn="just">
              <a:buNone/>
            </a:pPr>
            <a:endParaRPr lang="el-GR" sz="2400" dirty="0" smtClean="0"/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762589" y="3256576"/>
            <a:ext cx="11034348" cy="8557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2800" b="1" dirty="0" smtClean="0"/>
              <a:t>ΧΡΟΝΙΚΗ ΔΙΑΣΤΑΣΗ (</a:t>
            </a:r>
            <a:r>
              <a:rPr lang="en-US" sz="2800" b="1" dirty="0" smtClean="0"/>
              <a:t>TEMPORAL HOME)</a:t>
            </a:r>
            <a:endParaRPr lang="el-GR" sz="2800" b="1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2325189" y="3372101"/>
            <a:ext cx="8791302" cy="1587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endParaRPr lang="el-GR" sz="2400" b="1" dirty="0" smtClean="0">
              <a:sym typeface="Wingdings" panose="05000000000000000000" pitchFamily="2" charset="2"/>
            </a:endParaRPr>
          </a:p>
          <a:p>
            <a:pPr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Σύνδεση παρόν – παρελθόν - μέλλον</a:t>
            </a:r>
          </a:p>
          <a:p>
            <a:pPr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Μύθος της επιστροφής</a:t>
            </a:r>
          </a:p>
          <a:p>
            <a:pPr marL="457200" lvl="1" indent="0" algn="just">
              <a:buFont typeface="Wingdings 3" charset="2"/>
              <a:buNone/>
            </a:pPr>
            <a:endParaRPr lang="el-GR" sz="2400" dirty="0" smtClean="0"/>
          </a:p>
        </p:txBody>
      </p:sp>
      <p:sp>
        <p:nvSpPr>
          <p:cNvPr id="7" name="Τίτλος 1"/>
          <p:cNvSpPr txBox="1">
            <a:spLocks/>
          </p:cNvSpPr>
          <p:nvPr/>
        </p:nvSpPr>
        <p:spPr>
          <a:xfrm>
            <a:off x="1023845" y="4960006"/>
            <a:ext cx="11034348" cy="8557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sz="2800" b="1" dirty="0" smtClean="0"/>
              <a:t>ΣΧΕΣΙΑΚΗ ΔΙΑΣΤΑΣΗ (</a:t>
            </a:r>
            <a:r>
              <a:rPr lang="en-US" sz="2800" b="1" dirty="0" smtClean="0"/>
              <a:t>RENATIONAL HOME)</a:t>
            </a:r>
            <a:endParaRPr lang="el-GR" sz="2800" b="1" dirty="0"/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2325189" y="5157785"/>
            <a:ext cx="8791302" cy="1643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endParaRPr lang="el-GR" sz="2400" b="1" dirty="0" smtClean="0">
              <a:sym typeface="Wingdings" panose="05000000000000000000" pitchFamily="2" charset="2"/>
            </a:endParaRPr>
          </a:p>
          <a:p>
            <a:pPr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Κοινωνικές αλληλεπιδράσεις </a:t>
            </a:r>
          </a:p>
          <a:p>
            <a:pPr algn="just">
              <a:buClr>
                <a:srgbClr val="A53010"/>
              </a:buClr>
            </a:pPr>
            <a:r>
              <a:rPr lang="el-GR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Οικογενειακά, Κοινωνικά, Οικονομικά Δίκτυα</a:t>
            </a:r>
          </a:p>
          <a:p>
            <a:pPr marL="457200" lvl="1" indent="0" algn="just">
              <a:buFont typeface="Wingdings 3" charset="2"/>
              <a:buNone/>
            </a:pPr>
            <a:endParaRPr lang="el-GR" sz="2400" dirty="0" smtClean="0"/>
          </a:p>
        </p:txBody>
      </p:sp>
      <p:sp>
        <p:nvSpPr>
          <p:cNvPr id="9" name="Τίτλος 1"/>
          <p:cNvSpPr txBox="1">
            <a:spLocks/>
          </p:cNvSpPr>
          <p:nvPr/>
        </p:nvSpPr>
        <p:spPr>
          <a:xfrm>
            <a:off x="728932" y="131842"/>
            <a:ext cx="11034348" cy="10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b="1" dirty="0" smtClean="0">
                <a:solidFill>
                  <a:srgbClr val="C00000"/>
                </a:solidFill>
              </a:rPr>
              <a:t>ΔΙΑΣΤΑΣΕΙΣ ΟΙΚΕΙΟΥ ΧΩΡΟΥ (</a:t>
            </a:r>
            <a:r>
              <a:rPr lang="en-US" b="1" dirty="0" smtClean="0">
                <a:solidFill>
                  <a:srgbClr val="C00000"/>
                </a:solidFill>
              </a:rPr>
              <a:t>HOME)</a:t>
            </a:r>
            <a:r>
              <a:rPr lang="el-GR" b="1" dirty="0" smtClean="0">
                <a:solidFill>
                  <a:srgbClr val="C00000"/>
                </a:solidFill>
              </a:rPr>
              <a:t> (2/3) </a:t>
            </a:r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9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1812" y="270345"/>
            <a:ext cx="11034348" cy="1034873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>
                <a:solidFill>
                  <a:srgbClr val="C00000"/>
                </a:solidFill>
              </a:rPr>
              <a:t>ΔΙΑΣΤΑΣΕΙΣ ΤΗΣ ΕΝΝΟΙΑΣ «ΣΠΙΤΙ» (</a:t>
            </a:r>
            <a:r>
              <a:rPr lang="en-US" b="1" dirty="0" smtClean="0">
                <a:solidFill>
                  <a:srgbClr val="C00000"/>
                </a:solidFill>
              </a:rPr>
              <a:t>HOME)</a:t>
            </a:r>
            <a:r>
              <a:rPr lang="el-GR" b="1" dirty="0" smtClean="0">
                <a:solidFill>
                  <a:srgbClr val="C00000"/>
                </a:solidFill>
              </a:rPr>
              <a:t> (3/3)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227909" y="770709"/>
            <a:ext cx="10276703" cy="54210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2800" b="1" dirty="0" smtClean="0"/>
          </a:p>
          <a:p>
            <a:pPr marL="0" indent="0" algn="just">
              <a:buNone/>
            </a:pPr>
            <a:r>
              <a:rPr lang="en-US" sz="3200" b="1" dirty="0" smtClean="0"/>
              <a:t>Conelly </a:t>
            </a:r>
            <a:r>
              <a:rPr lang="el-GR" sz="3200" b="1" dirty="0" smtClean="0"/>
              <a:t>και </a:t>
            </a:r>
            <a:r>
              <a:rPr lang="en-US" sz="3200" b="1" dirty="0" err="1" smtClean="0"/>
              <a:t>Clandinin</a:t>
            </a:r>
            <a:r>
              <a:rPr lang="en-US" sz="3200" b="1" dirty="0" smtClean="0"/>
              <a:t> (2006) </a:t>
            </a:r>
            <a:r>
              <a:rPr lang="en-US" sz="3200" dirty="0" smtClean="0"/>
              <a:t>: </a:t>
            </a:r>
            <a:endParaRPr lang="el-GR" sz="3200" dirty="0" smtClean="0"/>
          </a:p>
          <a:p>
            <a:pPr marL="0" indent="0" algn="just">
              <a:buNone/>
            </a:pPr>
            <a:endParaRPr lang="el-GR" sz="32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3200" b="1" i="1" dirty="0" smtClean="0">
                <a:solidFill>
                  <a:srgbClr val="C00000"/>
                </a:solidFill>
              </a:rPr>
              <a:t>χωρητικότητα</a:t>
            </a:r>
            <a:r>
              <a:rPr lang="el-GR" sz="3200" b="1" i="1" dirty="0" smtClean="0"/>
              <a:t> (</a:t>
            </a:r>
            <a:r>
              <a:rPr lang="en-US" sz="3200" b="1" i="1" dirty="0" smtClean="0"/>
              <a:t>spatiality</a:t>
            </a:r>
            <a:r>
              <a:rPr lang="el-GR" sz="3200" b="1" i="1" dirty="0" smtClean="0"/>
              <a:t>)</a:t>
            </a:r>
          </a:p>
          <a:p>
            <a:pPr marL="0" indent="0" algn="just">
              <a:buNone/>
            </a:pPr>
            <a:endParaRPr lang="el-GR" sz="3200" b="1" i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3200" b="1" i="1" dirty="0" err="1" smtClean="0">
                <a:solidFill>
                  <a:srgbClr val="C00000"/>
                </a:solidFill>
              </a:rPr>
              <a:t>χρονικότητα</a:t>
            </a:r>
            <a:r>
              <a:rPr lang="en-US" sz="3200" b="1" i="1" dirty="0" smtClean="0"/>
              <a:t> (temporality)</a:t>
            </a:r>
            <a:r>
              <a:rPr lang="el-GR" sz="3200" dirty="0" smtClean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l-GR" sz="32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3200" b="1" i="1" dirty="0" smtClean="0">
                <a:solidFill>
                  <a:srgbClr val="C00000"/>
                </a:solidFill>
              </a:rPr>
              <a:t>κοινωνικότητα</a:t>
            </a:r>
            <a:r>
              <a:rPr lang="en-US" sz="3200" b="1" i="1" dirty="0" smtClean="0"/>
              <a:t> (sociality)</a:t>
            </a:r>
          </a:p>
        </p:txBody>
      </p:sp>
    </p:spTree>
    <p:extLst>
      <p:ext uri="{BB962C8B-B14F-4D97-AF65-F5344CB8AC3E}">
        <p14:creationId xmlns:p14="http://schemas.microsoft.com/office/powerpoint/2010/main" val="241295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371600" y="274321"/>
            <a:ext cx="10472646" cy="6217920"/>
          </a:xfrm>
        </p:spPr>
        <p:txBody>
          <a:bodyPr>
            <a:normAutofit lnSpcReduction="10000"/>
          </a:bodyPr>
          <a:lstStyle/>
          <a:p>
            <a:pPr marL="0" lvl="0" indent="0" algn="ctr">
              <a:buClr>
                <a:srgbClr val="A53010"/>
              </a:buClr>
              <a:buNone/>
            </a:pPr>
            <a:r>
              <a:rPr lang="el-GR" sz="42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ΜΕΘΟΔΟΛΟΓΙΑ (1/3)</a:t>
            </a: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  <a:sym typeface="Wingdings" panose="05000000000000000000" pitchFamily="2" charset="2"/>
            </a:endParaRP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l-GR" sz="3100" b="1" dirty="0">
                <a:sym typeface="Wingdings" panose="05000000000000000000" pitchFamily="2" charset="2"/>
              </a:rPr>
              <a:t>Αφηγηματική Μεθοδολογία</a:t>
            </a:r>
          </a:p>
          <a:p>
            <a:pPr marL="0" lvl="0" indent="0" algn="ctr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None/>
            </a:pPr>
            <a:endParaRPr lang="el-GR" sz="2600" dirty="0" smtClean="0">
              <a:sym typeface="Wingdings" panose="05000000000000000000" pitchFamily="2" charset="2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r>
              <a:rPr lang="el-GR" sz="2800" dirty="0" smtClean="0"/>
              <a:t>Συνεντεύξεις </a:t>
            </a:r>
            <a:r>
              <a:rPr lang="el-GR" sz="2800" dirty="0"/>
              <a:t>5 παιδιών από τη Συρία </a:t>
            </a: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ηλικίας 11 έως 15 ετών (3 κορίτσια &amp; 2 </a:t>
            </a: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αγόρια) </a:t>
            </a:r>
            <a:r>
              <a:rPr lang="el-GR" sz="2800" dirty="0" smtClean="0"/>
              <a:t>που </a:t>
            </a:r>
            <a:r>
              <a:rPr lang="el-GR" sz="2800" dirty="0"/>
              <a:t>φιλοξενούνται στο Κέντρο Προσφύγων στα Λεχαινά </a:t>
            </a:r>
            <a:endParaRPr lang="el-GR" sz="2800" dirty="0" smtClean="0">
              <a:sym typeface="Wingdings" panose="05000000000000000000" pitchFamily="2" charset="2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Τόπος </a:t>
            </a: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Κέντρο Προσφύγων στα </a:t>
            </a: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Λεχαινά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Διάρκεια </a:t>
            </a: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6 μήνες (Ιούλιος – Δεκέμβριος </a:t>
            </a: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2016)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Γραπτή </a:t>
            </a: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καταγραφή αφηγήσεων ή </a:t>
            </a: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Βιντεοσκόπηση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Οι συνεντεύξεις πραγματοποιήθηκαν στην αγγλική γλώσσα</a:t>
            </a:r>
            <a:endParaRPr lang="el-GR" sz="2800" dirty="0">
              <a:solidFill>
                <a:prstClr val="black">
                  <a:lumMod val="75000"/>
                  <a:lumOff val="25000"/>
                </a:prst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l-GR" sz="2800" dirty="0"/>
          </a:p>
          <a:p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6672" y="1603617"/>
            <a:ext cx="319343" cy="506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1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371600" y="274321"/>
            <a:ext cx="10472646" cy="6217920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A53010"/>
              </a:buClr>
              <a:buNone/>
            </a:pPr>
            <a:r>
              <a:rPr lang="el-GR" sz="42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ΜΕΘΟΔΟΛΟΓΙΑ (2/3)</a:t>
            </a:r>
          </a:p>
          <a:p>
            <a:pPr marL="0" lvl="0" indent="0" algn="ctr">
              <a:buClr>
                <a:srgbClr val="A53010"/>
              </a:buClr>
              <a:buNone/>
            </a:pPr>
            <a:endParaRPr lang="el-GR" sz="2000" b="1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buClr>
                <a:srgbClr val="A53010"/>
              </a:buClr>
              <a:buNone/>
            </a:pPr>
            <a:r>
              <a:rPr lang="el-GR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Ανοιχτό </a:t>
            </a:r>
            <a:r>
              <a:rPr lang="el-GR" sz="2800" b="1" dirty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σχέδιο </a:t>
            </a:r>
            <a:r>
              <a:rPr lang="el-GR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συνέντευξης</a:t>
            </a:r>
            <a:endParaRPr lang="el-GR" sz="2800" b="1" dirty="0">
              <a:solidFill>
                <a:prstClr val="black">
                  <a:lumMod val="75000"/>
                  <a:lumOff val="25000"/>
                </a:prstClr>
              </a:solidFill>
              <a:sym typeface="Wingdings" panose="05000000000000000000" pitchFamily="2" charset="2"/>
            </a:endParaRPr>
          </a:p>
          <a:p>
            <a:pPr marL="0" lvl="0" indent="0" algn="ctr">
              <a:buClr>
                <a:srgbClr val="A53010"/>
              </a:buClr>
              <a:buNone/>
            </a:pPr>
            <a:endParaRPr lang="el-GR" sz="2800" b="1" dirty="0" smtClean="0">
              <a:solidFill>
                <a:prstClr val="black">
                  <a:lumMod val="75000"/>
                  <a:lumOff val="25000"/>
                </a:prstClr>
              </a:solidFill>
              <a:sym typeface="Wingdings" panose="05000000000000000000" pitchFamily="2" charset="2"/>
            </a:endParaRPr>
          </a:p>
          <a:p>
            <a:pPr marL="0" lvl="0" indent="0" algn="ctr">
              <a:buClr>
                <a:srgbClr val="A53010"/>
              </a:buClr>
              <a:buNone/>
            </a:pPr>
            <a:r>
              <a:rPr lang="el-GR" sz="2800" b="1" dirty="0" smtClean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Ερωτήματα </a:t>
            </a:r>
            <a:r>
              <a:rPr lang="el-GR" sz="2800" b="1" dirty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:</a:t>
            </a:r>
          </a:p>
          <a:p>
            <a:pPr lvl="0" algn="just"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Πώς μοιράζονται τις ιστορίες τους για τα αρχικά τους σπίτια;</a:t>
            </a:r>
          </a:p>
          <a:p>
            <a:pPr lvl="0" algn="just"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Πώς είναι η ζωή τους εκεί και σε άλλα μέρη που έχουν βρεθεί;</a:t>
            </a:r>
          </a:p>
          <a:p>
            <a:pPr lvl="0" algn="just"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Τι κάνουν στα «νέα τους σπίτια» </a:t>
            </a: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;</a:t>
            </a:r>
          </a:p>
          <a:p>
            <a:pPr lvl="0" algn="just">
              <a:buClr>
                <a:srgbClr val="A53010"/>
              </a:buClr>
              <a:buFont typeface="Wingdings" panose="05000000000000000000" pitchFamily="2" charset="2"/>
              <a:buChar char="ü"/>
            </a:pP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Τι </a:t>
            </a:r>
            <a:r>
              <a:rPr lang="el-GR" sz="2800" dirty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προκλήσεις </a:t>
            </a:r>
            <a:r>
              <a:rPr lang="el-GR" sz="2800" dirty="0" smtClean="0">
                <a:solidFill>
                  <a:prstClr val="black">
                    <a:lumMod val="75000"/>
                    <a:lumOff val="25000"/>
                  </a:prstClr>
                </a:solidFill>
                <a:sym typeface="Wingdings" panose="05000000000000000000" pitchFamily="2" charset="2"/>
              </a:rPr>
              <a:t>αντιμετωπίζουν</a:t>
            </a:r>
            <a:endParaRPr lang="el-GR" sz="2800" dirty="0">
              <a:solidFill>
                <a:prstClr val="black">
                  <a:lumMod val="75000"/>
                  <a:lumOff val="25000"/>
                </a:prst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l-GR" sz="2800" dirty="0"/>
          </a:p>
          <a:p>
            <a:endParaRPr lang="el-GR" sz="2800" dirty="0"/>
          </a:p>
        </p:txBody>
      </p:sp>
      <p:sp>
        <p:nvSpPr>
          <p:cNvPr id="2" name="Κάτω βέλος 1"/>
          <p:cNvSpPr/>
          <p:nvPr/>
        </p:nvSpPr>
        <p:spPr>
          <a:xfrm>
            <a:off x="6531429" y="2024743"/>
            <a:ext cx="313508" cy="5617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446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371600" y="274321"/>
            <a:ext cx="10472646" cy="6217920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A53010"/>
              </a:buClr>
              <a:buNone/>
            </a:pPr>
            <a:r>
              <a:rPr lang="el-GR" sz="42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ΜΕΘΟΔΟΛΟΓΙΑ (3/3)</a:t>
            </a:r>
          </a:p>
          <a:p>
            <a:pPr marL="0" lvl="0" indent="0" algn="ctr">
              <a:buClr>
                <a:srgbClr val="A53010"/>
              </a:buClr>
              <a:buNone/>
            </a:pPr>
            <a:endParaRPr lang="en-US" sz="2800" b="1" dirty="0">
              <a:solidFill>
                <a:prstClr val="black">
                  <a:lumMod val="75000"/>
                  <a:lumOff val="25000"/>
                </a:prstClr>
              </a:solidFill>
              <a:sym typeface="Wingdings" panose="05000000000000000000" pitchFamily="2" charset="2"/>
            </a:endParaRPr>
          </a:p>
          <a:p>
            <a:pPr lvl="0" algn="just">
              <a:buClr>
                <a:srgbClr val="A53010"/>
              </a:buClr>
            </a:pP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Η μελέτη επικεντρώνεται στις </a:t>
            </a:r>
            <a:r>
              <a:rPr lang="el-GR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χωρικές</a:t>
            </a: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l-GR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χρονικές</a:t>
            </a: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και </a:t>
            </a:r>
            <a:r>
              <a:rPr lang="el-GR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σχεσιακές</a:t>
            </a: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πτυχές. </a:t>
            </a:r>
          </a:p>
          <a:p>
            <a:pPr marL="0" lvl="0" indent="0" algn="just">
              <a:buClr>
                <a:srgbClr val="A53010"/>
              </a:buClr>
              <a:buNone/>
            </a:pPr>
            <a:endParaRPr lang="el-GR" sz="3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just">
              <a:buClr>
                <a:srgbClr val="A53010"/>
              </a:buClr>
            </a:pP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Τα υλικά στοιχεία δεν ήταν στο επίκεντρο των αφηγήσεων και επικεντρώνονταν σε σχόλια σχετικά με την προετοιμασία των φαγητών ή την επιθυμία για καλλιέργεια λαχανικών</a:t>
            </a:r>
          </a:p>
          <a:p>
            <a:pPr marL="0" indent="0">
              <a:buNone/>
            </a:pPr>
            <a:endParaRPr lang="el-GR" sz="2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086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0264" y="114570"/>
            <a:ext cx="11034348" cy="855774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ΣΥΜΠΕΡΑΣΜΑΤΑ ΑΦΗΓΗΣΕΩΝ (1/3)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3"/>
          </p:nvPr>
        </p:nvSpPr>
        <p:spPr>
          <a:xfrm>
            <a:off x="1907970" y="787782"/>
            <a:ext cx="9795439" cy="5717521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</a:pPr>
            <a:endParaRPr lang="en-US" sz="28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l-GR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Χώρος</a:t>
            </a:r>
            <a:r>
              <a:rPr lang="el-GR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lvl="1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</a:t>
            </a: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νέο χωρικό και κοινοτικό πλαίσιο των προσφύγων σε συνδυασμό με την έντονη διαπολιτισμική συνύπαρξη ενήργησε ως μηχανισμός παραγωγής νέων ονείρων </a:t>
            </a: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Νοσταλγία για τον τόπο καταγωγής και τον τόπο προορισμού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32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θεωρούν την Ελλάδα σπίτι τους. Είναι κάτι προσωρινό και δεν έχουν τις κατάλληλες συνθήκες διαβίωσης.</a:t>
            </a:r>
          </a:p>
          <a:p>
            <a:pPr marL="457200" lvl="1" indent="0" algn="just">
              <a:lnSpc>
                <a:spcPct val="107000"/>
              </a:lnSpc>
              <a:buNone/>
            </a:pPr>
            <a:endParaRPr lang="el-G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l-GR" sz="26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sz="2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buClr>
                <a:srgbClr val="A53010"/>
              </a:buClr>
              <a:buNone/>
            </a:pP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4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1894</TotalTime>
  <Words>569</Words>
  <Application>Microsoft Office PowerPoint</Application>
  <PresentationFormat>Ευρεία οθόνη</PresentationFormat>
  <Paragraphs>87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Θρόισμα</vt:lpstr>
      <vt:lpstr> ΤΜΗΜΑ ΕΠΙΣΤΗΜΩΝ ΤΗΣ ΕΚΠΑΙΔΕΥΣΗΣ ΚΑΙ ΤΗΣ ΑΓΩΓΗΣ ΣΤΗΝ ΠΡΟΣΧΟΛΙΚΗ ΗΛΙΚΙΑ ΜΠΣ «ΕΠΙΣΤΗΜΕΣ ΤΗΣ ΕΚΠΑΙΔΕΥΣΗΣ»    </vt:lpstr>
      <vt:lpstr>ΣΚΟΠΟΣ ΤΗΣ ΕΡΕΥΝΑΣ</vt:lpstr>
      <vt:lpstr>ΔΙΑΣΤΑΣΕΙΣ ΤΗΣ ΕΝΝΟΙΑΣ «ΣΠΙΤΙ» (HOME) (1/3)</vt:lpstr>
      <vt:lpstr>ΧΩΡΙΚΗ ΔΙΑΣΤΑΣΗ (SPECIAL HOME)</vt:lpstr>
      <vt:lpstr>ΔΙΑΣΤΑΣΕΙΣ ΤΗΣ ΕΝΝΟΙΑΣ «ΣΠΙΤΙ» (HOME) (3/3)</vt:lpstr>
      <vt:lpstr>Παρουσίαση του PowerPoint</vt:lpstr>
      <vt:lpstr>Παρουσίαση του PowerPoint</vt:lpstr>
      <vt:lpstr>Παρουσίαση του PowerPoint</vt:lpstr>
      <vt:lpstr>ΣΥΜΠΕΡΑΣΜΑΤΑ ΑΦΗΓΗΣΕΩΝ (1/3)</vt:lpstr>
      <vt:lpstr>ΣΥΜΠΕΡΑΣΜΑΤΑ ΑΦΗΓΗΣΕΩΝ (2/3)</vt:lpstr>
      <vt:lpstr>ΣΥΜΠΕΡΑΣΜΑΤΑ ΑΦΗΓΗΣΕΩΝ (3/3)</vt:lpstr>
      <vt:lpstr>Σας ευχαριστώ πολύ!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Μαρία Γιαννοπούλου</dc:creator>
  <cp:lastModifiedBy>Μαρία Γιαννοπούλου</cp:lastModifiedBy>
  <cp:revision>98</cp:revision>
  <dcterms:created xsi:type="dcterms:W3CDTF">2019-12-15T22:25:29Z</dcterms:created>
  <dcterms:modified xsi:type="dcterms:W3CDTF">2020-03-19T18:34:38Z</dcterms:modified>
</cp:coreProperties>
</file>