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5" r:id="rId2"/>
    <p:sldId id="336" r:id="rId3"/>
    <p:sldId id="433" r:id="rId4"/>
    <p:sldId id="422" r:id="rId5"/>
    <p:sldId id="440" r:id="rId6"/>
    <p:sldId id="441" r:id="rId7"/>
    <p:sldId id="430" r:id="rId8"/>
    <p:sldId id="434" r:id="rId9"/>
    <p:sldId id="387" r:id="rId10"/>
    <p:sldId id="435" r:id="rId11"/>
    <p:sldId id="388" r:id="rId12"/>
    <p:sldId id="431" r:id="rId13"/>
    <p:sldId id="432" r:id="rId14"/>
    <p:sldId id="302" r:id="rId15"/>
    <p:sldId id="442" r:id="rId16"/>
    <p:sldId id="436" r:id="rId17"/>
    <p:sldId id="398" r:id="rId18"/>
    <p:sldId id="281" r:id="rId19"/>
    <p:sldId id="429" r:id="rId20"/>
    <p:sldId id="439" r:id="rId21"/>
    <p:sldId id="437" r:id="rId22"/>
    <p:sldId id="443" r:id="rId23"/>
    <p:sldId id="438" r:id="rId24"/>
    <p:sldId id="364" r:id="rId25"/>
    <p:sldId id="40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915"/>
    <a:srgbClr val="E63813"/>
    <a:srgbClr val="700000"/>
    <a:srgbClr val="C00000"/>
    <a:srgbClr val="8BAACD"/>
    <a:srgbClr val="6C89B5"/>
    <a:srgbClr val="0F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3806" autoAdjust="0"/>
  </p:normalViewPr>
  <p:slideViewPr>
    <p:cSldViewPr snapToGrid="0">
      <p:cViewPr varScale="1">
        <p:scale>
          <a:sx n="56" d="100"/>
          <a:sy n="56" d="100"/>
        </p:scale>
        <p:origin x="10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6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9B32B-4BFF-4DBA-B1EC-144208DAA8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26BBF8-B9C1-49CA-A5D0-405F25B4D74D}">
      <dgm:prSet/>
      <dgm:spPr/>
      <dgm:t>
        <a:bodyPr/>
        <a:lstStyle/>
        <a:p>
          <a:r>
            <a:rPr lang="en-GB"/>
            <a:t>Venue type, scale and location</a:t>
          </a:r>
          <a:endParaRPr lang="en-US"/>
        </a:p>
      </dgm:t>
    </dgm:pt>
    <dgm:pt modelId="{D22BBC57-29B0-44E1-9160-AEB1A483B50F}" type="parTrans" cxnId="{B5B6B2E1-2002-4466-BE5B-00E6442584EB}">
      <dgm:prSet/>
      <dgm:spPr/>
      <dgm:t>
        <a:bodyPr/>
        <a:lstStyle/>
        <a:p>
          <a:endParaRPr lang="en-US"/>
        </a:p>
      </dgm:t>
    </dgm:pt>
    <dgm:pt modelId="{C4FF58D1-9FC3-4F87-A252-C1CCEC80B174}" type="sibTrans" cxnId="{B5B6B2E1-2002-4466-BE5B-00E6442584EB}">
      <dgm:prSet/>
      <dgm:spPr/>
      <dgm:t>
        <a:bodyPr/>
        <a:lstStyle/>
        <a:p>
          <a:endParaRPr lang="en-US"/>
        </a:p>
      </dgm:t>
    </dgm:pt>
    <dgm:pt modelId="{CC1C1140-3C3A-4D80-90FB-24BEA5E799DA}">
      <dgm:prSet/>
      <dgm:spPr/>
      <dgm:t>
        <a:bodyPr/>
        <a:lstStyle/>
        <a:p>
          <a:r>
            <a:rPr lang="en-GB"/>
            <a:t>Vision and mission</a:t>
          </a:r>
          <a:endParaRPr lang="en-US"/>
        </a:p>
      </dgm:t>
    </dgm:pt>
    <dgm:pt modelId="{55229638-48ED-4BD5-8C2B-1F3B2B6A713E}" type="parTrans" cxnId="{7007D2A4-8ED6-49A9-8320-3EFCE8732CC5}">
      <dgm:prSet/>
      <dgm:spPr/>
      <dgm:t>
        <a:bodyPr/>
        <a:lstStyle/>
        <a:p>
          <a:endParaRPr lang="en-US"/>
        </a:p>
      </dgm:t>
    </dgm:pt>
    <dgm:pt modelId="{3E937F3E-2604-4508-9A46-B8E666B53ED4}" type="sibTrans" cxnId="{7007D2A4-8ED6-49A9-8320-3EFCE8732CC5}">
      <dgm:prSet/>
      <dgm:spPr/>
      <dgm:t>
        <a:bodyPr/>
        <a:lstStyle/>
        <a:p>
          <a:endParaRPr lang="en-US"/>
        </a:p>
      </dgm:t>
    </dgm:pt>
    <dgm:pt modelId="{591772D1-D651-4ABE-816F-872A70889428}">
      <dgm:prSet/>
      <dgm:spPr/>
      <dgm:t>
        <a:bodyPr/>
        <a:lstStyle/>
        <a:p>
          <a:r>
            <a:rPr lang="en-GB"/>
            <a:t>Economic model</a:t>
          </a:r>
          <a:endParaRPr lang="en-US"/>
        </a:p>
      </dgm:t>
    </dgm:pt>
    <dgm:pt modelId="{62B8BA50-05AB-4E11-8844-AC1BFAEB5C23}" type="parTrans" cxnId="{4699E94A-7A47-4BFD-B9F7-7732E9E753D8}">
      <dgm:prSet/>
      <dgm:spPr/>
      <dgm:t>
        <a:bodyPr/>
        <a:lstStyle/>
        <a:p>
          <a:endParaRPr lang="en-US"/>
        </a:p>
      </dgm:t>
    </dgm:pt>
    <dgm:pt modelId="{49065996-E9D4-46C6-9C11-26525BA32D42}" type="sibTrans" cxnId="{4699E94A-7A47-4BFD-B9F7-7732E9E753D8}">
      <dgm:prSet/>
      <dgm:spPr/>
      <dgm:t>
        <a:bodyPr/>
        <a:lstStyle/>
        <a:p>
          <a:endParaRPr lang="en-US"/>
        </a:p>
      </dgm:t>
    </dgm:pt>
    <dgm:pt modelId="{974BDCBF-BADA-4A51-8F91-8812BF872BAB}">
      <dgm:prSet/>
      <dgm:spPr/>
      <dgm:t>
        <a:bodyPr/>
        <a:lstStyle/>
        <a:p>
          <a:r>
            <a:rPr lang="en-GB"/>
            <a:t>Timescales (planning and delivery)</a:t>
          </a:r>
          <a:endParaRPr lang="en-US"/>
        </a:p>
      </dgm:t>
    </dgm:pt>
    <dgm:pt modelId="{38C4B51D-E56A-4337-9411-A650EE255F5D}" type="parTrans" cxnId="{7A0EBE86-608F-4566-9212-B141360C95F1}">
      <dgm:prSet/>
      <dgm:spPr/>
      <dgm:t>
        <a:bodyPr/>
        <a:lstStyle/>
        <a:p>
          <a:endParaRPr lang="en-US"/>
        </a:p>
      </dgm:t>
    </dgm:pt>
    <dgm:pt modelId="{873CA2A0-4F86-4C9B-B44C-36639E750FD7}" type="sibTrans" cxnId="{7A0EBE86-608F-4566-9212-B141360C95F1}">
      <dgm:prSet/>
      <dgm:spPr/>
      <dgm:t>
        <a:bodyPr/>
        <a:lstStyle/>
        <a:p>
          <a:endParaRPr lang="en-US"/>
        </a:p>
      </dgm:t>
    </dgm:pt>
    <dgm:pt modelId="{440D5C3D-BB3C-44C1-BCDD-C626D345056E}">
      <dgm:prSet/>
      <dgm:spPr/>
      <dgm:t>
        <a:bodyPr/>
        <a:lstStyle/>
        <a:p>
          <a:r>
            <a:rPr lang="en-GB"/>
            <a:t>Programming mix and conventionality</a:t>
          </a:r>
          <a:endParaRPr lang="en-US"/>
        </a:p>
      </dgm:t>
    </dgm:pt>
    <dgm:pt modelId="{5DA18E35-9813-4970-9C2E-77B0F3027D79}" type="parTrans" cxnId="{38E633A1-0628-4376-B556-5686BFD30D32}">
      <dgm:prSet/>
      <dgm:spPr/>
      <dgm:t>
        <a:bodyPr/>
        <a:lstStyle/>
        <a:p>
          <a:endParaRPr lang="en-US"/>
        </a:p>
      </dgm:t>
    </dgm:pt>
    <dgm:pt modelId="{B259C47D-B3AD-48C9-B205-3045E0173CF6}" type="sibTrans" cxnId="{38E633A1-0628-4376-B556-5686BFD30D32}">
      <dgm:prSet/>
      <dgm:spPr/>
      <dgm:t>
        <a:bodyPr/>
        <a:lstStyle/>
        <a:p>
          <a:endParaRPr lang="en-US"/>
        </a:p>
      </dgm:t>
    </dgm:pt>
    <dgm:pt modelId="{5AF85629-9B7D-49A7-93F5-48A4AAF37A67}">
      <dgm:prSet/>
      <dgm:spPr/>
      <dgm:t>
        <a:bodyPr/>
        <a:lstStyle/>
        <a:p>
          <a:r>
            <a:rPr lang="en-GB"/>
            <a:t>Blend of activities, services and events</a:t>
          </a:r>
          <a:endParaRPr lang="en-US"/>
        </a:p>
      </dgm:t>
    </dgm:pt>
    <dgm:pt modelId="{1AE92698-1FB0-4107-BC7F-B3D5ED946EA6}" type="parTrans" cxnId="{ED8B512D-D661-4D5A-A838-B38AB33B2D54}">
      <dgm:prSet/>
      <dgm:spPr/>
      <dgm:t>
        <a:bodyPr/>
        <a:lstStyle/>
        <a:p>
          <a:endParaRPr lang="en-US"/>
        </a:p>
      </dgm:t>
    </dgm:pt>
    <dgm:pt modelId="{A20053C6-4341-4E72-9662-33B278146E11}" type="sibTrans" cxnId="{ED8B512D-D661-4D5A-A838-B38AB33B2D54}">
      <dgm:prSet/>
      <dgm:spPr/>
      <dgm:t>
        <a:bodyPr/>
        <a:lstStyle/>
        <a:p>
          <a:endParaRPr lang="en-US"/>
        </a:p>
      </dgm:t>
    </dgm:pt>
    <dgm:pt modelId="{A2EA579B-202B-4D2E-8373-B16ED1F92E8F}">
      <dgm:prSet/>
      <dgm:spPr/>
      <dgm:t>
        <a:bodyPr/>
        <a:lstStyle/>
        <a:p>
          <a:r>
            <a:rPr lang="en-GB" dirty="0"/>
            <a:t>Relationship to existing/intended audiences</a:t>
          </a:r>
          <a:endParaRPr lang="en-US" dirty="0"/>
        </a:p>
      </dgm:t>
    </dgm:pt>
    <dgm:pt modelId="{5CCF9694-7C0C-4ACC-9F78-74DEF5E8C75E}" type="parTrans" cxnId="{C97D7999-3ABD-48F0-A14F-0D315C11C6AC}">
      <dgm:prSet/>
      <dgm:spPr/>
      <dgm:t>
        <a:bodyPr/>
        <a:lstStyle/>
        <a:p>
          <a:endParaRPr lang="en-US"/>
        </a:p>
      </dgm:t>
    </dgm:pt>
    <dgm:pt modelId="{53005352-6870-4F44-93C2-7C631C9221AE}" type="sibTrans" cxnId="{C97D7999-3ABD-48F0-A14F-0D315C11C6AC}">
      <dgm:prSet/>
      <dgm:spPr/>
      <dgm:t>
        <a:bodyPr/>
        <a:lstStyle/>
        <a:p>
          <a:endParaRPr lang="en-US"/>
        </a:p>
      </dgm:t>
    </dgm:pt>
    <dgm:pt modelId="{CC5F65B8-98E1-42E6-9F53-E1723BB90C9E}">
      <dgm:prSet/>
      <dgm:spPr/>
      <dgm:t>
        <a:bodyPr/>
        <a:lstStyle/>
        <a:p>
          <a:r>
            <a:rPr lang="en-GB"/>
            <a:t>Process and decision making</a:t>
          </a:r>
          <a:endParaRPr lang="en-US"/>
        </a:p>
      </dgm:t>
    </dgm:pt>
    <dgm:pt modelId="{27F83DA4-40FD-4BAA-8543-E86132F3A8BB}" type="parTrans" cxnId="{9DBDF816-3F76-4E28-B961-4112ADE078F9}">
      <dgm:prSet/>
      <dgm:spPr/>
      <dgm:t>
        <a:bodyPr/>
        <a:lstStyle/>
        <a:p>
          <a:endParaRPr lang="en-US"/>
        </a:p>
      </dgm:t>
    </dgm:pt>
    <dgm:pt modelId="{5873F1FA-F871-44CA-B136-6878F04D1A81}" type="sibTrans" cxnId="{9DBDF816-3F76-4E28-B961-4112ADE078F9}">
      <dgm:prSet/>
      <dgm:spPr/>
      <dgm:t>
        <a:bodyPr/>
        <a:lstStyle/>
        <a:p>
          <a:endParaRPr lang="en-US"/>
        </a:p>
      </dgm:t>
    </dgm:pt>
    <dgm:pt modelId="{598DC9BE-CBBB-458A-91ED-94CC33FC7F70}" type="pres">
      <dgm:prSet presAssocID="{C1D9B32B-4BFF-4DBA-B1EC-144208DAA8DB}" presName="linear" presStyleCnt="0">
        <dgm:presLayoutVars>
          <dgm:animLvl val="lvl"/>
          <dgm:resizeHandles val="exact"/>
        </dgm:presLayoutVars>
      </dgm:prSet>
      <dgm:spPr/>
    </dgm:pt>
    <dgm:pt modelId="{6DBCD0DB-3615-4EB9-A4C6-E38D43E53D0B}" type="pres">
      <dgm:prSet presAssocID="{9B26BBF8-B9C1-49CA-A5D0-405F25B4D74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F95E8B8-71C9-427B-BAF0-54FC77F2DAB4}" type="pres">
      <dgm:prSet presAssocID="{C4FF58D1-9FC3-4F87-A252-C1CCEC80B174}" presName="spacer" presStyleCnt="0"/>
      <dgm:spPr/>
    </dgm:pt>
    <dgm:pt modelId="{6B280F27-E357-495D-9C09-5BEAC98CFF2C}" type="pres">
      <dgm:prSet presAssocID="{CC1C1140-3C3A-4D80-90FB-24BEA5E799D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F7D7ED1-5FDD-4FFA-B285-109E2F8A5642}" type="pres">
      <dgm:prSet presAssocID="{3E937F3E-2604-4508-9A46-B8E666B53ED4}" presName="spacer" presStyleCnt="0"/>
      <dgm:spPr/>
    </dgm:pt>
    <dgm:pt modelId="{6571C705-2460-454D-A873-25A3A835694C}" type="pres">
      <dgm:prSet presAssocID="{591772D1-D651-4ABE-816F-872A70889428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FE7A8D4-77D7-4962-93AB-E7FE88D5FF2B}" type="pres">
      <dgm:prSet presAssocID="{49065996-E9D4-46C6-9C11-26525BA32D42}" presName="spacer" presStyleCnt="0"/>
      <dgm:spPr/>
    </dgm:pt>
    <dgm:pt modelId="{7E6B67B5-BB02-4087-9395-79631A61D9FD}" type="pres">
      <dgm:prSet presAssocID="{974BDCBF-BADA-4A51-8F91-8812BF872BA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FD065F-9A15-4370-8EC1-9937743935C8}" type="pres">
      <dgm:prSet presAssocID="{873CA2A0-4F86-4C9B-B44C-36639E750FD7}" presName="spacer" presStyleCnt="0"/>
      <dgm:spPr/>
    </dgm:pt>
    <dgm:pt modelId="{8CFF2DE3-3F01-4935-AD6C-597DE7240922}" type="pres">
      <dgm:prSet presAssocID="{440D5C3D-BB3C-44C1-BCDD-C626D345056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8F1569F-7B09-42B2-AAA1-C7767F338D5F}" type="pres">
      <dgm:prSet presAssocID="{B259C47D-B3AD-48C9-B205-3045E0173CF6}" presName="spacer" presStyleCnt="0"/>
      <dgm:spPr/>
    </dgm:pt>
    <dgm:pt modelId="{1E0A39BD-33CC-446E-805A-8DAC7B638B77}" type="pres">
      <dgm:prSet presAssocID="{5AF85629-9B7D-49A7-93F5-48A4AAF37A6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2FC4EC8-DF5B-445B-948F-597A99B93523}" type="pres">
      <dgm:prSet presAssocID="{A20053C6-4341-4E72-9662-33B278146E11}" presName="spacer" presStyleCnt="0"/>
      <dgm:spPr/>
    </dgm:pt>
    <dgm:pt modelId="{D94ABD70-1939-4DAF-9376-659C3770E75C}" type="pres">
      <dgm:prSet presAssocID="{A2EA579B-202B-4D2E-8373-B16ED1F92E8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B67E4E3-C5A7-4B2F-94FB-DB7A850865C8}" type="pres">
      <dgm:prSet presAssocID="{53005352-6870-4F44-93C2-7C631C9221AE}" presName="spacer" presStyleCnt="0"/>
      <dgm:spPr/>
    </dgm:pt>
    <dgm:pt modelId="{426A0453-399A-4BFC-89A1-7CF37B5561EE}" type="pres">
      <dgm:prSet presAssocID="{CC5F65B8-98E1-42E6-9F53-E1723BB90C9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B3EAA0E-4CEA-4218-858A-277D3D1AC33D}" type="presOf" srcId="{9B26BBF8-B9C1-49CA-A5D0-405F25B4D74D}" destId="{6DBCD0DB-3615-4EB9-A4C6-E38D43E53D0B}" srcOrd="0" destOrd="0" presId="urn:microsoft.com/office/officeart/2005/8/layout/vList2"/>
    <dgm:cxn modelId="{9DBDF816-3F76-4E28-B961-4112ADE078F9}" srcId="{C1D9B32B-4BFF-4DBA-B1EC-144208DAA8DB}" destId="{CC5F65B8-98E1-42E6-9F53-E1723BB90C9E}" srcOrd="7" destOrd="0" parTransId="{27F83DA4-40FD-4BAA-8543-E86132F3A8BB}" sibTransId="{5873F1FA-F871-44CA-B136-6878F04D1A81}"/>
    <dgm:cxn modelId="{2DDFD523-CF30-4F5A-9A50-316C5268807F}" type="presOf" srcId="{974BDCBF-BADA-4A51-8F91-8812BF872BAB}" destId="{7E6B67B5-BB02-4087-9395-79631A61D9FD}" srcOrd="0" destOrd="0" presId="urn:microsoft.com/office/officeart/2005/8/layout/vList2"/>
    <dgm:cxn modelId="{ED8B512D-D661-4D5A-A838-B38AB33B2D54}" srcId="{C1D9B32B-4BFF-4DBA-B1EC-144208DAA8DB}" destId="{5AF85629-9B7D-49A7-93F5-48A4AAF37A67}" srcOrd="5" destOrd="0" parTransId="{1AE92698-1FB0-4107-BC7F-B3D5ED946EA6}" sibTransId="{A20053C6-4341-4E72-9662-33B278146E11}"/>
    <dgm:cxn modelId="{38C0C43D-28F7-4D86-A37D-74D0C96E3CDE}" type="presOf" srcId="{CC1C1140-3C3A-4D80-90FB-24BEA5E799DA}" destId="{6B280F27-E357-495D-9C09-5BEAC98CFF2C}" srcOrd="0" destOrd="0" presId="urn:microsoft.com/office/officeart/2005/8/layout/vList2"/>
    <dgm:cxn modelId="{CD278742-6C81-405A-A2A6-7D883955353F}" type="presOf" srcId="{5AF85629-9B7D-49A7-93F5-48A4AAF37A67}" destId="{1E0A39BD-33CC-446E-805A-8DAC7B638B77}" srcOrd="0" destOrd="0" presId="urn:microsoft.com/office/officeart/2005/8/layout/vList2"/>
    <dgm:cxn modelId="{39489C69-D68A-4436-BA1C-BBD4C256A505}" type="presOf" srcId="{C1D9B32B-4BFF-4DBA-B1EC-144208DAA8DB}" destId="{598DC9BE-CBBB-458A-91ED-94CC33FC7F70}" srcOrd="0" destOrd="0" presId="urn:microsoft.com/office/officeart/2005/8/layout/vList2"/>
    <dgm:cxn modelId="{4699E94A-7A47-4BFD-B9F7-7732E9E753D8}" srcId="{C1D9B32B-4BFF-4DBA-B1EC-144208DAA8DB}" destId="{591772D1-D651-4ABE-816F-872A70889428}" srcOrd="2" destOrd="0" parTransId="{62B8BA50-05AB-4E11-8844-AC1BFAEB5C23}" sibTransId="{49065996-E9D4-46C6-9C11-26525BA32D42}"/>
    <dgm:cxn modelId="{153AAE81-7D31-4897-AB0A-33091C0591FC}" type="presOf" srcId="{591772D1-D651-4ABE-816F-872A70889428}" destId="{6571C705-2460-454D-A873-25A3A835694C}" srcOrd="0" destOrd="0" presId="urn:microsoft.com/office/officeart/2005/8/layout/vList2"/>
    <dgm:cxn modelId="{7A0EBE86-608F-4566-9212-B141360C95F1}" srcId="{C1D9B32B-4BFF-4DBA-B1EC-144208DAA8DB}" destId="{974BDCBF-BADA-4A51-8F91-8812BF872BAB}" srcOrd="3" destOrd="0" parTransId="{38C4B51D-E56A-4337-9411-A650EE255F5D}" sibTransId="{873CA2A0-4F86-4C9B-B44C-36639E750FD7}"/>
    <dgm:cxn modelId="{C97D7999-3ABD-48F0-A14F-0D315C11C6AC}" srcId="{C1D9B32B-4BFF-4DBA-B1EC-144208DAA8DB}" destId="{A2EA579B-202B-4D2E-8373-B16ED1F92E8F}" srcOrd="6" destOrd="0" parTransId="{5CCF9694-7C0C-4ACC-9F78-74DEF5E8C75E}" sibTransId="{53005352-6870-4F44-93C2-7C631C9221AE}"/>
    <dgm:cxn modelId="{38E633A1-0628-4376-B556-5686BFD30D32}" srcId="{C1D9B32B-4BFF-4DBA-B1EC-144208DAA8DB}" destId="{440D5C3D-BB3C-44C1-BCDD-C626D345056E}" srcOrd="4" destOrd="0" parTransId="{5DA18E35-9813-4970-9C2E-77B0F3027D79}" sibTransId="{B259C47D-B3AD-48C9-B205-3045E0173CF6}"/>
    <dgm:cxn modelId="{7007D2A4-8ED6-49A9-8320-3EFCE8732CC5}" srcId="{C1D9B32B-4BFF-4DBA-B1EC-144208DAA8DB}" destId="{CC1C1140-3C3A-4D80-90FB-24BEA5E799DA}" srcOrd="1" destOrd="0" parTransId="{55229638-48ED-4BD5-8C2B-1F3B2B6A713E}" sibTransId="{3E937F3E-2604-4508-9A46-B8E666B53ED4}"/>
    <dgm:cxn modelId="{FA84D1CF-CE41-4396-BA7B-EA47B1584BCE}" type="presOf" srcId="{440D5C3D-BB3C-44C1-BCDD-C626D345056E}" destId="{8CFF2DE3-3F01-4935-AD6C-597DE7240922}" srcOrd="0" destOrd="0" presId="urn:microsoft.com/office/officeart/2005/8/layout/vList2"/>
    <dgm:cxn modelId="{6EF22FD0-DF2B-46E2-B403-905C7A86CDBA}" type="presOf" srcId="{CC5F65B8-98E1-42E6-9F53-E1723BB90C9E}" destId="{426A0453-399A-4BFC-89A1-7CF37B5561EE}" srcOrd="0" destOrd="0" presId="urn:microsoft.com/office/officeart/2005/8/layout/vList2"/>
    <dgm:cxn modelId="{B5B6B2E1-2002-4466-BE5B-00E6442584EB}" srcId="{C1D9B32B-4BFF-4DBA-B1EC-144208DAA8DB}" destId="{9B26BBF8-B9C1-49CA-A5D0-405F25B4D74D}" srcOrd="0" destOrd="0" parTransId="{D22BBC57-29B0-44E1-9160-AEB1A483B50F}" sibTransId="{C4FF58D1-9FC3-4F87-A252-C1CCEC80B174}"/>
    <dgm:cxn modelId="{72D9F0EB-B2CF-4A88-8CEC-A1845A8A8260}" type="presOf" srcId="{A2EA579B-202B-4D2E-8373-B16ED1F92E8F}" destId="{D94ABD70-1939-4DAF-9376-659C3770E75C}" srcOrd="0" destOrd="0" presId="urn:microsoft.com/office/officeart/2005/8/layout/vList2"/>
    <dgm:cxn modelId="{76D3FA36-6103-4199-8CE7-2048D74FE75B}" type="presParOf" srcId="{598DC9BE-CBBB-458A-91ED-94CC33FC7F70}" destId="{6DBCD0DB-3615-4EB9-A4C6-E38D43E53D0B}" srcOrd="0" destOrd="0" presId="urn:microsoft.com/office/officeart/2005/8/layout/vList2"/>
    <dgm:cxn modelId="{28589989-6BA5-48BB-A3C6-804379164F05}" type="presParOf" srcId="{598DC9BE-CBBB-458A-91ED-94CC33FC7F70}" destId="{EF95E8B8-71C9-427B-BAF0-54FC77F2DAB4}" srcOrd="1" destOrd="0" presId="urn:microsoft.com/office/officeart/2005/8/layout/vList2"/>
    <dgm:cxn modelId="{E9417E69-36B0-4D22-B83E-29271F017655}" type="presParOf" srcId="{598DC9BE-CBBB-458A-91ED-94CC33FC7F70}" destId="{6B280F27-E357-495D-9C09-5BEAC98CFF2C}" srcOrd="2" destOrd="0" presId="urn:microsoft.com/office/officeart/2005/8/layout/vList2"/>
    <dgm:cxn modelId="{1D9FE4C5-B376-442A-AF70-E83133729C20}" type="presParOf" srcId="{598DC9BE-CBBB-458A-91ED-94CC33FC7F70}" destId="{FF7D7ED1-5FDD-4FFA-B285-109E2F8A5642}" srcOrd="3" destOrd="0" presId="urn:microsoft.com/office/officeart/2005/8/layout/vList2"/>
    <dgm:cxn modelId="{DC841B9D-F74D-4820-9FD8-C906C76FD55D}" type="presParOf" srcId="{598DC9BE-CBBB-458A-91ED-94CC33FC7F70}" destId="{6571C705-2460-454D-A873-25A3A835694C}" srcOrd="4" destOrd="0" presId="urn:microsoft.com/office/officeart/2005/8/layout/vList2"/>
    <dgm:cxn modelId="{AF3C8A28-A2EC-4803-BF49-B2C626AB1037}" type="presParOf" srcId="{598DC9BE-CBBB-458A-91ED-94CC33FC7F70}" destId="{EFE7A8D4-77D7-4962-93AB-E7FE88D5FF2B}" srcOrd="5" destOrd="0" presId="urn:microsoft.com/office/officeart/2005/8/layout/vList2"/>
    <dgm:cxn modelId="{FA3E06AA-7E92-45A4-BD34-A4AC298EE71B}" type="presParOf" srcId="{598DC9BE-CBBB-458A-91ED-94CC33FC7F70}" destId="{7E6B67B5-BB02-4087-9395-79631A61D9FD}" srcOrd="6" destOrd="0" presId="urn:microsoft.com/office/officeart/2005/8/layout/vList2"/>
    <dgm:cxn modelId="{741E0DCE-1E06-4960-9924-BD9E0E7D4D13}" type="presParOf" srcId="{598DC9BE-CBBB-458A-91ED-94CC33FC7F70}" destId="{C8FD065F-9A15-4370-8EC1-9937743935C8}" srcOrd="7" destOrd="0" presId="urn:microsoft.com/office/officeart/2005/8/layout/vList2"/>
    <dgm:cxn modelId="{0F43059D-64C5-4688-9E08-463F5B72AFB8}" type="presParOf" srcId="{598DC9BE-CBBB-458A-91ED-94CC33FC7F70}" destId="{8CFF2DE3-3F01-4935-AD6C-597DE7240922}" srcOrd="8" destOrd="0" presId="urn:microsoft.com/office/officeart/2005/8/layout/vList2"/>
    <dgm:cxn modelId="{6F8B9189-1BC7-485B-B5B2-AA5DF0C38751}" type="presParOf" srcId="{598DC9BE-CBBB-458A-91ED-94CC33FC7F70}" destId="{F8F1569F-7B09-42B2-AAA1-C7767F338D5F}" srcOrd="9" destOrd="0" presId="urn:microsoft.com/office/officeart/2005/8/layout/vList2"/>
    <dgm:cxn modelId="{BDF3647D-A304-476D-914F-D1FBE92FC3FF}" type="presParOf" srcId="{598DC9BE-CBBB-458A-91ED-94CC33FC7F70}" destId="{1E0A39BD-33CC-446E-805A-8DAC7B638B77}" srcOrd="10" destOrd="0" presId="urn:microsoft.com/office/officeart/2005/8/layout/vList2"/>
    <dgm:cxn modelId="{78050D24-FC88-4FD7-9867-08F9B87245D1}" type="presParOf" srcId="{598DC9BE-CBBB-458A-91ED-94CC33FC7F70}" destId="{12FC4EC8-DF5B-445B-948F-597A99B93523}" srcOrd="11" destOrd="0" presId="urn:microsoft.com/office/officeart/2005/8/layout/vList2"/>
    <dgm:cxn modelId="{7952F2F5-53AE-41AB-A798-CFA050B7F62B}" type="presParOf" srcId="{598DC9BE-CBBB-458A-91ED-94CC33FC7F70}" destId="{D94ABD70-1939-4DAF-9376-659C3770E75C}" srcOrd="12" destOrd="0" presId="urn:microsoft.com/office/officeart/2005/8/layout/vList2"/>
    <dgm:cxn modelId="{B93FF8FB-2E3D-4BDF-A337-7229B5D8C6B6}" type="presParOf" srcId="{598DC9BE-CBBB-458A-91ED-94CC33FC7F70}" destId="{EB67E4E3-C5A7-4B2F-94FB-DB7A850865C8}" srcOrd="13" destOrd="0" presId="urn:microsoft.com/office/officeart/2005/8/layout/vList2"/>
    <dgm:cxn modelId="{511F6705-6C60-4625-955C-C65D451E5A42}" type="presParOf" srcId="{598DC9BE-CBBB-458A-91ED-94CC33FC7F70}" destId="{426A0453-399A-4BFC-89A1-7CF37B5561E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CD0DB-3615-4EB9-A4C6-E38D43E53D0B}">
      <dsp:nvSpPr>
        <dsp:cNvPr id="0" name=""/>
        <dsp:cNvSpPr/>
      </dsp:nvSpPr>
      <dsp:spPr>
        <a:xfrm>
          <a:off x="0" y="23899"/>
          <a:ext cx="6303729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Venue type, scale and location</a:t>
          </a:r>
          <a:endParaRPr lang="en-US" sz="2600" kern="1200"/>
        </a:p>
      </dsp:txBody>
      <dsp:txXfrm>
        <a:off x="30442" y="54341"/>
        <a:ext cx="6242845" cy="562726"/>
      </dsp:txXfrm>
    </dsp:sp>
    <dsp:sp modelId="{6B280F27-E357-495D-9C09-5BEAC98CFF2C}">
      <dsp:nvSpPr>
        <dsp:cNvPr id="0" name=""/>
        <dsp:cNvSpPr/>
      </dsp:nvSpPr>
      <dsp:spPr>
        <a:xfrm>
          <a:off x="0" y="722389"/>
          <a:ext cx="6303729" cy="62361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Vision and mission</a:t>
          </a:r>
          <a:endParaRPr lang="en-US" sz="2600" kern="1200"/>
        </a:p>
      </dsp:txBody>
      <dsp:txXfrm>
        <a:off x="30442" y="752831"/>
        <a:ext cx="6242845" cy="562726"/>
      </dsp:txXfrm>
    </dsp:sp>
    <dsp:sp modelId="{6571C705-2460-454D-A873-25A3A835694C}">
      <dsp:nvSpPr>
        <dsp:cNvPr id="0" name=""/>
        <dsp:cNvSpPr/>
      </dsp:nvSpPr>
      <dsp:spPr>
        <a:xfrm>
          <a:off x="0" y="1420879"/>
          <a:ext cx="6303729" cy="62361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Economic model</a:t>
          </a:r>
          <a:endParaRPr lang="en-US" sz="2600" kern="1200"/>
        </a:p>
      </dsp:txBody>
      <dsp:txXfrm>
        <a:off x="30442" y="1451321"/>
        <a:ext cx="6242845" cy="562726"/>
      </dsp:txXfrm>
    </dsp:sp>
    <dsp:sp modelId="{7E6B67B5-BB02-4087-9395-79631A61D9FD}">
      <dsp:nvSpPr>
        <dsp:cNvPr id="0" name=""/>
        <dsp:cNvSpPr/>
      </dsp:nvSpPr>
      <dsp:spPr>
        <a:xfrm>
          <a:off x="0" y="2119369"/>
          <a:ext cx="6303729" cy="62361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Timescales (planning and delivery)</a:t>
          </a:r>
          <a:endParaRPr lang="en-US" sz="2600" kern="1200"/>
        </a:p>
      </dsp:txBody>
      <dsp:txXfrm>
        <a:off x="30442" y="2149811"/>
        <a:ext cx="6242845" cy="562726"/>
      </dsp:txXfrm>
    </dsp:sp>
    <dsp:sp modelId="{8CFF2DE3-3F01-4935-AD6C-597DE7240922}">
      <dsp:nvSpPr>
        <dsp:cNvPr id="0" name=""/>
        <dsp:cNvSpPr/>
      </dsp:nvSpPr>
      <dsp:spPr>
        <a:xfrm>
          <a:off x="0" y="2817859"/>
          <a:ext cx="6303729" cy="62361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Programming mix and conventionality</a:t>
          </a:r>
          <a:endParaRPr lang="en-US" sz="2600" kern="1200"/>
        </a:p>
      </dsp:txBody>
      <dsp:txXfrm>
        <a:off x="30442" y="2848301"/>
        <a:ext cx="6242845" cy="562726"/>
      </dsp:txXfrm>
    </dsp:sp>
    <dsp:sp modelId="{1E0A39BD-33CC-446E-805A-8DAC7B638B77}">
      <dsp:nvSpPr>
        <dsp:cNvPr id="0" name=""/>
        <dsp:cNvSpPr/>
      </dsp:nvSpPr>
      <dsp:spPr>
        <a:xfrm>
          <a:off x="0" y="3516349"/>
          <a:ext cx="6303729" cy="62361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Blend of activities, services and events</a:t>
          </a:r>
          <a:endParaRPr lang="en-US" sz="2600" kern="1200"/>
        </a:p>
      </dsp:txBody>
      <dsp:txXfrm>
        <a:off x="30442" y="3546791"/>
        <a:ext cx="6242845" cy="562726"/>
      </dsp:txXfrm>
    </dsp:sp>
    <dsp:sp modelId="{D94ABD70-1939-4DAF-9376-659C3770E75C}">
      <dsp:nvSpPr>
        <dsp:cNvPr id="0" name=""/>
        <dsp:cNvSpPr/>
      </dsp:nvSpPr>
      <dsp:spPr>
        <a:xfrm>
          <a:off x="0" y="4214839"/>
          <a:ext cx="6303729" cy="62361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Relationship to existing/intended audiences</a:t>
          </a:r>
          <a:endParaRPr lang="en-US" sz="2600" kern="1200" dirty="0"/>
        </a:p>
      </dsp:txBody>
      <dsp:txXfrm>
        <a:off x="30442" y="4245281"/>
        <a:ext cx="6242845" cy="562726"/>
      </dsp:txXfrm>
    </dsp:sp>
    <dsp:sp modelId="{426A0453-399A-4BFC-89A1-7CF37B5561EE}">
      <dsp:nvSpPr>
        <dsp:cNvPr id="0" name=""/>
        <dsp:cNvSpPr/>
      </dsp:nvSpPr>
      <dsp:spPr>
        <a:xfrm>
          <a:off x="0" y="4913329"/>
          <a:ext cx="6303729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Process and decision making</a:t>
          </a:r>
          <a:endParaRPr lang="en-US" sz="2600" kern="1200"/>
        </a:p>
      </dsp:txBody>
      <dsp:txXfrm>
        <a:off x="30442" y="4943771"/>
        <a:ext cx="6242845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D66CE-5577-4B54-84F1-2467A5FE9703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49F01-E438-46C7-B6DA-BB44FAF33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48242-2388-4277-AD7E-5813875B010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FD641-CB7A-4632-917C-C7AAF3BD9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8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FD641-CB7A-4632-917C-C7AAF3BD91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FD641-CB7A-4632-917C-C7AAF3BD91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8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F8650BC2-B36E-476D-8555-C74F033E4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01A9A7C-1046-4788-96F2-9D1087564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Conventionality = </a:t>
            </a:r>
            <a:r>
              <a:rPr lang="en-US" altLang="en-US" dirty="0"/>
              <a:t>It is the average number of theatres in which each play or playwright produced by a given theatre was produced elsewhere in a given period. (p.36)</a:t>
            </a: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F2D56D6-0085-404A-8369-76F60906C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308E369-6A4C-40BA-B062-30CD9A70EAAA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61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52D8-E8AD-4549-B262-B3A00B0C5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7C4F5-A1D6-4AB7-8948-3FD3CEC2D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3356-AF95-4826-9C75-9BF2DF1E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294AE-C0DF-42CB-A2E7-A6A22740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C48F-56B7-4C7C-B44E-927E931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FB68-652D-48FE-AAB5-C0F0F6DD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BC510-386B-4F30-BE50-1C38AFB33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54024-4C48-4CCE-BF73-3E2B8CB5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B8EEC-CC1A-42A2-841B-AE68307E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5652-A0CD-4AB3-BF8B-649218DC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3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CEF12-22E7-4142-80AB-B9F737F6D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4D1D9-1396-445A-A072-7DB5B9F44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4855-9DD0-4113-A922-112C3BDF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65ED-AC33-476B-9EB3-0A1E129A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B758-CD63-4298-BD4E-89EBA597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30DA-256D-42EE-B2E3-FA6D71B7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9BAA-D95C-45DD-978A-E61D2A24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8173C-0324-4B1E-8B27-5B8304F6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58F9-9372-4EF5-B6B0-315BC0BA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D672-A35F-4807-9E04-983BB928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7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1600-6010-4EEE-9194-5FA49CEE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D2368-2B8B-4F21-8437-D0D51D1FC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6E75-55CF-44C5-B888-57CE09D3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2D4D-9647-4D18-B7C5-2C0DF5BB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DB78-DE4F-40A3-95C2-6EC0FCA7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7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7E57-A6DB-4042-816C-93B34776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66F0-72E0-48FA-9090-3B683F175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79A88-21AC-4318-B57B-3ED58D40D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5674A-12F1-4664-B58C-6B039219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10527-7ACB-4BCC-84E8-9CE80BEF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823D0-D67E-4EA6-A81B-2FBF28D8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4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690A-0D1F-4EEA-9754-37134C0E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F7B6-BD30-452C-A4D1-45E04CE2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B9CC8-CBBF-4717-8886-6B53AA689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2040A-2A80-463D-8F64-C0B196D90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425AD-1236-49C3-B48F-5CE437369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09D3E-3D43-46F8-8B63-B42D8D48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808FD-7B89-4ABF-88A1-34890DB2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68200-1181-437E-9723-DE29FD02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3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8E6B-1DC4-4356-B0D9-33B4EA45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23A91-DC35-41B4-B809-4AC1717F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C7402-42A4-4CAB-B0C1-E187F4FD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E113D-D6E3-47FE-AE90-DCB5752C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8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105D-6185-4A3C-A2C7-1C01F6FBC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46270-741B-4658-BAF6-169383F6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36FE2-AAF2-4555-BEC1-7AEA5F93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4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65A5-DD47-4BD5-860C-408B43D9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6F49-D70F-44FC-9AA8-B852A191B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638B4-FBDE-4AD3-8F45-0E8DE0D3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290C-CB98-4C89-BD84-30A054E6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658EE-FCA5-4BF9-A5B9-B6D1EB55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6A457-EA32-4DF8-A258-1C5EEDDD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9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31F8-734F-403A-A4E2-9753A82E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CC308-F89E-41DC-BC89-C3F999B7E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17F1B-6C46-4B60-9B58-FD5998704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33E3A-AAB7-4F12-A364-E6E1246B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2D4D0-34AE-474D-85D5-A1D36D16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A1BCF-7087-4989-A3F4-71EB7349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B2BA3-8EC6-4C51-8789-4116AADD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571D0-8F34-4E47-B4F9-3B2612BC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F5F0-A991-421D-82C6-BF52CED40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86C4-B401-41D3-B85A-3CA68177244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E338-58A5-498E-A336-41B2426D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65F7-942A-4B70-B8B0-122AA47DB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F867-7269-4600-A402-A262A71F2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cskills.org.uk/careers/advice/article/venue-programming-assistant" TargetMode="External"/><Relationship Id="rId7" Type="http://schemas.openxmlformats.org/officeDocument/2006/relationships/hyperlink" Target="https://futureartscentres.org.uk/the-art-of-programm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stage/theatreblog/2007/nov/07/shouldartisicdirectorsstop" TargetMode="External"/><Relationship Id="rId5" Type="http://schemas.openxmlformats.org/officeDocument/2006/relationships/hyperlink" Target="https://www.musiciansunion.org.uk/Files/Reports/Industry/Understanding-Small-Music-Venues" TargetMode="External"/><Relationship Id="rId4" Type="http://schemas.openxmlformats.org/officeDocument/2006/relationships/hyperlink" Target="https://www.artsprofessional.co.uk/magazine/article/citizen-curators-hel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E43B2A-6B72-4433-BD8E-FEAE359C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44005" r="-1" b="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7BF91B73-E251-46B5-8FA3-D89DC6983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771988"/>
            <a:ext cx="5298351" cy="3756644"/>
          </a:xfrm>
        </p:spPr>
        <p:txBody>
          <a:bodyPr anchor="b">
            <a:normAutofit fontScale="90000"/>
          </a:bodyPr>
          <a:lstStyle/>
          <a:p>
            <a:pPr algn="l" eaLnBrk="1" hangingPunct="1"/>
            <a:r>
              <a:rPr lang="en-GB" altLang="en-US" sz="4800" dirty="0"/>
              <a:t>Arts programming: </a:t>
            </a:r>
            <a:br>
              <a:rPr lang="en-GB" altLang="en-US" sz="4800" dirty="0"/>
            </a:br>
            <a:r>
              <a:rPr lang="en-GB" altLang="en-US" sz="4800" dirty="0"/>
              <a:t>a framework </a:t>
            </a:r>
            <a:br>
              <a:rPr lang="en-GB" altLang="en-US" sz="4800" dirty="0"/>
            </a:br>
            <a:r>
              <a:rPr lang="en-GB" altLang="en-US" sz="4800" dirty="0"/>
              <a:t>for </a:t>
            </a:r>
            <a:r>
              <a:rPr lang="en-GB" altLang="en-US" sz="4800" b="1" dirty="0"/>
              <a:t>planning</a:t>
            </a:r>
            <a:r>
              <a:rPr lang="en-GB" altLang="en-US" sz="4800" dirty="0"/>
              <a:t> </a:t>
            </a:r>
            <a:br>
              <a:rPr lang="en-GB" altLang="en-US" sz="4800" dirty="0"/>
            </a:br>
            <a:r>
              <a:rPr lang="en-GB" altLang="en-US" sz="4800" dirty="0"/>
              <a:t>and strategic analysis</a:t>
            </a:r>
            <a:br>
              <a:rPr lang="en-GB" altLang="en-US" sz="4800" dirty="0"/>
            </a:br>
            <a:endParaRPr lang="en-GB" altLang="en-US" sz="48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EFC52-4FD7-4E50-BA04-5C7ACD619203}"/>
              </a:ext>
            </a:extLst>
          </p:cNvPr>
          <p:cNvSpPr txBox="1"/>
          <p:nvPr/>
        </p:nvSpPr>
        <p:spPr>
          <a:xfrm>
            <a:off x="477980" y="4942971"/>
            <a:ext cx="866851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Dr Jonathan Price, University of Leeds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Arts in Society conference, Zaragoza, July 2022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j.f.r.price@leeds.ac.uk</a:t>
            </a:r>
          </a:p>
          <a:p>
            <a:pPr>
              <a:spcAft>
                <a:spcPts val="6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505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1739590" y="728260"/>
            <a:ext cx="903248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Who’s involved with  programming?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722" y="629268"/>
            <a:ext cx="6779199" cy="1286160"/>
          </a:xfrm>
        </p:spPr>
        <p:txBody>
          <a:bodyPr anchor="b">
            <a:normAutofit/>
          </a:bodyPr>
          <a:lstStyle/>
          <a:p>
            <a:r>
              <a:rPr lang="en-GB" altLang="en-US" dirty="0">
                <a:solidFill>
                  <a:srgbClr val="FF0000"/>
                </a:solidFill>
              </a:rPr>
              <a:t>Who programmes?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722" y="2314808"/>
            <a:ext cx="7304049" cy="4342470"/>
          </a:xfrm>
        </p:spPr>
        <p:txBody>
          <a:bodyPr>
            <a:noAutofit/>
          </a:bodyPr>
          <a:lstStyle/>
          <a:p>
            <a:pPr marL="0" indent="0" defTabSz="1397000">
              <a:buNone/>
            </a:pPr>
            <a:r>
              <a:rPr lang="en-GB" sz="2400" dirty="0"/>
              <a:t>“Arts organizations are not there simply to fill in slots: they are meant to exist because an artistic leader has something unique and important to express” </a:t>
            </a:r>
          </a:p>
          <a:p>
            <a:pPr marL="0" indent="0" algn="r" defTabSz="1397000">
              <a:buNone/>
            </a:pPr>
            <a:r>
              <a:rPr lang="en-GB" sz="2400" dirty="0"/>
              <a:t>	Kaiser &amp; Egan 2013: 6</a:t>
            </a:r>
          </a:p>
          <a:p>
            <a:r>
              <a:rPr lang="en-GB" altLang="en-US" sz="2400" dirty="0"/>
              <a:t>Artistic Director? </a:t>
            </a:r>
          </a:p>
          <a:p>
            <a:r>
              <a:rPr lang="en-GB" altLang="en-US" sz="2400" dirty="0"/>
              <a:t>External Promoter? </a:t>
            </a:r>
          </a:p>
          <a:p>
            <a:r>
              <a:rPr lang="en-GB" altLang="en-US" sz="2400" dirty="0"/>
              <a:t>Centralised chain programmer?</a:t>
            </a:r>
          </a:p>
          <a:p>
            <a:r>
              <a:rPr lang="en-GB" altLang="en-US" sz="2400" dirty="0"/>
              <a:t>Specialist or all-rounder?</a:t>
            </a:r>
          </a:p>
          <a:p>
            <a:r>
              <a:rPr lang="en-GB" altLang="en-US" sz="2400" dirty="0"/>
              <a:t>Individual, team or community?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F927B-DE4E-41DF-B581-CA2606C0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65" y="10"/>
            <a:ext cx="3861480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AA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0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4135-CF8A-40A3-9330-5DB0FB03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1" y="365760"/>
            <a:ext cx="9797556" cy="1188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Three main approaches to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D1F1-FE07-479A-BD0F-4E7E2170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010" y="1920240"/>
            <a:ext cx="9797556" cy="493776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Prescriptive</a:t>
            </a:r>
          </a:p>
          <a:p>
            <a:pPr lvl="1"/>
            <a:r>
              <a:rPr lang="en-GB" sz="3400" dirty="0"/>
              <a:t>Default ‘high culture’ approach</a:t>
            </a:r>
          </a:p>
          <a:p>
            <a:pPr lvl="1"/>
            <a:r>
              <a:rPr lang="en-GB" sz="3400" dirty="0"/>
              <a:t> Based on the programmer’s (or programming team’s) expertise</a:t>
            </a:r>
          </a:p>
          <a:p>
            <a:pPr lvl="1"/>
            <a:r>
              <a:rPr lang="en-GB" sz="3400" dirty="0"/>
              <a:t>“autocracies of taste”? (</a:t>
            </a:r>
            <a:r>
              <a:rPr lang="en-GB" sz="3400" dirty="0" err="1"/>
              <a:t>Szalwinska</a:t>
            </a:r>
            <a:r>
              <a:rPr lang="en-GB" sz="3400" dirty="0"/>
              <a:t> 2007)</a:t>
            </a:r>
          </a:p>
          <a:p>
            <a:endParaRPr lang="en-GB" sz="1400" dirty="0"/>
          </a:p>
          <a:p>
            <a:pPr marL="0" indent="0">
              <a:buNone/>
            </a:pPr>
            <a:r>
              <a:rPr lang="en-GB" sz="3400" b="1" dirty="0"/>
              <a:t>Investigative</a:t>
            </a:r>
          </a:p>
          <a:p>
            <a:pPr lvl="1"/>
            <a:r>
              <a:rPr lang="en-GB" sz="3400" dirty="0"/>
              <a:t>Driven by marketing and evaluation methodologies </a:t>
            </a:r>
          </a:p>
          <a:p>
            <a:pPr lvl="1"/>
            <a:r>
              <a:rPr lang="en-GB" sz="3400" dirty="0"/>
              <a:t>Identification and research into target groups and market segments</a:t>
            </a:r>
          </a:p>
          <a:p>
            <a:pPr marL="457200" lvl="1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3400" b="1" dirty="0"/>
              <a:t>Community</a:t>
            </a:r>
          </a:p>
          <a:p>
            <a:pPr lvl="1"/>
            <a:r>
              <a:rPr lang="en-GB" sz="3400" dirty="0"/>
              <a:t>More participatory: expertise at the service of a community</a:t>
            </a:r>
          </a:p>
          <a:p>
            <a:pPr lvl="1"/>
            <a:r>
              <a:rPr lang="en-GB" sz="3400" dirty="0"/>
              <a:t>Grassroots approach - programmer as facilitator</a:t>
            </a:r>
          </a:p>
          <a:p>
            <a:pPr lvl="1"/>
            <a:r>
              <a:rPr lang="en-GB" sz="3400" dirty="0"/>
              <a:t>Synergy with other agencies and social criteria</a:t>
            </a:r>
          </a:p>
          <a:p>
            <a:pPr marL="457200" lvl="1" indent="0">
              <a:buNone/>
            </a:pPr>
            <a:endParaRPr lang="en-GB" sz="1100" dirty="0"/>
          </a:p>
          <a:p>
            <a:pPr lvl="1"/>
            <a:endParaRPr lang="en-GB" sz="1100" dirty="0"/>
          </a:p>
          <a:p>
            <a:pPr marL="457200" lvl="1" indent="0" algn="r">
              <a:buNone/>
            </a:pPr>
            <a:r>
              <a:rPr lang="en-GB" sz="2900" dirty="0"/>
              <a:t>adapted from Carpenter &amp; Blandy 2008: 28-30</a:t>
            </a:r>
          </a:p>
          <a:p>
            <a:pPr marL="0" indent="0">
              <a:buNone/>
            </a:pPr>
            <a:endParaRPr lang="en-GB" sz="1300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CA45F5D-889A-422C-AF88-F3ECADE42A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9377737"/>
                  </p:ext>
                </p:extLst>
              </p:nvPr>
            </p:nvGraphicFramePr>
            <p:xfrm>
              <a:off x="8693124" y="7192736"/>
              <a:ext cx="3048000" cy="1714500"/>
            </p:xfrm>
            <a:graphic>
              <a:graphicData uri="http://schemas.microsoft.com/office/powerpoint/2016/slidezoom">
                <pslz:sldZm>
                  <pslz:sldZmObj sldId="431" cId="2362810089">
                    <pslz:zmPr id="{62DF4BCE-2DD8-412E-85CF-FA381FC8621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CA45F5D-889A-422C-AF88-F3ECADE42A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93124" y="7192736"/>
                <a:ext cx="3048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81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7657B72B-00F6-4006-B359-02FA6960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9091" r="11619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71FBF-6375-4C28-AADA-8E848CD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23" y="302865"/>
            <a:ext cx="5304877" cy="1798854"/>
          </a:xfrm>
        </p:spPr>
        <p:txBody>
          <a:bodyPr anchor="b">
            <a:normAutofit fontScale="90000"/>
          </a:bodyPr>
          <a:lstStyle/>
          <a:p>
            <a:r>
              <a:rPr lang="en-US" sz="2800" b="1" i="0" dirty="0">
                <a:effectLst/>
                <a:latin typeface="+mn-lt"/>
              </a:rPr>
              <a:t>Citizen curators</a:t>
            </a:r>
            <a:br>
              <a:rPr lang="en-US" sz="2800" b="1" i="0" dirty="0">
                <a:effectLst/>
                <a:latin typeface="+mn-lt"/>
              </a:rPr>
            </a:br>
            <a:br>
              <a:rPr lang="en-US" sz="2800" b="1" i="0" dirty="0">
                <a:effectLst/>
                <a:latin typeface="+mn-lt"/>
              </a:rPr>
            </a:br>
            <a:r>
              <a:rPr lang="en-US" sz="2800" b="0" i="0" dirty="0">
                <a:effectLst/>
                <a:latin typeface="+mn-lt"/>
              </a:rPr>
              <a:t>“a paradigm shift in how cultural leadership is viewed and practiced”</a:t>
            </a:r>
            <a:br>
              <a:rPr lang="en-US" sz="2800" b="0" i="0" dirty="0">
                <a:effectLst/>
                <a:latin typeface="+mn-lt"/>
              </a:rPr>
            </a:br>
            <a:br>
              <a:rPr lang="en-US" sz="1100" b="0" i="0" dirty="0">
                <a:effectLst/>
                <a:latin typeface="Trebuchet MS" panose="020B0603020202020204" pitchFamily="34" charset="0"/>
              </a:rPr>
            </a:br>
            <a:endParaRPr lang="en-GB" sz="11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29CE-64CE-4FB6-B7F2-8BF9DE785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498344"/>
            <a:ext cx="6129001" cy="4359646"/>
          </a:xfrm>
        </p:spPr>
        <p:txBody>
          <a:bodyPr anchor="t">
            <a:normAutofit fontScale="77500" lnSpcReduction="20000"/>
          </a:bodyPr>
          <a:lstStyle/>
          <a:p>
            <a:endParaRPr lang="en-US" sz="3100" dirty="0">
              <a:latin typeface="Skeena Display" pitchFamily="2" charset="0"/>
            </a:endParaRPr>
          </a:p>
          <a:p>
            <a:pPr marL="0" indent="0">
              <a:buNone/>
            </a:pPr>
            <a:r>
              <a:rPr lang="en-US" sz="3100" b="0" i="0" dirty="0">
                <a:effectLst/>
                <a:cs typeface="Biome Light" panose="020B0303030204020804" pitchFamily="34" charset="0"/>
              </a:rPr>
              <a:t>“an instinct that a theatre’s programme and strategic direction could be ‘devised’ collaboratively, rather than visioned from the top...</a:t>
            </a:r>
          </a:p>
          <a:p>
            <a:pPr marL="0" indent="0">
              <a:buNone/>
            </a:pPr>
            <a:endParaRPr lang="en-US" sz="3100" b="0" i="0" dirty="0">
              <a:effectLst/>
              <a:cs typeface="Biome Light" panose="020B0303030204020804" pitchFamily="34" charset="0"/>
            </a:endParaRPr>
          </a:p>
          <a:p>
            <a:pPr marL="0" indent="0">
              <a:buNone/>
            </a:pPr>
            <a:r>
              <a:rPr lang="en-US" sz="3100" b="0" i="0" dirty="0">
                <a:effectLst/>
                <a:cs typeface="Biome Light" panose="020B0303030204020804" pitchFamily="34" charset="0"/>
              </a:rPr>
              <a:t>Inviting local residents to form a programming team … was radical mainly in that they were not engagement projects alongside a professionally curated programme. They </a:t>
            </a:r>
            <a:r>
              <a:rPr lang="en-US" sz="3100" i="1" dirty="0">
                <a:effectLst/>
                <a:cs typeface="Biome Light" panose="020B0303030204020804" pitchFamily="34" charset="0"/>
              </a:rPr>
              <a:t>were </a:t>
            </a:r>
            <a:r>
              <a:rPr lang="en-US" sz="3100" b="0" i="0" dirty="0">
                <a:effectLst/>
                <a:cs typeface="Biome Light" panose="020B0303030204020804" pitchFamily="34" charset="0"/>
              </a:rPr>
              <a:t>the programme, with full budget, production and marketing weight.” </a:t>
            </a:r>
            <a:endParaRPr lang="en-GB" sz="3100" dirty="0"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3200" dirty="0"/>
              <a:t>Matt Fenton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E9E42-D0F6-4526-9261-88C6743F9F63}"/>
              </a:ext>
            </a:extLst>
          </p:cNvPr>
          <p:cNvSpPr txBox="1"/>
          <p:nvPr/>
        </p:nvSpPr>
        <p:spPr>
          <a:xfrm>
            <a:off x="6969512" y="6166624"/>
            <a:ext cx="320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Contact Theatre, Manchester</a:t>
            </a:r>
          </a:p>
        </p:txBody>
      </p:sp>
    </p:spTree>
    <p:extLst>
      <p:ext uri="{BB962C8B-B14F-4D97-AF65-F5344CB8AC3E}">
        <p14:creationId xmlns:p14="http://schemas.microsoft.com/office/powerpoint/2010/main" val="4200521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5DDC9B2-497A-4C74-A1E0-51204169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Collaboration: sustainable expertise?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23D42A8C-45E7-4204-A3A8-76A41C24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atten-new"/>
              </a:rPr>
              <a:t>“Maintaining a working knowledge, let alone an in-depth one, of so many artforms is a challenge, and in my experience, programming solo is less than satisfactory … increasingly I am not driving the programme in areas that I would consider my areas of expertise – theatre, spoken word, dance – as we move away from buying in finished, touring work, and shift towards a more collaborative model of working with artists and audiences.”</a:t>
            </a:r>
          </a:p>
          <a:p>
            <a:pPr marL="0" indent="0" algn="r">
              <a:buNone/>
            </a:pPr>
            <a:r>
              <a:rPr lang="en-US" altLang="en-US" dirty="0"/>
              <a:t>Annabel Turpin (2014), Arc, Stockton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515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5DDC9B2-497A-4C74-A1E0-51204169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Programmer job description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23D42A8C-45E7-4204-A3A8-76A41C24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Using IT packages such as spreadsheets and databases as well as specialist events IT software to schedule the programme of events</a:t>
            </a:r>
          </a:p>
          <a:p>
            <a:r>
              <a:rPr lang="en-US" altLang="en-US" dirty="0"/>
              <a:t>Liaising with agents to hold dates and venues for events to take place</a:t>
            </a:r>
          </a:p>
          <a:p>
            <a:r>
              <a:rPr lang="en-US" altLang="en-US" dirty="0"/>
              <a:t>Providing administrative support to the venue programme manager, including lots of telephone work and email</a:t>
            </a:r>
          </a:p>
          <a:p>
            <a:r>
              <a:rPr lang="en-US" altLang="en-US" dirty="0"/>
              <a:t>Issuing and chasing the return of contracts</a:t>
            </a:r>
          </a:p>
          <a:p>
            <a:r>
              <a:rPr lang="en-US" altLang="en-US" dirty="0"/>
              <a:t>Liaising with agents to obtain brochure copy and images to pass on to the marketing department</a:t>
            </a:r>
          </a:p>
          <a:p>
            <a:r>
              <a:rPr lang="en-US" altLang="en-US" dirty="0"/>
              <a:t>Preparing all the planning documentation</a:t>
            </a:r>
          </a:p>
          <a:p>
            <a:r>
              <a:rPr lang="en-US" altLang="en-US" dirty="0"/>
              <a:t>Assisting the programming manager with artist and programme research/reporting. </a:t>
            </a:r>
          </a:p>
          <a:p>
            <a:pPr marL="0" indent="0" algn="r">
              <a:buNone/>
            </a:pPr>
            <a:r>
              <a:rPr lang="en-US" altLang="en-US" dirty="0"/>
              <a:t>Creative Choices, 2017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674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936702" y="970156"/>
            <a:ext cx="1072747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What are the criteria for decision making?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24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6578621-45AC-4502-84FC-E43718F26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446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dirty="0"/>
              <a:t>The programme ‘mix’: what are you known for?</a:t>
            </a:r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1DD56A-0268-48C8-99A7-E3F6E6AA21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29" y="1339382"/>
            <a:ext cx="8763001" cy="5518618"/>
          </a:xfrm>
        </p:spPr>
      </p:pic>
    </p:spTree>
    <p:extLst>
      <p:ext uri="{BB962C8B-B14F-4D97-AF65-F5344CB8AC3E}">
        <p14:creationId xmlns:p14="http://schemas.microsoft.com/office/powerpoint/2010/main" val="43160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7D213A7-0766-496B-88F1-D0D34C5F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0585"/>
            <a:ext cx="10514012" cy="1557803"/>
          </a:xfrm>
        </p:spPr>
        <p:txBody>
          <a:bodyPr>
            <a:noAutofit/>
          </a:bodyPr>
          <a:lstStyle/>
          <a:p>
            <a:pPr algn="ctr"/>
            <a:r>
              <a:rPr lang="en-GB" altLang="en-US" sz="4000" b="1" dirty="0"/>
              <a:t>The programme ‘mix’: how specialised are you?</a:t>
            </a:r>
            <a:br>
              <a:rPr lang="en-GB" altLang="en-US" sz="4000" b="1" dirty="0"/>
            </a:br>
            <a:br>
              <a:rPr lang="en-GB" altLang="en-US" sz="4000" b="1" dirty="0">
                <a:solidFill>
                  <a:srgbClr val="C00000"/>
                </a:solidFill>
              </a:rPr>
            </a:br>
            <a:endParaRPr lang="en-GB" altLang="en-US" sz="4000" b="1" dirty="0">
              <a:solidFill>
                <a:srgbClr val="C00000"/>
              </a:solidFill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1760851-810F-47DE-9734-7351EE86C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B1637-F529-4656-A2DB-333CB28F41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8F60F6-A090-474D-B43C-18E3C9D67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506376"/>
            <a:ext cx="9710102" cy="4742560"/>
          </a:xfrm>
        </p:spPr>
      </p:pic>
    </p:spTree>
    <p:extLst>
      <p:ext uri="{BB962C8B-B14F-4D97-AF65-F5344CB8AC3E}">
        <p14:creationId xmlns:p14="http://schemas.microsoft.com/office/powerpoint/2010/main" val="423157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DC735-A62F-42EF-8756-4E9C13C28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30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66" y="428171"/>
            <a:ext cx="5006467" cy="13116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Venue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6" y="1616926"/>
            <a:ext cx="5319663" cy="4962293"/>
          </a:xfrm>
        </p:spPr>
        <p:txBody>
          <a:bodyPr anchor="ctr">
            <a:noAutofit/>
          </a:bodyPr>
          <a:lstStyle/>
          <a:p>
            <a:pPr marL="0" indent="0" defTabSz="1397000">
              <a:buNone/>
            </a:pPr>
            <a:r>
              <a:rPr lang="en-US" sz="2400" dirty="0">
                <a:solidFill>
                  <a:srgbClr val="000000"/>
                </a:solidFill>
              </a:rPr>
              <a:t>“We handpick our shows and make sure that </a:t>
            </a:r>
            <a:r>
              <a:rPr lang="en-US" sz="2400" b="1" dirty="0">
                <a:solidFill>
                  <a:srgbClr val="000000"/>
                </a:solidFill>
              </a:rPr>
              <a:t>the programme reflects what we want to say as a venue</a:t>
            </a:r>
            <a:r>
              <a:rPr lang="en-US" sz="2400" dirty="0">
                <a:solidFill>
                  <a:srgbClr val="000000"/>
                </a:solidFill>
              </a:rPr>
              <a:t>. I want it to be an environment where people can be inspired by music. […] We have people that come from across the country, from Europe and even from across the Atlantic, because they’ve heard of what we do. I think we’ve always wanted to be more than just a music venue; we’ve always wanted to […] put on culturally important activities.”</a:t>
            </a:r>
          </a:p>
          <a:p>
            <a:pPr marL="0" indent="0" algn="r" defTabSz="1397000">
              <a:buNone/>
            </a:pPr>
            <a:r>
              <a:rPr lang="en-US" sz="2400" dirty="0">
                <a:solidFill>
                  <a:srgbClr val="000000"/>
                </a:solidFill>
              </a:rPr>
              <a:t>Music Venues Trust 2015: 20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2400" dirty="0"/>
              <a:t>What is arts programming? </a:t>
            </a:r>
          </a:p>
          <a:p>
            <a:r>
              <a:rPr lang="en-GB" sz="2400" dirty="0"/>
              <a:t>Why does it require analysis?</a:t>
            </a:r>
          </a:p>
          <a:p>
            <a:r>
              <a:rPr lang="en-GB" sz="2400" dirty="0"/>
              <a:t>Who’s involved with programming?</a:t>
            </a:r>
          </a:p>
          <a:p>
            <a:r>
              <a:rPr lang="en-GB" sz="2400" dirty="0"/>
              <a:t>What are the criteria for decision making?</a:t>
            </a:r>
          </a:p>
          <a:p>
            <a:r>
              <a:rPr lang="en-GB" sz="2400" dirty="0"/>
              <a:t>Which factors limit possible assessment of programming choices?</a:t>
            </a:r>
          </a:p>
          <a:p>
            <a:r>
              <a:rPr lang="en-GB" sz="2400" dirty="0"/>
              <a:t>What next?</a:t>
            </a:r>
          </a:p>
          <a:p>
            <a:endParaRPr lang="en-GB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7F4B92-E919-4FAC-A3A0-615E2A178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 r="3" b="3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46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A7A5E-B8BA-455D-BA9D-11AE8A78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Vectors for analysis of programme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96E293-2497-0D7A-A052-6B985EF48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04628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86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851210" y="278781"/>
            <a:ext cx="11340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Which factors limit assessment of programming choices?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49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CDC5-D048-4E20-9C87-AA71B5F7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Contradictions and tensions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9FFB-B081-4070-8819-A9946AD4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Measuring and combining criteria is far from straightforward:	</a:t>
            </a:r>
          </a:p>
          <a:p>
            <a:pPr lvl="1">
              <a:buFontTx/>
              <a:buChar char="-"/>
            </a:pPr>
            <a:r>
              <a:rPr lang="en-GB" dirty="0"/>
              <a:t>O’Hagan &amp; </a:t>
            </a:r>
            <a:r>
              <a:rPr lang="en-GB" dirty="0" err="1"/>
              <a:t>Neligan</a:t>
            </a:r>
            <a:r>
              <a:rPr lang="en-GB" dirty="0"/>
              <a:t> (2005) on repertoire conventionality (limitations of available data and necessary omissions) </a:t>
            </a:r>
          </a:p>
          <a:p>
            <a:pPr lvl="1">
              <a:buFontTx/>
              <a:buChar char="-"/>
            </a:pPr>
            <a:r>
              <a:rPr lang="en-GB" dirty="0"/>
              <a:t>del Mar Casanovas-Rubio et al. (2020) on multi-criteria decision making (MDCM) (a priori requirement for knowing how to weight the different criteria – i.e. there is no methodological substitute for the venue manager’s professional expertise)</a:t>
            </a:r>
          </a:p>
          <a:p>
            <a:r>
              <a:rPr lang="en-GB" dirty="0"/>
              <a:t>Key drivers are frequently in conflict:</a:t>
            </a:r>
          </a:p>
          <a:p>
            <a:pPr lvl="1">
              <a:buFontTx/>
              <a:buChar char="-"/>
            </a:pPr>
            <a:r>
              <a:rPr lang="en-GB" dirty="0"/>
              <a:t>Artistic vision/audience taste/economic model</a:t>
            </a:r>
          </a:p>
          <a:p>
            <a:r>
              <a:rPr lang="en-GB" dirty="0"/>
              <a:t>Mission should be ‘revealed’ through the artistic plan over time (Kaiser &amp; Egan 2013: 23) – if not, either the plan or goals are wrong</a:t>
            </a:r>
          </a:p>
          <a:p>
            <a:pPr lvl="1">
              <a:buFontTx/>
              <a:buChar char="-"/>
            </a:pPr>
            <a:endParaRPr lang="en-GB" dirty="0"/>
          </a:p>
          <a:p>
            <a:pPr lvl="1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86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2263697" y="2497976"/>
            <a:ext cx="84303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What next?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401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GB" dirty="0"/>
              <a:t>More research needed…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C735-A62F-42EF-8756-4E9C13C28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54" r="3019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9940" y="2322576"/>
            <a:ext cx="6471572" cy="4256644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800" dirty="0"/>
              <a:t>To identify different programming models currently being employed in practice</a:t>
            </a:r>
          </a:p>
          <a:p>
            <a:r>
              <a:rPr lang="en-GB" altLang="en-US" sz="2800" dirty="0"/>
              <a:t>To test the conceptual coherence of the proposed criteria with programmers and other venue stakeholders</a:t>
            </a:r>
          </a:p>
          <a:p>
            <a:r>
              <a:rPr lang="en-GB" altLang="en-US" sz="2800" dirty="0"/>
              <a:t>To develop a consistent methodology for applying the vectors comparatively to assess effectiveness of planning against vision and mission</a:t>
            </a:r>
          </a:p>
          <a:p>
            <a:r>
              <a:rPr lang="en-GB" altLang="en-US" sz="2800" dirty="0"/>
              <a:t>To establish applicability across sub-sectors and identify any missing variables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143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9B6A19CF-6BB4-46EB-9487-FE8DD874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References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2B7BD239-187D-4037-9288-A19A6A38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911840" cy="576072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sz="2000" dirty="0"/>
              <a:t>Bonet, </a:t>
            </a:r>
            <a:r>
              <a:rPr lang="en-GB" altLang="en-US" sz="2000" dirty="0" err="1"/>
              <a:t>Lluis</a:t>
            </a:r>
            <a:r>
              <a:rPr lang="en-GB" altLang="en-US" sz="2000" dirty="0"/>
              <a:t> and Hector Schargorodsky, 2018. Theatre management: models and strategies for cultural venues. </a:t>
            </a:r>
            <a:r>
              <a:rPr lang="en-GB" altLang="en-US" sz="2000" dirty="0" err="1"/>
              <a:t>Elverum</a:t>
            </a:r>
            <a:r>
              <a:rPr lang="en-GB" altLang="en-US" sz="2000" dirty="0"/>
              <a:t>: </a:t>
            </a:r>
            <a:r>
              <a:rPr lang="en-GB" altLang="en-US" sz="2000" dirty="0" err="1"/>
              <a:t>Kunnskapsverket</a:t>
            </a:r>
            <a:r>
              <a:rPr lang="en-GB" altLang="en-US" sz="2000" dirty="0"/>
              <a:t>.</a:t>
            </a:r>
          </a:p>
          <a:p>
            <a:r>
              <a:rPr lang="en-GB" altLang="en-US" sz="2000" dirty="0"/>
              <a:t>Carpenter, G. &amp; Blandy, D., 2008. Arts and cultural programming: a leisure perspective. Champaign, IL: Human Kinetics.  </a:t>
            </a:r>
          </a:p>
          <a:p>
            <a:r>
              <a:rPr lang="en-US" altLang="en-US" sz="2000" dirty="0"/>
              <a:t>Creative Choices, 2017. </a:t>
            </a:r>
            <a:r>
              <a:rPr lang="en-US" altLang="en-US" sz="2000" i="1" dirty="0"/>
              <a:t>Venue Programming Assistant</a:t>
            </a:r>
            <a:r>
              <a:rPr lang="en-US" altLang="en-US" sz="2000" dirty="0"/>
              <a:t> </a:t>
            </a:r>
            <a:r>
              <a:rPr lang="en-US" altLang="en-US" sz="2000" dirty="0">
                <a:hlinkClick r:id="rId3"/>
              </a:rPr>
              <a:t>https://ccskills.org.uk/careers/advice/article/venue-programming-assistant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Del Mar Casanovas-Rubio, Maria, Carolina Christen, Luz Maria </a:t>
            </a:r>
            <a:r>
              <a:rPr lang="en-US" altLang="en-US" sz="2000" dirty="0" err="1"/>
              <a:t>Valarezo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Jaume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Bofill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Nela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Filimon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Jaume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Armengou</a:t>
            </a:r>
            <a:r>
              <a:rPr lang="en-US" altLang="en-US" sz="2000" dirty="0"/>
              <a:t>, 2020. Decision-making tool for enhancing the sustainable management of cultural institutions: season content programming at Palau de la </a:t>
            </a:r>
            <a:r>
              <a:rPr lang="en-US" altLang="en-US" sz="2000" dirty="0" err="1"/>
              <a:t>Musica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Catalana</a:t>
            </a:r>
            <a:r>
              <a:rPr lang="en-US" altLang="en-US" sz="2000" dirty="0"/>
              <a:t>. Sustainability 12 (14), 5785.</a:t>
            </a:r>
          </a:p>
          <a:p>
            <a:r>
              <a:rPr lang="en-US" altLang="en-US" sz="2000" dirty="0"/>
              <a:t>Fenton, Matt, 2022. “Citizen curators at the helm”. Arts Professional, 29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June. </a:t>
            </a:r>
            <a:r>
              <a:rPr lang="en-US" altLang="en-US" sz="2000" dirty="0">
                <a:hlinkClick r:id="rId4"/>
              </a:rPr>
              <a:t>https://www.artsprofessional.co.uk/magazine/article/citizen-curators-helm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Kaiser, Michael &amp; Brad Egan, 2013. The Cycle: a practical approach to managing arts organizations. Brandeis University Press. </a:t>
            </a:r>
          </a:p>
          <a:p>
            <a:r>
              <a:rPr lang="en-US" altLang="en-US" sz="2000" dirty="0"/>
              <a:t>Kawashima, Nobuko, 1999. Distribution of the arts: British arts </a:t>
            </a:r>
            <a:r>
              <a:rPr lang="en-US" altLang="en-US" sz="2000" dirty="0" err="1"/>
              <a:t>centres</a:t>
            </a:r>
            <a:r>
              <a:rPr lang="en-US" altLang="en-US" sz="2000" dirty="0"/>
              <a:t> as ‘gatekeepers’ in intersecting cultural production systems. Poetics 26, 263-283.</a:t>
            </a:r>
          </a:p>
          <a:p>
            <a:r>
              <a:rPr lang="en-US" altLang="en-US" sz="2000" dirty="0"/>
              <a:t>Music Venue Trust, 2015. </a:t>
            </a:r>
            <a:r>
              <a:rPr lang="en-US" altLang="en-US" sz="2000" i="1" dirty="0"/>
              <a:t>Understanding Small Music Venues: A Report by the Music Venue Trust</a:t>
            </a:r>
            <a:r>
              <a:rPr lang="en-US" altLang="en-US" sz="2000" dirty="0"/>
              <a:t>. Available at: </a:t>
            </a:r>
            <a:r>
              <a:rPr lang="en-US" altLang="en-US" sz="2000" dirty="0">
                <a:hlinkClick r:id="rId5"/>
              </a:rPr>
              <a:t>https://www.musiciansunion.org.uk/Files/Reports/Industry/Understanding-Small-Music-Venues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O’Hagan, John and Adriana </a:t>
            </a:r>
            <a:r>
              <a:rPr lang="en-US" altLang="en-US" sz="2000" dirty="0" err="1"/>
              <a:t>Neligan</a:t>
            </a:r>
            <a:r>
              <a:rPr lang="en-US" altLang="en-US" sz="2000" dirty="0"/>
              <a:t>, 2005. State subsidies and repertoire conventionality in the non-profit English theatre sector: An econometric analysis. </a:t>
            </a:r>
            <a:r>
              <a:rPr lang="en-US" altLang="en-US" sz="2000" i="1" dirty="0"/>
              <a:t>Journal of Cultural Economics</a:t>
            </a:r>
            <a:r>
              <a:rPr lang="en-US" altLang="en-US" sz="2000" dirty="0"/>
              <a:t>, </a:t>
            </a:r>
            <a:r>
              <a:rPr lang="en-US" altLang="en-US" sz="2000" i="1" dirty="0"/>
              <a:t>29</a:t>
            </a:r>
            <a:r>
              <a:rPr lang="en-US" altLang="en-US" sz="2000" dirty="0"/>
              <a:t>(1), pp.35-57. </a:t>
            </a:r>
          </a:p>
          <a:p>
            <a:r>
              <a:rPr lang="en-US" altLang="en-US" sz="2000" dirty="0" err="1"/>
              <a:t>Sorjonen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Hilppa</a:t>
            </a:r>
            <a:r>
              <a:rPr lang="en-US" altLang="en-US" sz="2000" dirty="0"/>
              <a:t>., 2011. The manifestation of market orientation and its antecedents in the program planning of arts organizations. </a:t>
            </a:r>
            <a:r>
              <a:rPr lang="en-US" altLang="en-US" sz="2000" i="1" dirty="0"/>
              <a:t>International journal of arts management</a:t>
            </a:r>
            <a:r>
              <a:rPr lang="en-US" altLang="en-US" sz="2000" dirty="0"/>
              <a:t>, 14(1), p.4.</a:t>
            </a:r>
          </a:p>
          <a:p>
            <a:r>
              <a:rPr lang="en-US" altLang="en-US" sz="2000" dirty="0" err="1"/>
              <a:t>Szalwinska</a:t>
            </a:r>
            <a:r>
              <a:rPr lang="en-US" altLang="en-US" sz="2000" dirty="0"/>
              <a:t>, Maxie, 2007. ‘Should artistic directors stop programming theatres?’ </a:t>
            </a:r>
            <a:r>
              <a:rPr lang="en-US" altLang="en-US" sz="2000" i="1" dirty="0"/>
              <a:t>The Guardian. </a:t>
            </a:r>
            <a:r>
              <a:rPr lang="en-GB" altLang="en-US" sz="2000" dirty="0">
                <a:hlinkClick r:id="rId6"/>
              </a:rPr>
              <a:t>https://www.theguardian.com/stage/theatreblog/2007/nov/07/shouldartisicdirectorsstop</a:t>
            </a:r>
            <a:r>
              <a:rPr lang="en-GB" altLang="en-US" sz="2000" dirty="0"/>
              <a:t> </a:t>
            </a:r>
          </a:p>
          <a:p>
            <a:r>
              <a:rPr lang="en-GB" altLang="en-US" sz="2000" dirty="0"/>
              <a:t>Turpin, Annabel, 2014. </a:t>
            </a:r>
            <a:r>
              <a:rPr lang="en-GB" altLang="en-US" sz="2000" i="1" dirty="0"/>
              <a:t>The art of programming</a:t>
            </a:r>
            <a:r>
              <a:rPr lang="en-GB" altLang="en-US" sz="2000" dirty="0"/>
              <a:t>. </a:t>
            </a:r>
            <a:r>
              <a:rPr lang="en-GB" altLang="en-US" sz="2000" dirty="0">
                <a:hlinkClick r:id="rId7"/>
              </a:rPr>
              <a:t>https://futureartscentres.org.uk/the-art-of-programming/</a:t>
            </a:r>
            <a:r>
              <a:rPr lang="en-GB" altLang="en-US" sz="2000" dirty="0"/>
              <a:t> </a:t>
            </a:r>
            <a:endParaRPr lang="en-US" altLang="en-US" sz="2000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437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1750740" y="970156"/>
            <a:ext cx="91105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What is arts programming?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1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962383" cy="1286160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Arts programming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365" y="2314807"/>
            <a:ext cx="6309359" cy="4465134"/>
          </a:xfrm>
        </p:spPr>
        <p:txBody>
          <a:bodyPr>
            <a:noAutofit/>
          </a:bodyPr>
          <a:lstStyle/>
          <a:p>
            <a:pPr marL="0" indent="0" defTabSz="1397000">
              <a:buNone/>
            </a:pPr>
            <a:r>
              <a:rPr lang="en-GB" dirty="0"/>
              <a:t>“</a:t>
            </a:r>
            <a:r>
              <a:rPr lang="en-US" b="1" dirty="0"/>
              <a:t>the planning and delivering of arts and cultural leisure experiences </a:t>
            </a:r>
            <a:r>
              <a:rPr lang="en-US" dirty="0"/>
              <a:t>for individuals and groups</a:t>
            </a:r>
            <a:r>
              <a:rPr lang="en-US" b="1" dirty="0"/>
              <a:t>.” </a:t>
            </a:r>
          </a:p>
          <a:p>
            <a:pPr marL="0" indent="0" algn="r" defTabSz="1397000">
              <a:buNone/>
            </a:pPr>
            <a:r>
              <a:rPr lang="en-GB" sz="2400" dirty="0"/>
              <a:t>Carpenter &amp; Blandy 2008, p.9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“the </a:t>
            </a:r>
            <a:r>
              <a:rPr lang="en-GB" b="1" dirty="0"/>
              <a:t>distributive phase </a:t>
            </a:r>
            <a:r>
              <a:rPr lang="en-GB" dirty="0"/>
              <a:t>of cultural products which are </a:t>
            </a:r>
            <a:r>
              <a:rPr lang="en-GB" b="1" dirty="0"/>
              <a:t>consumed at the point of live experience </a:t>
            </a:r>
            <a:r>
              <a:rPr lang="en-GB" dirty="0"/>
              <a:t>by the attender”</a:t>
            </a:r>
          </a:p>
          <a:p>
            <a:pPr marL="0" indent="0" algn="r">
              <a:buNone/>
            </a:pPr>
            <a:r>
              <a:rPr lang="en-GB" sz="2400" dirty="0"/>
              <a:t>Kawashima 1999: 280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C735-A62F-42EF-8756-4E9C13C2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95" y="10"/>
            <a:ext cx="3861480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6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962383" cy="1286160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Arts programming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935" y="2314807"/>
            <a:ext cx="6406216" cy="4465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“the </a:t>
            </a:r>
            <a:r>
              <a:rPr lang="en-US" b="1" dirty="0"/>
              <a:t>‘how do you choose what you book?’ </a:t>
            </a:r>
            <a:r>
              <a:rPr lang="en-US" dirty="0"/>
              <a:t>question that non-arts friends and relatives inevitably ask when they find out what you do</a:t>
            </a:r>
            <a:r>
              <a:rPr lang="en-GB" dirty="0"/>
              <a:t>”</a:t>
            </a:r>
          </a:p>
          <a:p>
            <a:pPr marL="0" indent="0" algn="r">
              <a:buNone/>
            </a:pPr>
            <a:r>
              <a:rPr lang="en-GB" sz="2400" dirty="0"/>
              <a:t>Turpin 2014</a:t>
            </a:r>
          </a:p>
          <a:p>
            <a:pPr marL="0" indent="0">
              <a:buNone/>
            </a:pPr>
            <a:r>
              <a:rPr lang="en-US" sz="1000" dirty="0"/>
              <a:t>\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A cultural facility’s identity</a:t>
            </a:r>
            <a:r>
              <a:rPr lang="en-US" dirty="0"/>
              <a:t>” expressed through the “intentionality and coherence” of the artistic project</a:t>
            </a:r>
          </a:p>
          <a:p>
            <a:pPr marL="0" indent="0" algn="r">
              <a:buNone/>
            </a:pPr>
            <a:r>
              <a:rPr lang="en-US" sz="2400" dirty="0"/>
              <a:t>Bonet &amp; </a:t>
            </a:r>
            <a:r>
              <a:rPr lang="en-US" sz="2400" dirty="0" err="1"/>
              <a:t>Schargorodsky</a:t>
            </a:r>
            <a:r>
              <a:rPr lang="en-US" sz="2400" dirty="0"/>
              <a:t> 2018: 94-5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C735-A62F-42EF-8756-4E9C13C2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65" y="10"/>
            <a:ext cx="3861480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2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69FD-B6CA-4083-B73E-EFDE5910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What needs to be programmed?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CA64-E414-4104-955C-BB0EB205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289929"/>
            <a:ext cx="6202678" cy="4282956"/>
          </a:xfrm>
        </p:spPr>
        <p:txBody>
          <a:bodyPr>
            <a:noAutofit/>
          </a:bodyPr>
          <a:lstStyle/>
          <a:p>
            <a:r>
              <a:rPr lang="en-GB" sz="2400" dirty="0"/>
              <a:t>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Workshops, classes, education programmes, residencies</a:t>
            </a:r>
          </a:p>
          <a:p>
            <a:r>
              <a:rPr lang="en-GB" sz="2400" dirty="0"/>
              <a:t>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Private/exclusive tours, audio guides, online resources, services enhancing accessibility</a:t>
            </a:r>
          </a:p>
          <a:p>
            <a:r>
              <a:rPr lang="en-GB" sz="2400" dirty="0"/>
              <a:t>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Performances, exhibitions, festivals, launches/openings</a:t>
            </a:r>
          </a:p>
          <a:p>
            <a:pPr marL="457200" lvl="1" indent="0" algn="r">
              <a:spcBef>
                <a:spcPts val="1200"/>
              </a:spcBef>
              <a:buNone/>
            </a:pPr>
            <a:r>
              <a:rPr lang="en-GB" sz="2000" dirty="0"/>
              <a:t>Carpenter &amp; Blandy 2008: 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D2E31-1490-4646-B220-99C6A460B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r="1339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56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C027-9661-430B-AE7A-7537E1A6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94731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Programming models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(performing/experiential arts)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C219-9DEA-4EDB-9E01-E0E8963E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95708"/>
            <a:ext cx="7055584" cy="47808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/>
              <a:t>Four basic venue types:</a:t>
            </a:r>
          </a:p>
          <a:p>
            <a:r>
              <a:rPr lang="en-GB" sz="2400" dirty="0"/>
              <a:t>Producing venue (content developed in-house)</a:t>
            </a:r>
          </a:p>
          <a:p>
            <a:r>
              <a:rPr lang="en-GB" sz="2400" dirty="0"/>
              <a:t>Receiving venue (curated programme under venue control)</a:t>
            </a:r>
          </a:p>
          <a:p>
            <a:r>
              <a:rPr lang="en-GB" sz="2400" dirty="0"/>
              <a:t>Mixed mode (combination of in-house and touring/external)</a:t>
            </a:r>
          </a:p>
          <a:p>
            <a:r>
              <a:rPr lang="en-GB" sz="2400" dirty="0"/>
              <a:t>Venue for hire (no distinct programming identity)</a:t>
            </a:r>
          </a:p>
          <a:p>
            <a:pPr marL="0" indent="0">
              <a:buNone/>
            </a:pPr>
            <a:r>
              <a:rPr lang="en-GB" sz="2400" dirty="0"/>
              <a:t>(see Bonet &amp; Schargorodsky 2018 pp.51-4 for expanded list)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2400" dirty="0"/>
              <a:t>Two approaches to independent production:</a:t>
            </a:r>
          </a:p>
          <a:p>
            <a:r>
              <a:rPr lang="en-GB" sz="2400" dirty="0"/>
              <a:t>Creative producer seeking traditional arts venues </a:t>
            </a:r>
          </a:p>
          <a:p>
            <a:r>
              <a:rPr lang="en-GB" sz="2400" dirty="0"/>
              <a:t>Creative producer programming in non-standard venues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00032-DE89-4DB9-834E-CB019ACA4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30" r="1535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81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A0848-C6B7-4D67-9AAF-CB2F7B4BF037}"/>
              </a:ext>
            </a:extLst>
          </p:cNvPr>
          <p:cNvSpPr txBox="1"/>
          <p:nvPr/>
        </p:nvSpPr>
        <p:spPr>
          <a:xfrm>
            <a:off x="925550" y="936702"/>
            <a:ext cx="101699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Why does it require analysis?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46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B0DEFD-F2BB-4CCE-B13B-248C09E4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5000">
                <a:solidFill>
                  <a:schemeClr val="bg1"/>
                </a:solidFill>
              </a:rPr>
              <a:t>Artistic programming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6722-504D-42EB-ACF0-F1B780140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3760"/>
            <a:ext cx="5448300" cy="5086997"/>
          </a:xfrm>
        </p:spPr>
        <p:txBody>
          <a:bodyPr anchor="ctr">
            <a:normAutofit/>
          </a:bodyPr>
          <a:lstStyle/>
          <a:p>
            <a:pPr marL="0" indent="0" defTabSz="1397000">
              <a:buNone/>
            </a:pPr>
            <a:r>
              <a:rPr lang="en-GB" sz="2400" dirty="0">
                <a:solidFill>
                  <a:schemeClr val="bg1"/>
                </a:solidFill>
              </a:rPr>
              <a:t>“programmatic ambitions must reflect the organization’s true mission… Very rarely does a significant programmatic shift away from mission result in long-term gains” </a:t>
            </a:r>
          </a:p>
          <a:p>
            <a:pPr marL="0" indent="0" algn="r" defTabSz="1397000">
              <a:buNone/>
            </a:pPr>
            <a:r>
              <a:rPr lang="en-GB" sz="2400" dirty="0">
                <a:solidFill>
                  <a:schemeClr val="bg1"/>
                </a:solidFill>
              </a:rPr>
              <a:t>	Kaiser &amp; Egan 2013: 9-10</a:t>
            </a:r>
          </a:p>
          <a:p>
            <a:pPr defTabSz="1397000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 defTabSz="1397000">
              <a:buNone/>
            </a:pPr>
            <a:r>
              <a:rPr lang="en-GB" sz="2400" dirty="0">
                <a:solidFill>
                  <a:schemeClr val="bg1"/>
                </a:solidFill>
              </a:rPr>
              <a:t>Arguably the most mission-critical element in artistic management, with other aspects (</a:t>
            </a:r>
            <a:r>
              <a:rPr lang="en-US" sz="2400" dirty="0">
                <a:solidFill>
                  <a:schemeClr val="bg1"/>
                </a:solidFill>
              </a:rPr>
              <a:t>marketing, funding, governance, logistics</a:t>
            </a:r>
            <a:r>
              <a:rPr lang="en-GB" sz="2400" dirty="0">
                <a:solidFill>
                  <a:schemeClr val="bg1"/>
                </a:solidFill>
              </a:rPr>
              <a:t>) ultimately at the service of programming – but a topic under-represented in arts management literature.</a:t>
            </a:r>
          </a:p>
        </p:txBody>
      </p:sp>
    </p:spTree>
    <p:extLst>
      <p:ext uri="{BB962C8B-B14F-4D97-AF65-F5344CB8AC3E}">
        <p14:creationId xmlns:p14="http://schemas.microsoft.com/office/powerpoint/2010/main" val="347983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1607</Words>
  <Application>Microsoft Office PowerPoint</Application>
  <PresentationFormat>Widescreen</PresentationFormat>
  <Paragraphs>142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atten-new</vt:lpstr>
      <vt:lpstr>Calibri</vt:lpstr>
      <vt:lpstr>Calibri Light</vt:lpstr>
      <vt:lpstr>Skeena Display</vt:lpstr>
      <vt:lpstr>Trebuchet MS</vt:lpstr>
      <vt:lpstr>Wingdings</vt:lpstr>
      <vt:lpstr>Office Theme</vt:lpstr>
      <vt:lpstr>Arts programming:  a framework  for planning  and strategic analysis </vt:lpstr>
      <vt:lpstr>Overview</vt:lpstr>
      <vt:lpstr>PowerPoint Presentation</vt:lpstr>
      <vt:lpstr>Arts programming is…</vt:lpstr>
      <vt:lpstr>Arts programming is…</vt:lpstr>
      <vt:lpstr>What needs to be programmed?</vt:lpstr>
      <vt:lpstr>Programming models (performing/experiential arts)</vt:lpstr>
      <vt:lpstr>PowerPoint Presentation</vt:lpstr>
      <vt:lpstr>Artistic programming</vt:lpstr>
      <vt:lpstr>PowerPoint Presentation</vt:lpstr>
      <vt:lpstr>Who programmes? </vt:lpstr>
      <vt:lpstr>Three main approaches to programming</vt:lpstr>
      <vt:lpstr>Citizen curators  “a paradigm shift in how cultural leadership is viewed and practiced”  </vt:lpstr>
      <vt:lpstr>Collaboration: sustainable expertise?</vt:lpstr>
      <vt:lpstr>Programmer job description</vt:lpstr>
      <vt:lpstr>PowerPoint Presentation</vt:lpstr>
      <vt:lpstr>The programme ‘mix’: what are you known for?</vt:lpstr>
      <vt:lpstr>The programme ‘mix’: how specialised are you?  </vt:lpstr>
      <vt:lpstr>Venue identity</vt:lpstr>
      <vt:lpstr>Vectors for analysis of programme content</vt:lpstr>
      <vt:lpstr>PowerPoint Presentation</vt:lpstr>
      <vt:lpstr>Contradictions and tensions </vt:lpstr>
      <vt:lpstr>PowerPoint Presentation</vt:lpstr>
      <vt:lpstr>More research needed…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Artistic Planning and Programming</dc:title>
  <dc:creator>Jon Price</dc:creator>
  <cp:lastModifiedBy>Jon Price</cp:lastModifiedBy>
  <cp:revision>50</cp:revision>
  <dcterms:created xsi:type="dcterms:W3CDTF">2020-11-23T00:12:11Z</dcterms:created>
  <dcterms:modified xsi:type="dcterms:W3CDTF">2022-07-05T07:57:41Z</dcterms:modified>
</cp:coreProperties>
</file>