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Feuille_Microsoft_Office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Feuille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EXACTITUDE Penta3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Feuil1!$D$4:$D$5</c:f>
              <c:strCache>
                <c:ptCount val="2"/>
                <c:pt idx="0">
                  <c:v>Penta3 FP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Feuil1!$C$6:$C$15</c:f>
              <c:strCache>
                <c:ptCount val="10"/>
                <c:pt idx="0">
                  <c:v>GOBOKO</c:v>
                </c:pt>
                <c:pt idx="1">
                  <c:v>SAFAMANOIS</c:v>
                </c:pt>
                <c:pt idx="2">
                  <c:v>SAGO</c:v>
                </c:pt>
                <c:pt idx="3">
                  <c:v>GNAGO1</c:v>
                </c:pt>
                <c:pt idx="4">
                  <c:v>NIEGROUBOUE</c:v>
                </c:pt>
                <c:pt idx="5">
                  <c:v>LIPOYO</c:v>
                </c:pt>
                <c:pt idx="6">
                  <c:v>GNAGO2</c:v>
                </c:pt>
                <c:pt idx="7">
                  <c:v>ADEBEM</c:v>
                </c:pt>
                <c:pt idx="8">
                  <c:v>GUEDIKPO</c:v>
                </c:pt>
                <c:pt idx="9">
                  <c:v>KOUKOHIDOU</c:v>
                </c:pt>
              </c:strCache>
            </c:strRef>
          </c:cat>
          <c:val>
            <c:numRef>
              <c:f>Feuil1!$D$6:$D$15</c:f>
              <c:numCache>
                <c:formatCode>General</c:formatCode>
                <c:ptCount val="10"/>
                <c:pt idx="0">
                  <c:v>247</c:v>
                </c:pt>
                <c:pt idx="1">
                  <c:v>210</c:v>
                </c:pt>
                <c:pt idx="2">
                  <c:v>470</c:v>
                </c:pt>
                <c:pt idx="3">
                  <c:v>336</c:v>
                </c:pt>
                <c:pt idx="4">
                  <c:v>0</c:v>
                </c:pt>
                <c:pt idx="5">
                  <c:v>0</c:v>
                </c:pt>
                <c:pt idx="6">
                  <c:v>188</c:v>
                </c:pt>
                <c:pt idx="7">
                  <c:v>263</c:v>
                </c:pt>
                <c:pt idx="8">
                  <c:v>77</c:v>
                </c:pt>
                <c:pt idx="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08A-4A43-B7A2-8CE9EE7BADB8}"/>
            </c:ext>
          </c:extLst>
        </c:ser>
        <c:ser>
          <c:idx val="1"/>
          <c:order val="1"/>
          <c:tx>
            <c:strRef>
              <c:f>Feuil1!$E$4:$E$5</c:f>
              <c:strCache>
                <c:ptCount val="2"/>
                <c:pt idx="0">
                  <c:v>Rapport Centre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Feuil1!$C$6:$C$15</c:f>
              <c:strCache>
                <c:ptCount val="10"/>
                <c:pt idx="0">
                  <c:v>GOBOKO</c:v>
                </c:pt>
                <c:pt idx="1">
                  <c:v>SAFAMANOIS</c:v>
                </c:pt>
                <c:pt idx="2">
                  <c:v>SAGO</c:v>
                </c:pt>
                <c:pt idx="3">
                  <c:v>GNAGO1</c:v>
                </c:pt>
                <c:pt idx="4">
                  <c:v>NIEGROUBOUE</c:v>
                </c:pt>
                <c:pt idx="5">
                  <c:v>LIPOYO</c:v>
                </c:pt>
                <c:pt idx="6">
                  <c:v>GNAGO2</c:v>
                </c:pt>
                <c:pt idx="7">
                  <c:v>ADEBEM</c:v>
                </c:pt>
                <c:pt idx="8">
                  <c:v>GUEDIKPO</c:v>
                </c:pt>
                <c:pt idx="9">
                  <c:v>KOUKOHIDOU</c:v>
                </c:pt>
              </c:strCache>
            </c:strRef>
          </c:cat>
          <c:val>
            <c:numRef>
              <c:f>Feuil1!$E$6:$E$15</c:f>
              <c:numCache>
                <c:formatCode>General</c:formatCode>
                <c:ptCount val="10"/>
                <c:pt idx="0">
                  <c:v>275</c:v>
                </c:pt>
                <c:pt idx="1">
                  <c:v>213</c:v>
                </c:pt>
                <c:pt idx="2">
                  <c:v>502</c:v>
                </c:pt>
                <c:pt idx="3">
                  <c:v>338</c:v>
                </c:pt>
                <c:pt idx="4">
                  <c:v>322</c:v>
                </c:pt>
                <c:pt idx="5">
                  <c:v>0</c:v>
                </c:pt>
                <c:pt idx="6">
                  <c:v>310</c:v>
                </c:pt>
                <c:pt idx="7">
                  <c:v>282</c:v>
                </c:pt>
                <c:pt idx="8">
                  <c:v>87</c:v>
                </c:pt>
                <c:pt idx="9">
                  <c:v>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08A-4A43-B7A2-8CE9EE7BADB8}"/>
            </c:ext>
          </c:extLst>
        </c:ser>
        <c:ser>
          <c:idx val="2"/>
          <c:order val="2"/>
          <c:tx>
            <c:strRef>
              <c:f>Feuil1!$F$4:$F$5</c:f>
              <c:strCache>
                <c:ptCount val="2"/>
                <c:pt idx="0">
                  <c:v>Tableau suivi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Feuil1!$C$6:$C$15</c:f>
              <c:strCache>
                <c:ptCount val="10"/>
                <c:pt idx="0">
                  <c:v>GOBOKO</c:v>
                </c:pt>
                <c:pt idx="1">
                  <c:v>SAFAMANOIS</c:v>
                </c:pt>
                <c:pt idx="2">
                  <c:v>SAGO</c:v>
                </c:pt>
                <c:pt idx="3">
                  <c:v>GNAGO1</c:v>
                </c:pt>
                <c:pt idx="4">
                  <c:v>NIEGROUBOUE</c:v>
                </c:pt>
                <c:pt idx="5">
                  <c:v>LIPOYO</c:v>
                </c:pt>
                <c:pt idx="6">
                  <c:v>GNAGO2</c:v>
                </c:pt>
                <c:pt idx="7">
                  <c:v>ADEBEM</c:v>
                </c:pt>
                <c:pt idx="8">
                  <c:v>GUEDIKPO</c:v>
                </c:pt>
                <c:pt idx="9">
                  <c:v>KOUKOHIDOU</c:v>
                </c:pt>
              </c:strCache>
            </c:strRef>
          </c:cat>
          <c:val>
            <c:numRef>
              <c:f>Feuil1!$F$6:$F$15</c:f>
              <c:numCache>
                <c:formatCode>General</c:formatCode>
                <c:ptCount val="10"/>
                <c:pt idx="0">
                  <c:v>275</c:v>
                </c:pt>
                <c:pt idx="1">
                  <c:v>158</c:v>
                </c:pt>
                <c:pt idx="2">
                  <c:v>502</c:v>
                </c:pt>
                <c:pt idx="3">
                  <c:v>338</c:v>
                </c:pt>
                <c:pt idx="4">
                  <c:v>0</c:v>
                </c:pt>
                <c:pt idx="5">
                  <c:v>0</c:v>
                </c:pt>
                <c:pt idx="6">
                  <c:v>310</c:v>
                </c:pt>
                <c:pt idx="7">
                  <c:v>55</c:v>
                </c:pt>
                <c:pt idx="8">
                  <c:v>87</c:v>
                </c:pt>
                <c:pt idx="9">
                  <c:v>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08A-4A43-B7A2-8CE9EE7BADB8}"/>
            </c:ext>
          </c:extLst>
        </c:ser>
        <c:ser>
          <c:idx val="3"/>
          <c:order val="3"/>
          <c:tx>
            <c:strRef>
              <c:f>Feuil1!$G$4:$G$5</c:f>
              <c:strCache>
                <c:ptCount val="2"/>
                <c:pt idx="0">
                  <c:v>Rapport district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Feuil1!$C$6:$C$15</c:f>
              <c:strCache>
                <c:ptCount val="10"/>
                <c:pt idx="0">
                  <c:v>GOBOKO</c:v>
                </c:pt>
                <c:pt idx="1">
                  <c:v>SAFAMANOIS</c:v>
                </c:pt>
                <c:pt idx="2">
                  <c:v>SAGO</c:v>
                </c:pt>
                <c:pt idx="3">
                  <c:v>GNAGO1</c:v>
                </c:pt>
                <c:pt idx="4">
                  <c:v>NIEGROUBOUE</c:v>
                </c:pt>
                <c:pt idx="5">
                  <c:v>LIPOYO</c:v>
                </c:pt>
                <c:pt idx="6">
                  <c:v>GNAGO2</c:v>
                </c:pt>
                <c:pt idx="7">
                  <c:v>ADEBEM</c:v>
                </c:pt>
                <c:pt idx="8">
                  <c:v>GUEDIKPO</c:v>
                </c:pt>
                <c:pt idx="9">
                  <c:v>KOUKOHIDOU</c:v>
                </c:pt>
              </c:strCache>
            </c:strRef>
          </c:cat>
          <c:val>
            <c:numRef>
              <c:f>Feuil1!$G$6:$G$15</c:f>
              <c:numCache>
                <c:formatCode>General</c:formatCode>
                <c:ptCount val="10"/>
                <c:pt idx="0">
                  <c:v>275</c:v>
                </c:pt>
                <c:pt idx="1">
                  <c:v>213</c:v>
                </c:pt>
                <c:pt idx="2">
                  <c:v>502</c:v>
                </c:pt>
                <c:pt idx="3">
                  <c:v>338</c:v>
                </c:pt>
                <c:pt idx="4">
                  <c:v>322</c:v>
                </c:pt>
                <c:pt idx="5">
                  <c:v>257</c:v>
                </c:pt>
                <c:pt idx="6">
                  <c:v>310</c:v>
                </c:pt>
                <c:pt idx="7">
                  <c:v>282</c:v>
                </c:pt>
                <c:pt idx="8">
                  <c:v>87</c:v>
                </c:pt>
                <c:pt idx="9">
                  <c:v>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08A-4A43-B7A2-8CE9EE7BADB8}"/>
            </c:ext>
          </c:extLst>
        </c:ser>
        <c:gapWidth val="219"/>
        <c:axId val="60581760"/>
        <c:axId val="60583296"/>
      </c:barChart>
      <c:catAx>
        <c:axId val="6058176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0583296"/>
        <c:crosses val="autoZero"/>
        <c:auto val="1"/>
        <c:lblAlgn val="ctr"/>
        <c:lblOffset val="100"/>
      </c:catAx>
      <c:valAx>
        <c:axId val="6058329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0581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EXACTITUDE VAR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Feuil1!$D$4:$D$5</c:f>
              <c:strCache>
                <c:ptCount val="2"/>
                <c:pt idx="0">
                  <c:v>Fiche de pointage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dLbl>
              <c:idx val="0"/>
              <c:layout>
                <c:manualLayout>
                  <c:x val="-5.5151631376570837E-3"/>
                  <c:y val="-0.1056668080473935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4EC-47DD-A425-77704AE9C5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Feuil1!$C$6:$C$15</c:f>
              <c:strCache>
                <c:ptCount val="10"/>
                <c:pt idx="0">
                  <c:v>GOBOKO</c:v>
                </c:pt>
                <c:pt idx="1">
                  <c:v>SAFAMANOIS</c:v>
                </c:pt>
                <c:pt idx="2">
                  <c:v>SAGO</c:v>
                </c:pt>
                <c:pt idx="3">
                  <c:v>GNAGO1</c:v>
                </c:pt>
                <c:pt idx="4">
                  <c:v>NIEGROUBOUE</c:v>
                </c:pt>
                <c:pt idx="5">
                  <c:v>LIPOYO</c:v>
                </c:pt>
                <c:pt idx="6">
                  <c:v>GNAGO2</c:v>
                </c:pt>
                <c:pt idx="7">
                  <c:v>ADEBEM</c:v>
                </c:pt>
                <c:pt idx="8">
                  <c:v>GUEDIKPO</c:v>
                </c:pt>
                <c:pt idx="9">
                  <c:v>KOUKOHIDOU</c:v>
                </c:pt>
              </c:strCache>
            </c:strRef>
          </c:cat>
          <c:val>
            <c:numRef>
              <c:f>Feuil1!$D$6:$D$15</c:f>
              <c:numCache>
                <c:formatCode>General</c:formatCode>
                <c:ptCount val="10"/>
                <c:pt idx="0">
                  <c:v>251</c:v>
                </c:pt>
                <c:pt idx="1">
                  <c:v>317</c:v>
                </c:pt>
                <c:pt idx="2">
                  <c:v>443</c:v>
                </c:pt>
                <c:pt idx="3">
                  <c:v>305</c:v>
                </c:pt>
                <c:pt idx="4">
                  <c:v>0</c:v>
                </c:pt>
                <c:pt idx="5">
                  <c:v>0</c:v>
                </c:pt>
                <c:pt idx="6">
                  <c:v>173</c:v>
                </c:pt>
                <c:pt idx="7">
                  <c:v>209</c:v>
                </c:pt>
                <c:pt idx="8">
                  <c:v>99</c:v>
                </c:pt>
                <c:pt idx="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4EC-47DD-A425-77704AE9C5DC}"/>
            </c:ext>
          </c:extLst>
        </c:ser>
        <c:ser>
          <c:idx val="1"/>
          <c:order val="1"/>
          <c:tx>
            <c:strRef>
              <c:f>Feuil1!$E$4:$E$5</c:f>
              <c:strCache>
                <c:ptCount val="2"/>
                <c:pt idx="0">
                  <c:v>Rapport Centre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Feuil1!$C$6:$C$15</c:f>
              <c:strCache>
                <c:ptCount val="10"/>
                <c:pt idx="0">
                  <c:v>GOBOKO</c:v>
                </c:pt>
                <c:pt idx="1">
                  <c:v>SAFAMANOIS</c:v>
                </c:pt>
                <c:pt idx="2">
                  <c:v>SAGO</c:v>
                </c:pt>
                <c:pt idx="3">
                  <c:v>GNAGO1</c:v>
                </c:pt>
                <c:pt idx="4">
                  <c:v>NIEGROUBOUE</c:v>
                </c:pt>
                <c:pt idx="5">
                  <c:v>LIPOYO</c:v>
                </c:pt>
                <c:pt idx="6">
                  <c:v>GNAGO2</c:v>
                </c:pt>
                <c:pt idx="7">
                  <c:v>ADEBEM</c:v>
                </c:pt>
                <c:pt idx="8">
                  <c:v>GUEDIKPO</c:v>
                </c:pt>
                <c:pt idx="9">
                  <c:v>KOUKOHIDOU</c:v>
                </c:pt>
              </c:strCache>
            </c:strRef>
          </c:cat>
          <c:val>
            <c:numRef>
              <c:f>Feuil1!$E$6:$E$15</c:f>
              <c:numCache>
                <c:formatCode>General</c:formatCode>
                <c:ptCount val="10"/>
                <c:pt idx="0">
                  <c:v>307</c:v>
                </c:pt>
                <c:pt idx="1">
                  <c:v>275</c:v>
                </c:pt>
                <c:pt idx="2">
                  <c:v>445</c:v>
                </c:pt>
                <c:pt idx="3">
                  <c:v>305</c:v>
                </c:pt>
                <c:pt idx="4">
                  <c:v>328</c:v>
                </c:pt>
                <c:pt idx="5">
                  <c:v>0</c:v>
                </c:pt>
                <c:pt idx="6">
                  <c:v>276</c:v>
                </c:pt>
                <c:pt idx="7">
                  <c:v>237</c:v>
                </c:pt>
                <c:pt idx="8">
                  <c:v>102</c:v>
                </c:pt>
                <c:pt idx="9">
                  <c:v>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4EC-47DD-A425-77704AE9C5DC}"/>
            </c:ext>
          </c:extLst>
        </c:ser>
        <c:ser>
          <c:idx val="2"/>
          <c:order val="2"/>
          <c:tx>
            <c:strRef>
              <c:f>Feuil1!$F$4:$F$5</c:f>
              <c:strCache>
                <c:ptCount val="2"/>
                <c:pt idx="0">
                  <c:v>Tableau suivi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Feuil1!$C$6:$C$15</c:f>
              <c:strCache>
                <c:ptCount val="10"/>
                <c:pt idx="0">
                  <c:v>GOBOKO</c:v>
                </c:pt>
                <c:pt idx="1">
                  <c:v>SAFAMANOIS</c:v>
                </c:pt>
                <c:pt idx="2">
                  <c:v>SAGO</c:v>
                </c:pt>
                <c:pt idx="3">
                  <c:v>GNAGO1</c:v>
                </c:pt>
                <c:pt idx="4">
                  <c:v>NIEGROUBOUE</c:v>
                </c:pt>
                <c:pt idx="5">
                  <c:v>LIPOYO</c:v>
                </c:pt>
                <c:pt idx="6">
                  <c:v>GNAGO2</c:v>
                </c:pt>
                <c:pt idx="7">
                  <c:v>ADEBEM</c:v>
                </c:pt>
                <c:pt idx="8">
                  <c:v>GUEDIKPO</c:v>
                </c:pt>
                <c:pt idx="9">
                  <c:v>KOUKOHIDOU</c:v>
                </c:pt>
              </c:strCache>
            </c:strRef>
          </c:cat>
          <c:val>
            <c:numRef>
              <c:f>Feuil1!$F$6:$F$15</c:f>
              <c:numCache>
                <c:formatCode>General</c:formatCode>
                <c:ptCount val="10"/>
                <c:pt idx="0">
                  <c:v>307</c:v>
                </c:pt>
                <c:pt idx="1">
                  <c:v>207</c:v>
                </c:pt>
                <c:pt idx="2">
                  <c:v>445</c:v>
                </c:pt>
                <c:pt idx="3">
                  <c:v>305</c:v>
                </c:pt>
                <c:pt idx="4">
                  <c:v>0</c:v>
                </c:pt>
                <c:pt idx="5">
                  <c:v>0</c:v>
                </c:pt>
                <c:pt idx="6">
                  <c:v>276</c:v>
                </c:pt>
                <c:pt idx="7">
                  <c:v>55</c:v>
                </c:pt>
                <c:pt idx="8">
                  <c:v>102</c:v>
                </c:pt>
                <c:pt idx="9">
                  <c:v>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4EC-47DD-A425-77704AE9C5DC}"/>
            </c:ext>
          </c:extLst>
        </c:ser>
        <c:ser>
          <c:idx val="3"/>
          <c:order val="3"/>
          <c:tx>
            <c:strRef>
              <c:f>Feuil1!$G$4:$G$5</c:f>
              <c:strCache>
                <c:ptCount val="2"/>
                <c:pt idx="0">
                  <c:v>Rapport district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Feuil1!$C$6:$C$15</c:f>
              <c:strCache>
                <c:ptCount val="10"/>
                <c:pt idx="0">
                  <c:v>GOBOKO</c:v>
                </c:pt>
                <c:pt idx="1">
                  <c:v>SAFAMANOIS</c:v>
                </c:pt>
                <c:pt idx="2">
                  <c:v>SAGO</c:v>
                </c:pt>
                <c:pt idx="3">
                  <c:v>GNAGO1</c:v>
                </c:pt>
                <c:pt idx="4">
                  <c:v>NIEGROUBOUE</c:v>
                </c:pt>
                <c:pt idx="5">
                  <c:v>LIPOYO</c:v>
                </c:pt>
                <c:pt idx="6">
                  <c:v>GNAGO2</c:v>
                </c:pt>
                <c:pt idx="7">
                  <c:v>ADEBEM</c:v>
                </c:pt>
                <c:pt idx="8">
                  <c:v>GUEDIKPO</c:v>
                </c:pt>
                <c:pt idx="9">
                  <c:v>KOUKOHIDOU</c:v>
                </c:pt>
              </c:strCache>
            </c:strRef>
          </c:cat>
          <c:val>
            <c:numRef>
              <c:f>Feuil1!$G$6:$G$15</c:f>
              <c:numCache>
                <c:formatCode>General</c:formatCode>
                <c:ptCount val="10"/>
                <c:pt idx="0">
                  <c:v>307</c:v>
                </c:pt>
                <c:pt idx="1">
                  <c:v>275</c:v>
                </c:pt>
                <c:pt idx="2">
                  <c:v>445</c:v>
                </c:pt>
                <c:pt idx="3">
                  <c:v>305</c:v>
                </c:pt>
                <c:pt idx="4">
                  <c:v>328</c:v>
                </c:pt>
                <c:pt idx="5">
                  <c:v>216</c:v>
                </c:pt>
                <c:pt idx="6">
                  <c:v>276</c:v>
                </c:pt>
                <c:pt idx="7">
                  <c:v>237</c:v>
                </c:pt>
                <c:pt idx="8">
                  <c:v>102</c:v>
                </c:pt>
                <c:pt idx="9">
                  <c:v>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4EC-47DD-A425-77704AE9C5DC}"/>
            </c:ext>
          </c:extLst>
        </c:ser>
        <c:gapWidth val="219"/>
        <c:axId val="83870848"/>
        <c:axId val="83872384"/>
      </c:barChart>
      <c:catAx>
        <c:axId val="8387084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3872384"/>
        <c:crosses val="autoZero"/>
        <c:auto val="1"/>
        <c:lblAlgn val="ctr"/>
        <c:lblOffset val="100"/>
      </c:catAx>
      <c:valAx>
        <c:axId val="8387238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3870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79B0-AE08-4F6C-B9AF-16A946D0B025}" type="datetimeFigureOut">
              <a:rPr lang="fr-FR" smtClean="0"/>
              <a:pPr/>
              <a:t>25/09/2018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09B6-554E-4DD0-AE10-E5A5F3AEB8D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24617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79B0-AE08-4F6C-B9AF-16A946D0B025}" type="datetimeFigureOut">
              <a:rPr lang="fr-FR" smtClean="0"/>
              <a:pPr/>
              <a:t>25/09/2018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09B6-554E-4DD0-AE10-E5A5F3AEB8D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741316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79B0-AE08-4F6C-B9AF-16A946D0B025}" type="datetimeFigureOut">
              <a:rPr lang="fr-FR" smtClean="0"/>
              <a:pPr/>
              <a:t>25/09/2018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09B6-554E-4DD0-AE10-E5A5F3AEB8D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89366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79B0-AE08-4F6C-B9AF-16A946D0B025}" type="datetimeFigureOut">
              <a:rPr lang="fr-FR" smtClean="0"/>
              <a:pPr/>
              <a:t>25/09/2018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09B6-554E-4DD0-AE10-E5A5F3AEB8D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504777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79B0-AE08-4F6C-B9AF-16A946D0B025}" type="datetimeFigureOut">
              <a:rPr lang="fr-FR" smtClean="0"/>
              <a:pPr/>
              <a:t>25/09/2018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09B6-554E-4DD0-AE10-E5A5F3AEB8D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576454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79B0-AE08-4F6C-B9AF-16A946D0B025}" type="datetimeFigureOut">
              <a:rPr lang="fr-FR" smtClean="0"/>
              <a:pPr/>
              <a:t>25/09/2018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09B6-554E-4DD0-AE10-E5A5F3AEB8D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897596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79B0-AE08-4F6C-B9AF-16A946D0B025}" type="datetimeFigureOut">
              <a:rPr lang="fr-FR" smtClean="0"/>
              <a:pPr/>
              <a:t>25/09/2018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09B6-554E-4DD0-AE10-E5A5F3AEB8D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10481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79B0-AE08-4F6C-B9AF-16A946D0B025}" type="datetimeFigureOut">
              <a:rPr lang="fr-FR" smtClean="0"/>
              <a:pPr/>
              <a:t>25/09/2018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09B6-554E-4DD0-AE10-E5A5F3AEB8D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9539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79B0-AE08-4F6C-B9AF-16A946D0B025}" type="datetimeFigureOut">
              <a:rPr lang="fr-FR" smtClean="0"/>
              <a:pPr/>
              <a:t>25/09/2018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09B6-554E-4DD0-AE10-E5A5F3AEB8D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06490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79B0-AE08-4F6C-B9AF-16A946D0B025}" type="datetimeFigureOut">
              <a:rPr lang="fr-FR" smtClean="0"/>
              <a:pPr/>
              <a:t>25/09/2018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09B6-554E-4DD0-AE10-E5A5F3AEB8D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83262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79B0-AE08-4F6C-B9AF-16A946D0B025}" type="datetimeFigureOut">
              <a:rPr lang="fr-FR" smtClean="0"/>
              <a:pPr/>
              <a:t>25/09/2018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09B6-554E-4DD0-AE10-E5A5F3AEB8D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640821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779B0-AE08-4F6C-B9AF-16A946D0B025}" type="datetimeFigureOut">
              <a:rPr lang="fr-FR" smtClean="0"/>
              <a:pPr/>
              <a:t>25/09/2018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A09B6-554E-4DD0-AE10-E5A5F3AEB8D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111526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188380"/>
          </a:xfrm>
        </p:spPr>
        <p:txBody>
          <a:bodyPr/>
          <a:lstStyle/>
          <a:p>
            <a:r>
              <a:rPr lang="fr-FR" b="1" dirty="0" smtClean="0">
                <a:solidFill>
                  <a:srgbClr val="00B0F0"/>
                </a:solidFill>
              </a:rPr>
              <a:t>EXACTITUDE DES DONNEES PEV JAN-AOUT 2018</a:t>
            </a:r>
            <a:endParaRPr lang="fr-FR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340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28015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979213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66253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85794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602027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111474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5577682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203023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8982879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64700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      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/>
              <a:t> </a:t>
            </a:r>
            <a:r>
              <a:rPr lang="fr-FR" dirty="0" smtClean="0"/>
              <a:t>               </a:t>
            </a:r>
            <a:r>
              <a:rPr lang="fr-FR" sz="4400" dirty="0" smtClean="0">
                <a:solidFill>
                  <a:srgbClr val="00B0F0"/>
                </a:solidFill>
              </a:rPr>
              <a:t>EXACTITUDE PENTA 3 AXE 1 ET 2</a:t>
            </a:r>
            <a:endParaRPr lang="fr-FR" sz="4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99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7150928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280865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/>
          <a:lstStyle/>
          <a:p>
            <a:r>
              <a:rPr lang="fr-FR" b="1" dirty="0" smtClean="0">
                <a:solidFill>
                  <a:srgbClr val="00B0F0"/>
                </a:solidFill>
              </a:rPr>
              <a:t>EXACTITUDE DES DONNEES Penta 3</a:t>
            </a:r>
            <a:endParaRPr lang="fr-FR" b="1" dirty="0">
              <a:solidFill>
                <a:srgbClr val="00B0F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851518710"/>
              </p:ext>
            </p:extLst>
          </p:nvPr>
        </p:nvGraphicFramePr>
        <p:xfrm>
          <a:off x="838200" y="1107584"/>
          <a:ext cx="10515600" cy="5615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0276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            </a:t>
            </a:r>
            <a:r>
              <a:rPr lang="fr-FR" sz="4800" dirty="0" smtClean="0">
                <a:solidFill>
                  <a:srgbClr val="00B0F0"/>
                </a:solidFill>
              </a:rPr>
              <a:t>EXACTITUDE VAR AXE 1 ET 2 </a:t>
            </a:r>
            <a:endParaRPr lang="fr-FR" sz="4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1181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90152"/>
            <a:ext cx="10515600" cy="68258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                     </a:t>
            </a:r>
            <a:r>
              <a:rPr lang="fr-FR" b="1" dirty="0" smtClean="0">
                <a:solidFill>
                  <a:srgbClr val="00B0F0"/>
                </a:solidFill>
              </a:rPr>
              <a:t>EXACTITUDE VAR</a:t>
            </a:r>
            <a:endParaRPr lang="fr-FR" b="1" dirty="0">
              <a:solidFill>
                <a:srgbClr val="00B0F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52864690"/>
              </p:ext>
            </p:extLst>
          </p:nvPr>
        </p:nvGraphicFramePr>
        <p:xfrm>
          <a:off x="347730" y="888642"/>
          <a:ext cx="11513712" cy="5288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14169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Commentaires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En général il y’a une différence entre les données des fiches de pointage et les autres sources de collecte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Absence de données disponibles au centre de santé de </a:t>
            </a:r>
            <a:r>
              <a:rPr lang="fr-FR" dirty="0" err="1" smtClean="0"/>
              <a:t>Lipoyo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Le centre de santé de </a:t>
            </a:r>
            <a:r>
              <a:rPr lang="fr-FR" dirty="0" err="1" smtClean="0"/>
              <a:t>Koukohidou</a:t>
            </a:r>
            <a:r>
              <a:rPr lang="fr-FR" dirty="0" smtClean="0"/>
              <a:t> n’utilise pas les fiches de pointage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Tableau de suivi des vaccinations insuffisamment renseigné à </a:t>
            </a:r>
            <a:r>
              <a:rPr lang="fr-FR" dirty="0" err="1" smtClean="0"/>
              <a:t>Adebem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Les courbes de suivi et les fiches de pointage non disponibles à </a:t>
            </a:r>
            <a:r>
              <a:rPr lang="fr-FR" dirty="0" err="1" smtClean="0"/>
              <a:t>Niégrouboué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Seul </a:t>
            </a:r>
            <a:r>
              <a:rPr lang="fr-FR" dirty="0" err="1" smtClean="0"/>
              <a:t>gnago</a:t>
            </a:r>
            <a:r>
              <a:rPr lang="fr-FR" dirty="0" smtClean="0"/>
              <a:t> 1 a les données </a:t>
            </a:r>
            <a:r>
              <a:rPr lang="fr-FR" smtClean="0"/>
              <a:t>qui concordent 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66589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93533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162027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964107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107</Words>
  <Application>Microsoft Office PowerPoint</Application>
  <PresentationFormat>Personnalisé</PresentationFormat>
  <Paragraphs>22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EXACTITUDE DES DONNEES PEV JAN-AOUT 2018</vt:lpstr>
      <vt:lpstr>Diapositive 2</vt:lpstr>
      <vt:lpstr>EXACTITUDE DES DONNEES Penta 3</vt:lpstr>
      <vt:lpstr>Diapositive 4</vt:lpstr>
      <vt:lpstr>                      EXACTITUDE VAR</vt:lpstr>
      <vt:lpstr>Commentaires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EXACTITUDE DESDONNEES PEV JAN-AOUT 2018</dc:title>
  <dc:creator>DOC KRA</dc:creator>
  <cp:lastModifiedBy>DOC KRA</cp:lastModifiedBy>
  <cp:revision>32</cp:revision>
  <dcterms:created xsi:type="dcterms:W3CDTF">2018-09-20T09:42:46Z</dcterms:created>
  <dcterms:modified xsi:type="dcterms:W3CDTF">2018-09-25T12:12:24Z</dcterms:modified>
</cp:coreProperties>
</file>